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3" r:id="rId2"/>
    <p:sldId id="273" r:id="rId3"/>
    <p:sldId id="275" r:id="rId4"/>
    <p:sldId id="276" r:id="rId5"/>
    <p:sldId id="274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57" r:id="rId20"/>
    <p:sldId id="292" r:id="rId21"/>
    <p:sldId id="264" r:id="rId22"/>
    <p:sldId id="258" r:id="rId23"/>
    <p:sldId id="265" r:id="rId24"/>
    <p:sldId id="260" r:id="rId25"/>
    <p:sldId id="267" r:id="rId26"/>
    <p:sldId id="266" r:id="rId27"/>
    <p:sldId id="269" r:id="rId28"/>
    <p:sldId id="272" r:id="rId29"/>
    <p:sldId id="262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2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9A26E-74F5-4A46-B43D-BF13794C5692}" type="datetimeFigureOut">
              <a:rPr lang="es-ES" smtClean="0"/>
              <a:pPr/>
              <a:t>08/12/2018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AAF3B-2865-4C03-B984-0771DC58A4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25A630-21DA-48AD-AC6F-60A68444B0F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729131-4E80-4CC9-8C30-C91127B3DC0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B0EE-2246-44C1-A533-D32480D11FAD}" type="datetimeFigureOut">
              <a:rPr lang="es-ES" smtClean="0"/>
              <a:pPr/>
              <a:t>08/12/2018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B0EE-2246-44C1-A533-D32480D11FAD}" type="datetimeFigureOut">
              <a:rPr lang="es-ES" smtClean="0"/>
              <a:pPr/>
              <a:t>08/12/2018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B0EE-2246-44C1-A533-D32480D11FAD}" type="datetimeFigureOut">
              <a:rPr lang="es-ES" smtClean="0"/>
              <a:pPr/>
              <a:t>08/12/2018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B0EE-2246-44C1-A533-D32480D11FAD}" type="datetimeFigureOut">
              <a:rPr lang="es-ES" smtClean="0"/>
              <a:pPr/>
              <a:t>08/12/2018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B0EE-2246-44C1-A533-D32480D11FAD}" type="datetimeFigureOut">
              <a:rPr lang="es-ES" smtClean="0"/>
              <a:pPr/>
              <a:t>08/12/2018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B0EE-2246-44C1-A533-D32480D11FAD}" type="datetimeFigureOut">
              <a:rPr lang="es-ES" smtClean="0"/>
              <a:pPr/>
              <a:t>08/12/2018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B0EE-2246-44C1-A533-D32480D11FAD}" type="datetimeFigureOut">
              <a:rPr lang="es-ES" smtClean="0"/>
              <a:pPr/>
              <a:t>08/12/2018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B0EE-2246-44C1-A533-D32480D11FAD}" type="datetimeFigureOut">
              <a:rPr lang="es-ES" smtClean="0"/>
              <a:pPr/>
              <a:t>08/12/2018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B0EE-2246-44C1-A533-D32480D11FAD}" type="datetimeFigureOut">
              <a:rPr lang="es-ES" smtClean="0"/>
              <a:pPr/>
              <a:t>08/12/2018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B0EE-2246-44C1-A533-D32480D11FAD}" type="datetimeFigureOut">
              <a:rPr lang="es-ES" smtClean="0"/>
              <a:pPr/>
              <a:t>08/12/2018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B0EE-2246-44C1-A533-D32480D11FAD}" type="datetimeFigureOut">
              <a:rPr lang="es-ES" smtClean="0"/>
              <a:pPr/>
              <a:t>08/12/2018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7B0EE-2246-44C1-A533-D32480D11FAD}" type="datetimeFigureOut">
              <a:rPr lang="es-ES" smtClean="0"/>
              <a:pPr/>
              <a:t>08/12/2018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 descr="http://melkart.wikispaces.com/file/view/ZonasClimaticas.jpg/113870297/ZonasClimatic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7020272" cy="6850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1 Rectángulo"/>
          <p:cNvSpPr/>
          <p:nvPr/>
        </p:nvSpPr>
        <p:spPr>
          <a:xfrm>
            <a:off x="755576" y="2924944"/>
            <a:ext cx="78843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EL CLIMA Y LAS ZONAS BIOCLIMÁTICAS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620688"/>
            <a:ext cx="4019818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UNIDAD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49275" y="128588"/>
            <a:ext cx="8042275" cy="749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TEMPERATURA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0" y="2492896"/>
            <a:ext cx="5619750" cy="392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Bisel"/>
          <p:cNvSpPr/>
          <p:nvPr/>
        </p:nvSpPr>
        <p:spPr>
          <a:xfrm>
            <a:off x="478935" y="2511425"/>
            <a:ext cx="2855108" cy="1042416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/>
              <a:t>La LATITUD – </a:t>
            </a:r>
            <a:r>
              <a:rPr lang="en-US" sz="1600" b="1" dirty="0" err="1"/>
              <a:t>las</a:t>
            </a:r>
            <a:r>
              <a:rPr lang="en-US" sz="1600" b="1" dirty="0"/>
              <a:t> </a:t>
            </a:r>
            <a:r>
              <a:rPr lang="en-US" sz="1600" b="1" dirty="0" err="1"/>
              <a:t>temperaturas</a:t>
            </a:r>
            <a:r>
              <a:rPr lang="en-US" sz="1600" b="1" dirty="0"/>
              <a:t>  </a:t>
            </a:r>
            <a:r>
              <a:rPr lang="en-US" sz="1600" b="1" dirty="0" err="1"/>
              <a:t>descienden</a:t>
            </a:r>
            <a:r>
              <a:rPr lang="en-US" sz="1600" b="1" dirty="0"/>
              <a:t> </a:t>
            </a:r>
            <a:r>
              <a:rPr lang="en-US" sz="1600" b="1" dirty="0" err="1"/>
              <a:t>cuando</a:t>
            </a:r>
            <a:r>
              <a:rPr lang="en-US" sz="1600" b="1" dirty="0"/>
              <a:t> </a:t>
            </a:r>
            <a:r>
              <a:rPr lang="en-US" sz="1600" b="1" dirty="0" err="1"/>
              <a:t>nos</a:t>
            </a:r>
            <a:r>
              <a:rPr lang="en-US" sz="1600" b="1" dirty="0"/>
              <a:t> </a:t>
            </a:r>
            <a:r>
              <a:rPr lang="en-US" sz="1600" b="1" dirty="0" err="1"/>
              <a:t>alejamos</a:t>
            </a:r>
            <a:r>
              <a:rPr lang="en-US" sz="1600" b="1" dirty="0"/>
              <a:t> del </a:t>
            </a:r>
            <a:r>
              <a:rPr lang="en-US" sz="1600" b="1" dirty="0" err="1"/>
              <a:t>ecuador</a:t>
            </a:r>
            <a:r>
              <a:rPr lang="en-US" sz="1600" b="1" dirty="0"/>
              <a:t>.</a:t>
            </a:r>
          </a:p>
        </p:txBody>
      </p:sp>
      <p:sp>
        <p:nvSpPr>
          <p:cNvPr id="12" name="11 Bisel"/>
          <p:cNvSpPr/>
          <p:nvPr/>
        </p:nvSpPr>
        <p:spPr>
          <a:xfrm>
            <a:off x="478935" y="3790649"/>
            <a:ext cx="2855108" cy="1042416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/>
              <a:t>LA ALTITUD: </a:t>
            </a:r>
            <a:r>
              <a:rPr lang="en-US" sz="1600" b="1" dirty="0" err="1"/>
              <a:t>las</a:t>
            </a:r>
            <a:r>
              <a:rPr lang="en-US" sz="1600" b="1" dirty="0"/>
              <a:t> </a:t>
            </a:r>
            <a:r>
              <a:rPr lang="en-US" sz="1600" b="1" dirty="0" err="1"/>
              <a:t>temperaturas</a:t>
            </a:r>
            <a:r>
              <a:rPr lang="en-US" sz="1600" b="1" dirty="0"/>
              <a:t> </a:t>
            </a:r>
            <a:r>
              <a:rPr lang="en-US" sz="1600" b="1" dirty="0" err="1"/>
              <a:t>descienden</a:t>
            </a:r>
            <a:r>
              <a:rPr lang="en-US" sz="1600" b="1" dirty="0"/>
              <a:t> 0,6 ºC </a:t>
            </a:r>
            <a:r>
              <a:rPr lang="en-US" sz="1600" b="1" dirty="0" err="1"/>
              <a:t>por</a:t>
            </a:r>
            <a:r>
              <a:rPr lang="en-US" sz="1600" b="1" dirty="0"/>
              <a:t> </a:t>
            </a:r>
            <a:r>
              <a:rPr lang="en-US" sz="1600" b="1" dirty="0" err="1"/>
              <a:t>cada</a:t>
            </a:r>
            <a:r>
              <a:rPr lang="en-US" sz="1600" b="1" dirty="0"/>
              <a:t> 100 metros de </a:t>
            </a:r>
            <a:r>
              <a:rPr lang="en-US" sz="1600" b="1" dirty="0" err="1"/>
              <a:t>ascenso</a:t>
            </a:r>
            <a:r>
              <a:rPr lang="en-US" sz="1600" b="1" dirty="0"/>
              <a:t>.</a:t>
            </a:r>
          </a:p>
        </p:txBody>
      </p:sp>
      <p:sp>
        <p:nvSpPr>
          <p:cNvPr id="13" name="12 Bisel"/>
          <p:cNvSpPr/>
          <p:nvPr/>
        </p:nvSpPr>
        <p:spPr>
          <a:xfrm>
            <a:off x="478935" y="5092505"/>
            <a:ext cx="2855108" cy="1042416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/>
              <a:t>DISTANCIA DEL MAR: el mar </a:t>
            </a:r>
            <a:r>
              <a:rPr lang="en-US" sz="1600" b="1" dirty="0" err="1"/>
              <a:t>modera</a:t>
            </a:r>
            <a:r>
              <a:rPr lang="en-US" sz="1600" b="1" dirty="0"/>
              <a:t> </a:t>
            </a:r>
            <a:r>
              <a:rPr lang="en-US" sz="1600" b="1" dirty="0" err="1"/>
              <a:t>las</a:t>
            </a:r>
            <a:r>
              <a:rPr lang="en-US" sz="1600" b="1" dirty="0"/>
              <a:t> </a:t>
            </a:r>
            <a:r>
              <a:rPr lang="en-US" sz="1600" b="1" dirty="0" err="1"/>
              <a:t>temperaturas</a:t>
            </a:r>
            <a:r>
              <a:rPr lang="en-US" sz="1600" b="1" dirty="0"/>
              <a:t>. </a:t>
            </a:r>
            <a:r>
              <a:rPr lang="en-US" sz="1600" b="1" dirty="0" err="1"/>
              <a:t>Por</a:t>
            </a:r>
            <a:r>
              <a:rPr lang="en-US" sz="1600" b="1" dirty="0"/>
              <a:t> </a:t>
            </a:r>
            <a:r>
              <a:rPr lang="en-US" sz="1600" b="1" dirty="0" err="1"/>
              <a:t>eso</a:t>
            </a:r>
            <a:r>
              <a:rPr lang="en-US" sz="1600" b="1" dirty="0"/>
              <a:t>, en </a:t>
            </a:r>
            <a:r>
              <a:rPr lang="en-US" sz="1600" b="1" dirty="0" err="1"/>
              <a:t>las</a:t>
            </a:r>
            <a:r>
              <a:rPr lang="en-US" sz="1600" b="1" dirty="0"/>
              <a:t> </a:t>
            </a:r>
            <a:r>
              <a:rPr lang="en-US" sz="1600" b="1" dirty="0" err="1"/>
              <a:t>costas</a:t>
            </a:r>
            <a:r>
              <a:rPr lang="en-US" sz="1600" b="1" dirty="0"/>
              <a:t> son </a:t>
            </a:r>
            <a:r>
              <a:rPr lang="en-US" sz="1600" b="1" dirty="0" err="1"/>
              <a:t>más</a:t>
            </a:r>
            <a:r>
              <a:rPr lang="en-US" sz="1600" b="1" dirty="0"/>
              <a:t> </a:t>
            </a:r>
            <a:r>
              <a:rPr lang="en-US" sz="1600" b="1" dirty="0" err="1"/>
              <a:t>suaves</a:t>
            </a:r>
            <a:r>
              <a:rPr lang="en-US" sz="1600" b="1" dirty="0"/>
              <a:t>.</a:t>
            </a:r>
          </a:p>
        </p:txBody>
      </p:sp>
      <p:sp>
        <p:nvSpPr>
          <p:cNvPr id="14" name="13 Bisel"/>
          <p:cNvSpPr/>
          <p:nvPr/>
        </p:nvSpPr>
        <p:spPr>
          <a:xfrm>
            <a:off x="177801" y="877888"/>
            <a:ext cx="8684846" cy="1358875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latin typeface="Aharoni" pitchFamily="2" charset="-79"/>
                <a:cs typeface="Aharoni" pitchFamily="2" charset="-79"/>
              </a:rPr>
              <a:t>La temperature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es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la </a:t>
            </a:r>
            <a:r>
              <a:rPr lang="en-US" sz="2400" u="sng" dirty="0" err="1">
                <a:latin typeface="Aharoni" pitchFamily="2" charset="-79"/>
                <a:cs typeface="Aharoni" pitchFamily="2" charset="-79"/>
              </a:rPr>
              <a:t>cantidad</a:t>
            </a:r>
            <a:r>
              <a:rPr lang="en-US" sz="2400" u="sng" dirty="0">
                <a:latin typeface="Aharoni" pitchFamily="2" charset="-79"/>
                <a:cs typeface="Aharoni" pitchFamily="2" charset="-79"/>
              </a:rPr>
              <a:t> de </a:t>
            </a:r>
            <a:r>
              <a:rPr lang="en-US" sz="2400" u="sng" dirty="0" err="1">
                <a:latin typeface="Aharoni" pitchFamily="2" charset="-79"/>
                <a:cs typeface="Aharoni" pitchFamily="2" charset="-79"/>
              </a:rPr>
              <a:t>calor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del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aire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. Se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mide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con un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termómetro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y se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expresa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en °C o °F. </a:t>
            </a:r>
          </a:p>
        </p:txBody>
      </p:sp>
      <p:sp>
        <p:nvSpPr>
          <p:cNvPr id="10" name="9 Nube"/>
          <p:cNvSpPr/>
          <p:nvPr/>
        </p:nvSpPr>
        <p:spPr>
          <a:xfrm>
            <a:off x="2411760" y="1772816"/>
            <a:ext cx="2110154" cy="1069145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/>
              <a:t>Influidas por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49275" y="128588"/>
            <a:ext cx="8042275" cy="749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PRECIPITACIÓN</a:t>
            </a:r>
          </a:p>
        </p:txBody>
      </p:sp>
      <p:sp>
        <p:nvSpPr>
          <p:cNvPr id="11" name="10 Bisel"/>
          <p:cNvSpPr/>
          <p:nvPr/>
        </p:nvSpPr>
        <p:spPr>
          <a:xfrm>
            <a:off x="478935" y="2511425"/>
            <a:ext cx="2855108" cy="1042416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600" b="1" dirty="0"/>
          </a:p>
          <a:p>
            <a:pPr>
              <a:defRPr/>
            </a:pPr>
            <a:r>
              <a:rPr lang="en-US" sz="1600" b="1" dirty="0"/>
              <a:t>La LATITUD:  </a:t>
            </a:r>
            <a:r>
              <a:rPr lang="en-US" sz="1600" b="1" dirty="0" err="1"/>
              <a:t>las</a:t>
            </a:r>
            <a:r>
              <a:rPr lang="en-US" sz="1600" b="1" dirty="0"/>
              <a:t> </a:t>
            </a:r>
            <a:r>
              <a:rPr lang="en-US" sz="1600" b="1" dirty="0" err="1"/>
              <a:t>precipitaciones</a:t>
            </a:r>
            <a:r>
              <a:rPr lang="en-US" sz="1600" b="1" dirty="0"/>
              <a:t> son </a:t>
            </a:r>
            <a:r>
              <a:rPr lang="en-US" sz="1600" b="1" dirty="0" err="1"/>
              <a:t>más</a:t>
            </a:r>
            <a:r>
              <a:rPr lang="en-US" sz="1600" b="1" dirty="0"/>
              <a:t> </a:t>
            </a:r>
            <a:r>
              <a:rPr lang="en-US" sz="1600" b="1" dirty="0" err="1"/>
              <a:t>abundantes</a:t>
            </a:r>
            <a:r>
              <a:rPr lang="en-US" sz="1600" b="1" dirty="0"/>
              <a:t> en el </a:t>
            </a:r>
            <a:r>
              <a:rPr lang="en-US" sz="1600" b="1" dirty="0" err="1"/>
              <a:t>ecuador</a:t>
            </a:r>
            <a:r>
              <a:rPr lang="en-US" sz="1600" b="1" dirty="0"/>
              <a:t>.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1600" b="1" dirty="0"/>
          </a:p>
        </p:txBody>
      </p:sp>
      <p:sp>
        <p:nvSpPr>
          <p:cNvPr id="9" name="8 Bisel"/>
          <p:cNvSpPr/>
          <p:nvPr/>
        </p:nvSpPr>
        <p:spPr>
          <a:xfrm>
            <a:off x="177801" y="801861"/>
            <a:ext cx="8684846" cy="1358875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La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precipitación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es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la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cantidad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de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agua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que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cae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sobre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la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superficie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terrestre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. Se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mide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con un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pluviómetro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y se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expresa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en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milímetros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(mm) o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litros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por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metro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cuadrado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(l/m²).</a:t>
            </a:r>
          </a:p>
          <a:p>
            <a:pPr>
              <a:defRPr/>
            </a:pP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Bisel"/>
          <p:cNvSpPr/>
          <p:nvPr/>
        </p:nvSpPr>
        <p:spPr>
          <a:xfrm>
            <a:off x="478935" y="3790649"/>
            <a:ext cx="2855108" cy="1042416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latin typeface="Aharoni" pitchFamily="2" charset="-79"/>
                <a:cs typeface="Aharoni" pitchFamily="2" charset="-79"/>
              </a:rPr>
              <a:t>La ALTITUD: 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la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precipitación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es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más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frecuente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en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zonas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altas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.</a:t>
            </a:r>
            <a:endParaRPr lang="en-US" sz="16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Bisel"/>
          <p:cNvSpPr/>
          <p:nvPr/>
        </p:nvSpPr>
        <p:spPr>
          <a:xfrm>
            <a:off x="478935" y="5092505"/>
            <a:ext cx="2855108" cy="1042416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600" b="1" dirty="0"/>
          </a:p>
          <a:p>
            <a:pPr>
              <a:defRPr/>
            </a:pPr>
            <a:r>
              <a:rPr lang="en-US" sz="1600" b="1" dirty="0">
                <a:latin typeface="Aharoni" pitchFamily="2" charset="-79"/>
                <a:cs typeface="Aharoni" pitchFamily="2" charset="-79"/>
              </a:rPr>
              <a:t>DISTANCIADEL MAR: 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la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precipitación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suele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ser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más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abundante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en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zonas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costeras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.</a:t>
            </a:r>
          </a:p>
          <a:p>
            <a:pPr>
              <a:defRPr/>
            </a:pPr>
            <a:endParaRPr lang="en-US" sz="1600" b="1" dirty="0"/>
          </a:p>
        </p:txBody>
      </p:sp>
      <p:sp>
        <p:nvSpPr>
          <p:cNvPr id="10" name="9 Nube"/>
          <p:cNvSpPr/>
          <p:nvPr/>
        </p:nvSpPr>
        <p:spPr>
          <a:xfrm>
            <a:off x="2813538" y="1828800"/>
            <a:ext cx="2110154" cy="1069145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/>
              <a:t>Influidas por </a:t>
            </a:r>
          </a:p>
        </p:txBody>
      </p:sp>
      <p:pic>
        <p:nvPicPr>
          <p:cNvPr id="16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7075" y="2511425"/>
            <a:ext cx="2264899" cy="15125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2" name="17 Grupo"/>
          <p:cNvGrpSpPr>
            <a:grpSpLocks/>
          </p:cNvGrpSpPr>
          <p:nvPr/>
        </p:nvGrpSpPr>
        <p:grpSpPr bwMode="auto">
          <a:xfrm>
            <a:off x="5432425" y="1697038"/>
            <a:ext cx="3711575" cy="3452812"/>
            <a:chOff x="5432172" y="1697547"/>
            <a:chExt cx="3711828" cy="3452232"/>
          </a:xfrm>
        </p:grpSpPr>
        <p:sp>
          <p:nvSpPr>
            <p:cNvPr id="15" name="14 Flecha curvada hacia la izquierda"/>
            <p:cNvSpPr/>
            <p:nvPr/>
          </p:nvSpPr>
          <p:spPr>
            <a:xfrm>
              <a:off x="7469945" y="2160736"/>
              <a:ext cx="1674055" cy="2989043"/>
            </a:xfrm>
            <a:prstGeom prst="curvedLef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4" name="13 Elipse"/>
            <p:cNvSpPr/>
            <p:nvPr/>
          </p:nvSpPr>
          <p:spPr>
            <a:xfrm rot="409609">
              <a:off x="5432172" y="1697547"/>
              <a:ext cx="3387425" cy="926377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ea typeface="MS PGothic" pitchFamily="34" charset="-128"/>
                </a:rPr>
                <a:t>La </a:t>
              </a:r>
              <a:r>
                <a:rPr lang="en-US" b="1" dirty="0" err="1">
                  <a:solidFill>
                    <a:srgbClr val="000000"/>
                  </a:solidFill>
                  <a:ea typeface="MS PGothic" pitchFamily="34" charset="-128"/>
                </a:rPr>
                <a:t>precipitación</a:t>
              </a:r>
              <a:r>
                <a:rPr lang="en-US" b="1" dirty="0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ea typeface="MS PGothic" pitchFamily="34" charset="-128"/>
                </a:rPr>
                <a:t>puede</a:t>
              </a:r>
              <a:r>
                <a:rPr lang="en-US" b="1" dirty="0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ea typeface="MS PGothic" pitchFamily="34" charset="-128"/>
                </a:rPr>
                <a:t>tener</a:t>
              </a:r>
              <a:r>
                <a:rPr lang="en-US" b="1" dirty="0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ea typeface="MS PGothic" pitchFamily="34" charset="-128"/>
                </a:rPr>
                <a:t>diferentes</a:t>
              </a:r>
              <a:r>
                <a:rPr lang="en-US" b="1" dirty="0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ea typeface="MS PGothic" pitchFamily="34" charset="-128"/>
                </a:rPr>
                <a:t>formas</a:t>
              </a:r>
              <a:endParaRPr lang="es-ES" b="1" dirty="0"/>
            </a:p>
          </p:txBody>
        </p:sp>
      </p:grpSp>
      <p:sp>
        <p:nvSpPr>
          <p:cNvPr id="17" name="16 Esquina doblada"/>
          <p:cNvSpPr/>
          <p:nvPr/>
        </p:nvSpPr>
        <p:spPr>
          <a:xfrm>
            <a:off x="6385537" y="3094892"/>
            <a:ext cx="1012874" cy="458949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/>
              <a:t>LLUVIA</a:t>
            </a:r>
          </a:p>
        </p:txBody>
      </p:sp>
      <p:pic>
        <p:nvPicPr>
          <p:cNvPr id="19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075" y="3790649"/>
            <a:ext cx="2265655" cy="1373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0" name="19 Esquina doblada"/>
          <p:cNvSpPr/>
          <p:nvPr/>
        </p:nvSpPr>
        <p:spPr>
          <a:xfrm>
            <a:off x="3923928" y="4705555"/>
            <a:ext cx="1209584" cy="458949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/>
              <a:t>GRANIZO</a:t>
            </a:r>
          </a:p>
        </p:txBody>
      </p:sp>
      <p:grpSp>
        <p:nvGrpSpPr>
          <p:cNvPr id="3" name="25 Grupo"/>
          <p:cNvGrpSpPr>
            <a:grpSpLocks/>
          </p:cNvGrpSpPr>
          <p:nvPr/>
        </p:nvGrpSpPr>
        <p:grpSpPr bwMode="auto">
          <a:xfrm>
            <a:off x="5578475" y="4873625"/>
            <a:ext cx="1971675" cy="1827213"/>
            <a:chOff x="5578428" y="4874371"/>
            <a:chExt cx="1972383" cy="1825893"/>
          </a:xfrm>
        </p:grpSpPr>
        <p:pic>
          <p:nvPicPr>
            <p:cNvPr id="21" name="Picture 1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78428" y="4874371"/>
              <a:ext cx="1314302" cy="182589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25" name="24 Esquina doblada"/>
            <p:cNvSpPr/>
            <p:nvPr/>
          </p:nvSpPr>
          <p:spPr>
            <a:xfrm>
              <a:off x="6537937" y="6134921"/>
              <a:ext cx="1012874" cy="458949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b="1" dirty="0"/>
                <a:t>NIEVE</a:t>
              </a:r>
            </a:p>
          </p:txBody>
        </p:sp>
      </p:grpSp>
      <p:pic>
        <p:nvPicPr>
          <p:cNvPr id="27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204864"/>
            <a:ext cx="4423686" cy="4422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49275" y="128588"/>
            <a:ext cx="8042275" cy="749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PRESIÓN ATMOSFÉRICA</a:t>
            </a:r>
          </a:p>
        </p:txBody>
      </p:sp>
      <p:sp>
        <p:nvSpPr>
          <p:cNvPr id="9" name="8 Bisel"/>
          <p:cNvSpPr/>
          <p:nvPr/>
        </p:nvSpPr>
        <p:spPr>
          <a:xfrm>
            <a:off x="177801" y="801861"/>
            <a:ext cx="8684846" cy="1026939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b="1" dirty="0">
                <a:latin typeface="Aharoni" pitchFamily="2" charset="-79"/>
                <a:cs typeface="Aharoni" pitchFamily="2" charset="-79"/>
              </a:rPr>
              <a:t>La </a:t>
            </a:r>
            <a:r>
              <a:rPr lang="en-US" sz="2000" b="1" dirty="0" err="1">
                <a:latin typeface="Aharoni" pitchFamily="2" charset="-79"/>
                <a:cs typeface="Aharoni" pitchFamily="2" charset="-79"/>
              </a:rPr>
              <a:t>presión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err="1">
                <a:latin typeface="Aharoni" pitchFamily="2" charset="-79"/>
                <a:cs typeface="Aharoni" pitchFamily="2" charset="-79"/>
              </a:rPr>
              <a:t>atmosférica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err="1">
                <a:latin typeface="Aharoni" pitchFamily="2" charset="-79"/>
                <a:cs typeface="Aharoni" pitchFamily="2" charset="-79"/>
              </a:rPr>
              <a:t>es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 el peso del </a:t>
            </a:r>
            <a:r>
              <a:rPr lang="en-US" sz="2000" b="1" dirty="0" err="1">
                <a:latin typeface="Aharoni" pitchFamily="2" charset="-79"/>
                <a:cs typeface="Aharoni" pitchFamily="2" charset="-79"/>
              </a:rPr>
              <a:t>aire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 en la </a:t>
            </a:r>
            <a:r>
              <a:rPr lang="en-US" sz="2000" b="1" dirty="0" err="1">
                <a:latin typeface="Aharoni" pitchFamily="2" charset="-79"/>
                <a:cs typeface="Aharoni" pitchFamily="2" charset="-79"/>
              </a:rPr>
              <a:t>atmósfera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. Se </a:t>
            </a:r>
            <a:r>
              <a:rPr lang="en-US" sz="2000" b="1" dirty="0" err="1">
                <a:latin typeface="Aharoni" pitchFamily="2" charset="-79"/>
                <a:cs typeface="Aharoni" pitchFamily="2" charset="-79"/>
              </a:rPr>
              <a:t>mide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 con un </a:t>
            </a:r>
            <a:r>
              <a:rPr lang="en-US" sz="2000" b="1" dirty="0" err="1">
                <a:latin typeface="Aharoni" pitchFamily="2" charset="-79"/>
                <a:cs typeface="Aharoni" pitchFamily="2" charset="-79"/>
              </a:rPr>
              <a:t>barómetro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 y se </a:t>
            </a:r>
            <a:r>
              <a:rPr lang="en-US" sz="2000" b="1" dirty="0" err="1">
                <a:latin typeface="Aharoni" pitchFamily="2" charset="-79"/>
                <a:cs typeface="Aharoni" pitchFamily="2" charset="-79"/>
              </a:rPr>
              <a:t>expresa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 en </a:t>
            </a:r>
            <a:r>
              <a:rPr lang="en-US" sz="2000" b="1" dirty="0" err="1">
                <a:latin typeface="Aharoni" pitchFamily="2" charset="-79"/>
                <a:cs typeface="Aharoni" pitchFamily="2" charset="-79"/>
              </a:rPr>
              <a:t>milibares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 (</a:t>
            </a:r>
            <a:r>
              <a:rPr lang="en-US" sz="2000" b="1" dirty="0" err="1">
                <a:latin typeface="Aharoni" pitchFamily="2" charset="-79"/>
                <a:cs typeface="Aharoni" pitchFamily="2" charset="-79"/>
              </a:rPr>
              <a:t>mb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).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2000" dirty="0"/>
          </a:p>
        </p:txBody>
      </p:sp>
      <p:sp>
        <p:nvSpPr>
          <p:cNvPr id="12" name="11 Bisel"/>
          <p:cNvSpPr/>
          <p:nvPr/>
        </p:nvSpPr>
        <p:spPr>
          <a:xfrm>
            <a:off x="478935" y="2821970"/>
            <a:ext cx="2855108" cy="1239074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La ALTITUD: la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presión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desciende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con la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altitud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sp>
        <p:nvSpPr>
          <p:cNvPr id="13" name="12 Bisel"/>
          <p:cNvSpPr/>
          <p:nvPr/>
        </p:nvSpPr>
        <p:spPr>
          <a:xfrm>
            <a:off x="478935" y="4123824"/>
            <a:ext cx="2855108" cy="2401519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600" b="1" dirty="0"/>
          </a:p>
          <a:p>
            <a:pPr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La TEMPERATURA DEL AIRE: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el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aire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cálido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asciende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creando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u="sng" dirty="0" err="1">
                <a:latin typeface="Aharoni" pitchFamily="2" charset="-79"/>
                <a:cs typeface="Aharoni" pitchFamily="2" charset="-79"/>
              </a:rPr>
              <a:t>borrascas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y el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aire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frío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desciende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provocando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u="sng" dirty="0" err="1">
                <a:latin typeface="Aharoni" pitchFamily="2" charset="-79"/>
                <a:cs typeface="Aharoni" pitchFamily="2" charset="-79"/>
              </a:rPr>
              <a:t>anticiclones</a:t>
            </a:r>
            <a:endParaRPr lang="en-US" u="sng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1600" b="1" dirty="0"/>
          </a:p>
        </p:txBody>
      </p:sp>
      <p:sp>
        <p:nvSpPr>
          <p:cNvPr id="10" name="9 Nube"/>
          <p:cNvSpPr/>
          <p:nvPr/>
        </p:nvSpPr>
        <p:spPr>
          <a:xfrm>
            <a:off x="2546252" y="1626163"/>
            <a:ext cx="2377440" cy="1468729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/>
              <a:t>Influida por</a:t>
            </a:r>
          </a:p>
        </p:txBody>
      </p:sp>
      <p:grpSp>
        <p:nvGrpSpPr>
          <p:cNvPr id="2" name="25 Grupo"/>
          <p:cNvGrpSpPr>
            <a:grpSpLocks/>
          </p:cNvGrpSpPr>
          <p:nvPr/>
        </p:nvGrpSpPr>
        <p:grpSpPr bwMode="auto">
          <a:xfrm>
            <a:off x="4430713" y="1327150"/>
            <a:ext cx="4432300" cy="4767263"/>
            <a:chOff x="4431323" y="1327448"/>
            <a:chExt cx="4431324" cy="4766359"/>
          </a:xfrm>
        </p:grpSpPr>
        <p:sp>
          <p:nvSpPr>
            <p:cNvPr id="15" name="14 Flecha curvada hacia la izquierda"/>
            <p:cNvSpPr/>
            <p:nvPr/>
          </p:nvSpPr>
          <p:spPr>
            <a:xfrm>
              <a:off x="7188592" y="1327448"/>
              <a:ext cx="1674055" cy="2989043"/>
            </a:xfrm>
            <a:prstGeom prst="curvedLef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pic>
          <p:nvPicPr>
            <p:cNvPr id="22" name="Picture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31323" y="2821970"/>
              <a:ext cx="3271837" cy="32718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27 Grupo"/>
          <p:cNvGrpSpPr>
            <a:grpSpLocks/>
          </p:cNvGrpSpPr>
          <p:nvPr/>
        </p:nvGrpSpPr>
        <p:grpSpPr bwMode="auto">
          <a:xfrm>
            <a:off x="2339752" y="2276872"/>
            <a:ext cx="6188234" cy="4309197"/>
            <a:chOff x="2339557" y="2276398"/>
            <a:chExt cx="6188070" cy="4310438"/>
          </a:xfrm>
        </p:grpSpPr>
        <p:pic>
          <p:nvPicPr>
            <p:cNvPr id="23" name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859770" y="2276398"/>
              <a:ext cx="3667857" cy="39487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4" name="23 Flecha curvada hacia arriba"/>
            <p:cNvSpPr/>
            <p:nvPr/>
          </p:nvSpPr>
          <p:spPr>
            <a:xfrm>
              <a:off x="2339557" y="5517691"/>
              <a:ext cx="2898764" cy="1069145"/>
            </a:xfrm>
            <a:prstGeom prst="curvedUp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8" name="17 Rectángulo redondeado"/>
          <p:cNvSpPr/>
          <p:nvPr/>
        </p:nvSpPr>
        <p:spPr>
          <a:xfrm>
            <a:off x="5248069" y="3077417"/>
            <a:ext cx="2798271" cy="123907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 err="1">
                <a:latin typeface="Aharoni" pitchFamily="2" charset="-79"/>
                <a:cs typeface="Aharoni" pitchFamily="2" charset="-79"/>
              </a:rPr>
              <a:t>Anticiclones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: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áreas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de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presión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alta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(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superiores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a 1013,5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mb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)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431323" y="5173862"/>
            <a:ext cx="2798271" cy="91994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 err="1">
                <a:latin typeface="Aharoni" pitchFamily="2" charset="-79"/>
                <a:cs typeface="Aharoni" pitchFamily="2" charset="-79"/>
              </a:rPr>
              <a:t>Borrascas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: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áreas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de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presión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baja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(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inferiores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a 1013,5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mb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)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23928" y="2780928"/>
            <a:ext cx="4713804" cy="3151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38" name="Picture 2" descr="http://home.comcast.net/~rhaberlin/images/pwppthl.gif"/>
          <p:cNvPicPr>
            <a:picLocks noChangeAspect="1" noChangeArrowheads="1"/>
          </p:cNvPicPr>
          <p:nvPr/>
        </p:nvPicPr>
        <p:blipFill>
          <a:blip r:embed="rId5" cstate="print"/>
          <a:srcRect l="18843" t="28305" r="19169" b="16594"/>
          <a:stretch>
            <a:fillRect/>
          </a:stretch>
        </p:blipFill>
        <p:spPr bwMode="auto">
          <a:xfrm>
            <a:off x="3743400" y="2492896"/>
            <a:ext cx="540060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96863" y="71438"/>
            <a:ext cx="4248150" cy="695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VIENTO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2417" y="2085975"/>
            <a:ext cx="3094038" cy="4219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603" y="2612389"/>
            <a:ext cx="3917461" cy="3133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984"/>
          <a:stretch/>
        </p:blipFill>
        <p:spPr bwMode="auto">
          <a:xfrm>
            <a:off x="386341" y="3052689"/>
            <a:ext cx="5646339" cy="216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Bisel"/>
          <p:cNvSpPr/>
          <p:nvPr/>
        </p:nvSpPr>
        <p:spPr>
          <a:xfrm>
            <a:off x="4544353" y="71437"/>
            <a:ext cx="4229760" cy="1825626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La </a:t>
            </a:r>
            <a:r>
              <a:rPr lang="en-US" b="1" u="sng" dirty="0" err="1">
                <a:latin typeface="Aharoni" pitchFamily="2" charset="-79"/>
                <a:cs typeface="Aharoni" pitchFamily="2" charset="-79"/>
              </a:rPr>
              <a:t>fuerza</a:t>
            </a:r>
            <a:r>
              <a:rPr lang="en-US" b="1" u="sng" dirty="0">
                <a:latin typeface="Aharoni" pitchFamily="2" charset="-79"/>
                <a:cs typeface="Aharoni" pitchFamily="2" charset="-79"/>
              </a:rPr>
              <a:t> del </a:t>
            </a:r>
            <a:r>
              <a:rPr lang="en-US" b="1" u="sng" dirty="0" err="1">
                <a:latin typeface="Aharoni" pitchFamily="2" charset="-79"/>
                <a:cs typeface="Aharoni" pitchFamily="2" charset="-79"/>
              </a:rPr>
              <a:t>viento</a:t>
            </a:r>
            <a:r>
              <a:rPr lang="en-US" b="1" u="sng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se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mide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con un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anemómetro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y se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expresa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en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kilómetros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por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hora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(km/h).  La </a:t>
            </a:r>
            <a:r>
              <a:rPr lang="en-US" b="1" u="sng" dirty="0" err="1">
                <a:latin typeface="Aharoni" pitchFamily="2" charset="-79"/>
                <a:cs typeface="Aharoni" pitchFamily="2" charset="-79"/>
              </a:rPr>
              <a:t>dirección</a:t>
            </a:r>
            <a:r>
              <a:rPr lang="en-US" b="1" u="sng" dirty="0">
                <a:latin typeface="Aharoni" pitchFamily="2" charset="-79"/>
                <a:cs typeface="Aharoni" pitchFamily="2" charset="-79"/>
              </a:rPr>
              <a:t> del </a:t>
            </a:r>
            <a:r>
              <a:rPr lang="en-US" b="1" u="sng" dirty="0" err="1">
                <a:latin typeface="Aharoni" pitchFamily="2" charset="-79"/>
                <a:cs typeface="Aharoni" pitchFamily="2" charset="-79"/>
              </a:rPr>
              <a:t>viento</a:t>
            </a:r>
            <a:r>
              <a:rPr lang="en-US" b="1" u="sng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nos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la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muestra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la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veleta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sp>
        <p:nvSpPr>
          <p:cNvPr id="12" name="11 Flecha derecha"/>
          <p:cNvSpPr/>
          <p:nvPr/>
        </p:nvSpPr>
        <p:spPr>
          <a:xfrm>
            <a:off x="3767138" y="879232"/>
            <a:ext cx="777215" cy="37982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Flecha curvada hacia la izquierda"/>
          <p:cNvSpPr/>
          <p:nvPr/>
        </p:nvSpPr>
        <p:spPr>
          <a:xfrm>
            <a:off x="8173329" y="879232"/>
            <a:ext cx="970671" cy="2961248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Flecha curvada hacia la derecha"/>
          <p:cNvSpPr/>
          <p:nvPr/>
        </p:nvSpPr>
        <p:spPr>
          <a:xfrm>
            <a:off x="296203" y="1259060"/>
            <a:ext cx="660400" cy="1793629"/>
          </a:xfrm>
          <a:prstGeom prst="curv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Bisel"/>
          <p:cNvSpPr/>
          <p:nvPr/>
        </p:nvSpPr>
        <p:spPr>
          <a:xfrm>
            <a:off x="590843" y="766762"/>
            <a:ext cx="3176295" cy="794752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Aharoni" pitchFamily="2" charset="-79"/>
                <a:cs typeface="Aharoni" pitchFamily="2" charset="-79"/>
              </a:rPr>
              <a:t>Es el </a:t>
            </a:r>
            <a:r>
              <a:rPr lang="en-US" sz="2000" b="1" dirty="0" err="1">
                <a:latin typeface="Aharoni" pitchFamily="2" charset="-79"/>
                <a:cs typeface="Aharoni" pitchFamily="2" charset="-79"/>
              </a:rPr>
              <a:t>movimiento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 horizontal del </a:t>
            </a:r>
            <a:r>
              <a:rPr lang="en-US" sz="2000" b="1" dirty="0" err="1">
                <a:latin typeface="Aharoni" pitchFamily="2" charset="-79"/>
                <a:cs typeface="Aharoni" pitchFamily="2" charset="-79"/>
              </a:rPr>
              <a:t>aire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.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12295" y="73025"/>
            <a:ext cx="7335285" cy="674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850" y="598172"/>
            <a:ext cx="8424863" cy="583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5" cy="782638"/>
          </a:xfrm>
        </p:spPr>
        <p:txBody>
          <a:bodyPr/>
          <a:lstStyle/>
          <a:p>
            <a:pPr eaLnBrk="1" hangingPunct="1"/>
            <a:r>
              <a:rPr lang="en-US" dirty="0"/>
              <a:t>Zonas </a:t>
            </a:r>
            <a:r>
              <a:rPr lang="en-US" dirty="0" err="1"/>
              <a:t>bioclimáticas</a:t>
            </a:r>
            <a:endParaRPr lang="en-US" dirty="0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2000" y="100965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544" y="12576"/>
            <a:ext cx="913445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1"/>
            <a:ext cx="9176808" cy="688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1187624" y="2276872"/>
            <a:ext cx="6984776" cy="2117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7200" b="1" dirty="0">
                <a:ln/>
                <a:solidFill>
                  <a:schemeClr val="accent3"/>
                </a:solidFill>
              </a:rPr>
              <a:t>REPASO DE LA UNIDAD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1.gstatic.com/images?q=tbn:ANd9GcRkrC_j7bIGL0MU4evcY3KV7hvuqlIo_MFx9M_nTrKo-QunfnUjGs4IYlsJ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1 Rectángulo"/>
          <p:cNvSpPr/>
          <p:nvPr/>
        </p:nvSpPr>
        <p:spPr>
          <a:xfrm>
            <a:off x="611560" y="260648"/>
            <a:ext cx="7884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 ESTA UNIDAD…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55576" y="176352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haroni" pitchFamily="2" charset="-79"/>
                <a:cs typeface="Aharoni" pitchFamily="2" charset="-79"/>
              </a:rPr>
              <a:t>IDENTIFICARÁS LAS DISTINTAS CAPAS DE LA ATMÓSFERA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55576" y="243927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haroni" pitchFamily="2" charset="-79"/>
                <a:cs typeface="Aharoni" pitchFamily="2" charset="-79"/>
              </a:rPr>
              <a:t>COMPRENDERÁS LA DIFERENCIA ENTRE TIEMPO Y CLIMA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55576" y="311502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haroni" pitchFamily="2" charset="-79"/>
                <a:cs typeface="Aharoni" pitchFamily="2" charset="-79"/>
              </a:rPr>
              <a:t>ESTUDIARÁS LOS PRINCIPALES ELEMENTOS DEL CLIMA Y LOS FACTORES QUE LO INFLUYEN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55576" y="406778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haroni" pitchFamily="2" charset="-79"/>
                <a:cs typeface="Aharoni" pitchFamily="2" charset="-79"/>
              </a:rPr>
              <a:t>IDENTIFICARÁS LAS PRINCIPALES ZONAS CLIMÁTICAS DE LA TIERRA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87824" y="188640"/>
            <a:ext cx="3384376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LA ATMÓSFERA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99592" y="1916832"/>
            <a:ext cx="7488832" cy="8640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 cmpd="dbl">
            <a:solidFill>
              <a:schemeClr val="bg2">
                <a:lumMod val="7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Es la capa de gases (fundamentalmente nitrógeno y oxígeno) que rodea la Tierra y la protege de la radiación solar. Tiene unos 1.000km de altura y está dividida en diferentes capas. 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3851920" y="980728"/>
            <a:ext cx="1584176" cy="792088"/>
            <a:chOff x="3851920" y="980728"/>
            <a:chExt cx="1584176" cy="792088"/>
          </a:xfrm>
        </p:grpSpPr>
        <p:sp>
          <p:nvSpPr>
            <p:cNvPr id="3" name="2 Rectángulo"/>
            <p:cNvSpPr/>
            <p:nvPr/>
          </p:nvSpPr>
          <p:spPr>
            <a:xfrm>
              <a:off x="3851920" y="980728"/>
              <a:ext cx="1584176" cy="4320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/>
                <a:t>DEFINICIÓN</a:t>
              </a:r>
            </a:p>
          </p:txBody>
        </p:sp>
        <p:sp>
          <p:nvSpPr>
            <p:cNvPr id="5" name="4 Flecha abajo"/>
            <p:cNvSpPr/>
            <p:nvPr/>
          </p:nvSpPr>
          <p:spPr>
            <a:xfrm>
              <a:off x="4427984" y="1412776"/>
              <a:ext cx="360040" cy="360040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2771800" y="2996951"/>
            <a:ext cx="3960440" cy="1368152"/>
            <a:chOff x="3967132" y="1022417"/>
            <a:chExt cx="1584176" cy="792088"/>
          </a:xfrm>
        </p:grpSpPr>
        <p:sp>
          <p:nvSpPr>
            <p:cNvPr id="8" name="7 Rectángulo"/>
            <p:cNvSpPr/>
            <p:nvPr/>
          </p:nvSpPr>
          <p:spPr>
            <a:xfrm>
              <a:off x="3967132" y="1022417"/>
              <a:ext cx="1584176" cy="4320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/>
                <a:t>¿POR QUÉ LA ATMÓSFERA HACE POSIBLE LA VIDA EN LA TIERRA?</a:t>
              </a:r>
            </a:p>
          </p:txBody>
        </p:sp>
        <p:sp>
          <p:nvSpPr>
            <p:cNvPr id="9" name="8 Flecha abajo"/>
            <p:cNvSpPr/>
            <p:nvPr/>
          </p:nvSpPr>
          <p:spPr>
            <a:xfrm>
              <a:off x="4600802" y="1454465"/>
              <a:ext cx="201622" cy="360040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12 Estrella de 5 puntas"/>
          <p:cNvSpPr/>
          <p:nvPr/>
        </p:nvSpPr>
        <p:spPr>
          <a:xfrm rot="20221650">
            <a:off x="634817" y="2572688"/>
            <a:ext cx="2382371" cy="2448272"/>
          </a:xfrm>
          <a:prstGeom prst="star5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2">
                    <a:lumMod val="25000"/>
                  </a:schemeClr>
                </a:solidFill>
              </a:rPr>
              <a:t>4</a:t>
            </a:r>
          </a:p>
          <a:p>
            <a:pPr algn="ctr"/>
            <a:r>
              <a:rPr lang="es-ES" sz="1400" b="1" dirty="0">
                <a:solidFill>
                  <a:schemeClr val="tx2">
                    <a:lumMod val="25000"/>
                  </a:schemeClr>
                </a:solidFill>
              </a:rPr>
              <a:t>RAZONES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771800" y="4509120"/>
            <a:ext cx="3960440" cy="216024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 cmpd="dbl">
            <a:solidFill>
              <a:schemeClr val="bg2">
                <a:lumMod val="7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CONTIENE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</a:rPr>
              <a:t>GASES QUE SON VITALES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PARA LOS SERES VIVOS.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LA CAPA DE OZONO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</a:rPr>
              <a:t>FILTRA LOS RAYOS ULTRAVIOLETA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QUE SON DAÑINOS PARA LOS SERES VIVOS.  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</a:rPr>
              <a:t>REGULA LA TEMPERATURA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DE LA TIERRA, EVITANDO QUE HAGA DEMASIADO CALOR POR EL DÍA Y DEMASIADO FRÍO POR LA NOCHE. 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</a:rPr>
              <a:t>MINIMIZA EL IMPACTO DE METEORITOS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Y OTRAS PARTÍCULAS DEL ESPACIO EXTERIOR. </a:t>
            </a:r>
          </a:p>
        </p:txBody>
      </p:sp>
      <p:pic>
        <p:nvPicPr>
          <p:cNvPr id="8194" name="Picture 2" descr="http://t1.gstatic.com/images?q=tbn:ANd9GcRkrC_j7bIGL0MU4evcY3KV7hvuqlIo_MFx9M_nTrKo-QunfnUjGs4IYlsJ9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1924576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87824" y="188640"/>
            <a:ext cx="3384376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EL TIEMPO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99592" y="1916832"/>
            <a:ext cx="7488832" cy="8640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 cmpd="dbl">
            <a:solidFill>
              <a:schemeClr val="bg2">
                <a:lumMod val="7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ES EL ESTADO DE LA ATMÓSFERA EN UN MOMENTO Y UN LUGAR CONCRETO.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3851920" y="980728"/>
            <a:ext cx="1584176" cy="792088"/>
            <a:chOff x="3851920" y="980728"/>
            <a:chExt cx="1584176" cy="792088"/>
          </a:xfrm>
        </p:grpSpPr>
        <p:sp>
          <p:nvSpPr>
            <p:cNvPr id="3" name="2 Rectángulo"/>
            <p:cNvSpPr/>
            <p:nvPr/>
          </p:nvSpPr>
          <p:spPr>
            <a:xfrm>
              <a:off x="3851920" y="980728"/>
              <a:ext cx="1584176" cy="4320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/>
                <a:t>DEFINICIÓN</a:t>
              </a:r>
            </a:p>
          </p:txBody>
        </p:sp>
        <p:sp>
          <p:nvSpPr>
            <p:cNvPr id="5" name="4 Flecha abajo"/>
            <p:cNvSpPr/>
            <p:nvPr/>
          </p:nvSpPr>
          <p:spPr>
            <a:xfrm>
              <a:off x="4427984" y="1412776"/>
              <a:ext cx="360040" cy="360040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2771800" y="2996950"/>
            <a:ext cx="3960440" cy="936104"/>
            <a:chOff x="3967132" y="1022417"/>
            <a:chExt cx="1584176" cy="541955"/>
          </a:xfrm>
        </p:grpSpPr>
        <p:sp>
          <p:nvSpPr>
            <p:cNvPr id="8" name="7 Rectángulo"/>
            <p:cNvSpPr/>
            <p:nvPr/>
          </p:nvSpPr>
          <p:spPr>
            <a:xfrm>
              <a:off x="3967132" y="1022417"/>
              <a:ext cx="1584176" cy="33351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/>
                <a:t>¿POR QUÉ CAMBIA EL TIEMPO?</a:t>
              </a:r>
            </a:p>
          </p:txBody>
        </p:sp>
        <p:sp>
          <p:nvSpPr>
            <p:cNvPr id="9" name="8 Flecha abajo"/>
            <p:cNvSpPr/>
            <p:nvPr/>
          </p:nvSpPr>
          <p:spPr>
            <a:xfrm>
              <a:off x="4687212" y="1355928"/>
              <a:ext cx="144016" cy="208444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6" name="15 Nube"/>
          <p:cNvSpPr/>
          <p:nvPr/>
        </p:nvSpPr>
        <p:spPr>
          <a:xfrm>
            <a:off x="2483768" y="3861048"/>
            <a:ext cx="4752528" cy="187220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EL TIEMPO CAMBIA PORQUE LAS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</a:rPr>
              <a:t>MASAS DE AIRE EN LA ATMÓSFERA ESTÁN EN CONSTANTE MOVIMIENTO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, FORMANDO UN CIRCUITO CONOCIDO COMO LA CIRCULACIÓN GENERAL ATMOSFÉRICA.</a:t>
            </a:r>
            <a:endParaRPr lang="es-ES" sz="1400" dirty="0"/>
          </a:p>
        </p:txBody>
      </p:sp>
      <p:pic>
        <p:nvPicPr>
          <p:cNvPr id="1028" name="Picture 4" descr="http://www.fichasinfantiles.com/wp-content/uploads/HLIC/85b48a6f4c7c5339a02e3f8bc0f61e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1524000" cy="1524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uiExpand="1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251520" y="548680"/>
            <a:ext cx="5215825" cy="2088232"/>
            <a:chOff x="251520" y="548680"/>
            <a:chExt cx="5215825" cy="2088232"/>
          </a:xfrm>
        </p:grpSpPr>
        <p:pic>
          <p:nvPicPr>
            <p:cNvPr id="7170" name="Picture 2" descr="http://photos1.fotosearch.com/thumb/UNC/UNC245/u1332732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47864" y="764704"/>
              <a:ext cx="2119481" cy="18722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2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5 Almacenamiento de acceso secuencial"/>
            <p:cNvSpPr/>
            <p:nvPr/>
          </p:nvSpPr>
          <p:spPr>
            <a:xfrm>
              <a:off x="251520" y="548680"/>
              <a:ext cx="2880320" cy="1224136"/>
            </a:xfrm>
            <a:prstGeom prst="flowChartMagneticTape">
              <a:avLst/>
            </a:prstGeom>
            <a:solidFill>
              <a:schemeClr val="bg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accent1">
                      <a:lumMod val="75000"/>
                    </a:schemeClr>
                  </a:solidFill>
                </a:rPr>
                <a:t>PERO… ¿POR QUÉ ESTÁN EN CONSTANTE MOVIMIENTO?</a:t>
              </a: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611560" y="2996952"/>
            <a:ext cx="7056784" cy="1944217"/>
            <a:chOff x="611560" y="2996952"/>
            <a:chExt cx="7056784" cy="1944217"/>
          </a:xfrm>
        </p:grpSpPr>
        <p:pic>
          <p:nvPicPr>
            <p:cNvPr id="7" name="Picture 2" descr="http://www.pekesapiens.com/wp-content/uploads/HLIC/62e9864f33f6a84f617373a247bce11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3068960"/>
              <a:ext cx="1872208" cy="18722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tx2">
                  <a:lumMod val="5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8 Almacenamiento de acceso secuencial"/>
            <p:cNvSpPr/>
            <p:nvPr/>
          </p:nvSpPr>
          <p:spPr>
            <a:xfrm rot="10800000">
              <a:off x="2915816" y="2996952"/>
              <a:ext cx="4752528" cy="1656184"/>
            </a:xfrm>
            <a:prstGeom prst="flowChartMagneticTape">
              <a:avLst/>
            </a:prstGeom>
            <a:solidFill>
              <a:schemeClr val="bg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3559133" y="3377696"/>
              <a:ext cx="38164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</a:rPr>
                <a:t>PORQUE TIENEN DIFERENTES CARACTERÍSTICAS DE </a:t>
              </a:r>
              <a:r>
                <a:rPr lang="es-ES" sz="1400" b="1" dirty="0">
                  <a:solidFill>
                    <a:schemeClr val="accent1">
                      <a:lumMod val="75000"/>
                    </a:schemeClr>
                  </a:solidFill>
                </a:rPr>
                <a:t>PRESIÓN</a:t>
              </a:r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</a:rPr>
                <a:t>, </a:t>
              </a:r>
              <a:r>
                <a:rPr lang="es-ES" sz="1400" b="1" dirty="0">
                  <a:solidFill>
                    <a:schemeClr val="accent1">
                      <a:lumMod val="75000"/>
                    </a:schemeClr>
                  </a:solidFill>
                </a:rPr>
                <a:t>TEMPERATURA Y HUMEDAD</a:t>
              </a:r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</a:rPr>
                <a:t>, DEPENDIENDO DE DÓNDE SE FORMEN. </a:t>
              </a: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1187624" y="4447721"/>
            <a:ext cx="2676017" cy="2149631"/>
            <a:chOff x="1187624" y="4447721"/>
            <a:chExt cx="2676017" cy="214963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10 Flecha abajo"/>
            <p:cNvSpPr/>
            <p:nvPr/>
          </p:nvSpPr>
          <p:spPr>
            <a:xfrm rot="1657263">
              <a:off x="3605468" y="4447721"/>
              <a:ext cx="258173" cy="864096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Nube"/>
            <p:cNvSpPr/>
            <p:nvPr/>
          </p:nvSpPr>
          <p:spPr>
            <a:xfrm>
              <a:off x="1187624" y="5157192"/>
              <a:ext cx="2304256" cy="1440160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tx2">
                      <a:lumMod val="25000"/>
                    </a:schemeClr>
                  </a:solidFill>
                </a:rPr>
                <a:t>SON SISTEMAS DE </a:t>
              </a:r>
              <a:r>
                <a:rPr lang="es-ES" sz="1400" b="1" dirty="0">
                  <a:solidFill>
                    <a:schemeClr val="tx2">
                      <a:lumMod val="25000"/>
                    </a:schemeClr>
                  </a:solidFill>
                </a:rPr>
                <a:t>ALTAS</a:t>
              </a:r>
              <a:r>
                <a:rPr lang="es-ES" sz="1400" dirty="0">
                  <a:solidFill>
                    <a:schemeClr val="tx2">
                      <a:lumMod val="25000"/>
                    </a:schemeClr>
                  </a:solidFill>
                </a:rPr>
                <a:t> Y </a:t>
              </a:r>
              <a:r>
                <a:rPr lang="es-ES" sz="1400" b="1" dirty="0">
                  <a:solidFill>
                    <a:schemeClr val="tx2">
                      <a:lumMod val="25000"/>
                    </a:schemeClr>
                  </a:solidFill>
                </a:rPr>
                <a:t>BAJAS</a:t>
              </a:r>
              <a:r>
                <a:rPr lang="es-ES" sz="1400" dirty="0">
                  <a:solidFill>
                    <a:schemeClr val="tx2">
                      <a:lumMod val="25000"/>
                    </a:schemeClr>
                  </a:solidFill>
                </a:rPr>
                <a:t> PRESIONES</a:t>
              </a: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3419872" y="4653136"/>
            <a:ext cx="2736304" cy="2204864"/>
            <a:chOff x="3851920" y="4788322"/>
            <a:chExt cx="2304256" cy="206967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11 Flecha abajo"/>
            <p:cNvSpPr/>
            <p:nvPr/>
          </p:nvSpPr>
          <p:spPr>
            <a:xfrm>
              <a:off x="5076056" y="4788322"/>
              <a:ext cx="231183" cy="656902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Nube"/>
            <p:cNvSpPr/>
            <p:nvPr/>
          </p:nvSpPr>
          <p:spPr>
            <a:xfrm>
              <a:off x="3851920" y="5417840"/>
              <a:ext cx="2304256" cy="1440160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>
                  <a:solidFill>
                    <a:schemeClr val="tx2">
                      <a:lumMod val="25000"/>
                    </a:schemeClr>
                  </a:solidFill>
                </a:rPr>
                <a:t>LAS CORRIENTES SON </a:t>
              </a:r>
              <a:r>
                <a:rPr lang="es-ES" sz="1200" b="1" dirty="0">
                  <a:solidFill>
                    <a:schemeClr val="tx2">
                      <a:lumMod val="25000"/>
                    </a:schemeClr>
                  </a:solidFill>
                </a:rPr>
                <a:t>FRÍAS</a:t>
              </a:r>
              <a:r>
                <a:rPr lang="es-ES" sz="1200" dirty="0">
                  <a:solidFill>
                    <a:schemeClr val="tx2">
                      <a:lumMod val="25000"/>
                    </a:schemeClr>
                  </a:solidFill>
                </a:rPr>
                <a:t> SI VIENEN DE LOS POLOS Y </a:t>
              </a:r>
              <a:r>
                <a:rPr lang="es-ES" sz="1200" b="1" dirty="0">
                  <a:solidFill>
                    <a:schemeClr val="tx2">
                      <a:lumMod val="25000"/>
                    </a:schemeClr>
                  </a:solidFill>
                </a:rPr>
                <a:t>CÁLIDAS</a:t>
              </a:r>
              <a:r>
                <a:rPr lang="es-ES" sz="1200" dirty="0">
                  <a:solidFill>
                    <a:schemeClr val="tx2">
                      <a:lumMod val="25000"/>
                    </a:schemeClr>
                  </a:solidFill>
                </a:rPr>
                <a:t> SI VIENEN DEL ECUADOR.</a:t>
              </a: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6228184" y="4462278"/>
            <a:ext cx="2915816" cy="2279090"/>
            <a:chOff x="6444208" y="4735280"/>
            <a:chExt cx="2699792" cy="2078096"/>
          </a:xfrm>
        </p:grpSpPr>
        <p:sp>
          <p:nvSpPr>
            <p:cNvPr id="13" name="12 Flecha abajo"/>
            <p:cNvSpPr/>
            <p:nvPr/>
          </p:nvSpPr>
          <p:spPr>
            <a:xfrm rot="20470349">
              <a:off x="6807436" y="4735280"/>
              <a:ext cx="250490" cy="630047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Nube"/>
            <p:cNvSpPr/>
            <p:nvPr/>
          </p:nvSpPr>
          <p:spPr>
            <a:xfrm>
              <a:off x="6444208" y="5157192"/>
              <a:ext cx="2699792" cy="1656184"/>
            </a:xfrm>
            <a:prstGeom prst="cloud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>
                  <a:solidFill>
                    <a:schemeClr val="tx2">
                      <a:lumMod val="25000"/>
                    </a:schemeClr>
                  </a:solidFill>
                </a:rPr>
                <a:t>PUEDEN SER </a:t>
              </a:r>
              <a:r>
                <a:rPr lang="es-ES" sz="1200" b="1">
                  <a:solidFill>
                    <a:schemeClr val="tx2">
                      <a:lumMod val="25000"/>
                    </a:schemeClr>
                  </a:solidFill>
                </a:rPr>
                <a:t>HÚMEDAS</a:t>
              </a:r>
              <a:r>
                <a:rPr lang="es-ES" sz="1200">
                  <a:solidFill>
                    <a:schemeClr val="tx2">
                      <a:lumMod val="25000"/>
                    </a:schemeClr>
                  </a:solidFill>
                </a:rPr>
                <a:t> SI VIENEN DEL MAR O </a:t>
              </a:r>
              <a:r>
                <a:rPr lang="es-ES" sz="1200" b="1">
                  <a:solidFill>
                    <a:schemeClr val="tx2">
                      <a:lumMod val="25000"/>
                    </a:schemeClr>
                  </a:solidFill>
                </a:rPr>
                <a:t>SECAS</a:t>
              </a:r>
              <a:r>
                <a:rPr lang="es-ES" sz="1200">
                  <a:solidFill>
                    <a:schemeClr val="tx2">
                      <a:lumMod val="25000"/>
                    </a:schemeClr>
                  </a:solidFill>
                </a:rPr>
                <a:t> SI VIENEN DESDE EL CONTINENTE.</a:t>
              </a:r>
              <a:endParaRPr lang="es-ES" sz="12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87824" y="188640"/>
            <a:ext cx="3384376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EL CLIMA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99592" y="1772816"/>
            <a:ext cx="7488832" cy="72008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 cmpd="dbl">
            <a:solidFill>
              <a:schemeClr val="bg2">
                <a:lumMod val="7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EL CLIMA ES EL ESTADO MEDIO DE LA ATMÓSFERA EN UN LUGAR DURANTE UN LARGO PERIODO DE TIEMPO (ENTRE 30 Y 40 AÑOS)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3851920" y="764704"/>
            <a:ext cx="1584176" cy="792088"/>
            <a:chOff x="3851920" y="980728"/>
            <a:chExt cx="1584176" cy="792088"/>
          </a:xfrm>
        </p:grpSpPr>
        <p:sp>
          <p:nvSpPr>
            <p:cNvPr id="3" name="2 Rectángulo"/>
            <p:cNvSpPr/>
            <p:nvPr/>
          </p:nvSpPr>
          <p:spPr>
            <a:xfrm>
              <a:off x="3851920" y="980728"/>
              <a:ext cx="1584176" cy="4320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/>
                <a:t>DEFINICIÓN</a:t>
              </a:r>
            </a:p>
          </p:txBody>
        </p:sp>
        <p:sp>
          <p:nvSpPr>
            <p:cNvPr id="5" name="4 Flecha abajo"/>
            <p:cNvSpPr/>
            <p:nvPr/>
          </p:nvSpPr>
          <p:spPr>
            <a:xfrm>
              <a:off x="4427984" y="1412776"/>
              <a:ext cx="360040" cy="360040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899592" y="4031246"/>
            <a:ext cx="3528392" cy="1197954"/>
            <a:chOff x="3995935" y="1022416"/>
            <a:chExt cx="1440160" cy="693552"/>
          </a:xfrm>
        </p:grpSpPr>
        <p:sp>
          <p:nvSpPr>
            <p:cNvPr id="8" name="7 Rectángulo"/>
            <p:cNvSpPr/>
            <p:nvPr/>
          </p:nvSpPr>
          <p:spPr>
            <a:xfrm>
              <a:off x="3995935" y="1022416"/>
              <a:ext cx="1440160" cy="4320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/>
                <a:t>ELEMENTOS</a:t>
              </a:r>
            </a:p>
          </p:txBody>
        </p:sp>
        <p:sp>
          <p:nvSpPr>
            <p:cNvPr id="9" name="8 Flecha abajo"/>
            <p:cNvSpPr/>
            <p:nvPr/>
          </p:nvSpPr>
          <p:spPr>
            <a:xfrm>
              <a:off x="4583755" y="1424146"/>
              <a:ext cx="201622" cy="291822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13 Rectángulo"/>
          <p:cNvSpPr/>
          <p:nvPr/>
        </p:nvSpPr>
        <p:spPr>
          <a:xfrm>
            <a:off x="899592" y="5301208"/>
            <a:ext cx="3528392" cy="1440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 cmpd="dbl">
            <a:solidFill>
              <a:schemeClr val="bg2">
                <a:lumMod val="7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LOS ELEMENTOS SON COMPONENTES MEDIBLES DE LA ATMÓSFERA, QUE DETERMINAN EL CLIMA DE UN LUGAR. </a:t>
            </a:r>
          </a:p>
        </p:txBody>
      </p:sp>
      <p:pic>
        <p:nvPicPr>
          <p:cNvPr id="22530" name="Picture 2" descr="Imagen 02 - símbolos del tiem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2160240" cy="1529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15 Grupo"/>
          <p:cNvGrpSpPr/>
          <p:nvPr/>
        </p:nvGrpSpPr>
        <p:grpSpPr>
          <a:xfrm>
            <a:off x="4860032" y="4031247"/>
            <a:ext cx="3528392" cy="1197954"/>
            <a:chOff x="3995935" y="1022416"/>
            <a:chExt cx="1440160" cy="693552"/>
          </a:xfrm>
        </p:grpSpPr>
        <p:sp>
          <p:nvSpPr>
            <p:cNvPr id="17" name="16 Rectángulo"/>
            <p:cNvSpPr/>
            <p:nvPr/>
          </p:nvSpPr>
          <p:spPr>
            <a:xfrm>
              <a:off x="3995935" y="1022416"/>
              <a:ext cx="1440160" cy="4320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/>
                <a:t>FACTORES </a:t>
              </a:r>
            </a:p>
          </p:txBody>
        </p:sp>
        <p:sp>
          <p:nvSpPr>
            <p:cNvPr id="18" name="17 Flecha abajo"/>
            <p:cNvSpPr/>
            <p:nvPr/>
          </p:nvSpPr>
          <p:spPr>
            <a:xfrm>
              <a:off x="4583755" y="1424146"/>
              <a:ext cx="201622" cy="291822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4860032" y="5301208"/>
            <a:ext cx="3528392" cy="1440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 cmpd="dbl">
            <a:solidFill>
              <a:schemeClr val="bg2">
                <a:lumMod val="7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LOS FACTORES SON AGENTES QUE INFLUYEN Y  MODIFICAN PERMANENTEMENTE ESTOS ELEMENTOS. </a:t>
            </a:r>
          </a:p>
        </p:txBody>
      </p:sp>
      <p:sp>
        <p:nvSpPr>
          <p:cNvPr id="22" name="21 Nube"/>
          <p:cNvSpPr/>
          <p:nvPr/>
        </p:nvSpPr>
        <p:spPr>
          <a:xfrm>
            <a:off x="0" y="2564904"/>
            <a:ext cx="4248472" cy="1368152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2">
                    <a:lumMod val="25000"/>
                  </a:schemeClr>
                </a:solidFill>
              </a:rPr>
              <a:t>¿QUÉ DETERMINA LAS CARACTERÍSTICAS DE UN CLIMA?</a:t>
            </a:r>
          </a:p>
        </p:txBody>
      </p:sp>
      <p:sp>
        <p:nvSpPr>
          <p:cNvPr id="23" name="22 Sol"/>
          <p:cNvSpPr/>
          <p:nvPr/>
        </p:nvSpPr>
        <p:spPr>
          <a:xfrm>
            <a:off x="4499992" y="2348880"/>
            <a:ext cx="4176464" cy="1800200"/>
          </a:xfrm>
          <a:prstGeom prst="sun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>
                <a:solidFill>
                  <a:schemeClr val="accent1">
                    <a:lumMod val="75000"/>
                  </a:schemeClr>
                </a:solidFill>
              </a:rPr>
              <a:t>SUS ELEMENTOS Y FACTORES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26 Grupo"/>
          <p:cNvGrpSpPr/>
          <p:nvPr/>
        </p:nvGrpSpPr>
        <p:grpSpPr>
          <a:xfrm>
            <a:off x="683568" y="3717032"/>
            <a:ext cx="7632848" cy="432048"/>
            <a:chOff x="683568" y="3717032"/>
            <a:chExt cx="7632848" cy="432048"/>
          </a:xfrm>
        </p:grpSpPr>
        <p:sp>
          <p:nvSpPr>
            <p:cNvPr id="2" name="1 Rectángulo"/>
            <p:cNvSpPr/>
            <p:nvPr/>
          </p:nvSpPr>
          <p:spPr>
            <a:xfrm>
              <a:off x="683568" y="3717032"/>
              <a:ext cx="3384376" cy="43204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 b="1" dirty="0"/>
                <a:t>ELEMENTOS </a:t>
              </a:r>
            </a:p>
          </p:txBody>
        </p:sp>
        <p:sp>
          <p:nvSpPr>
            <p:cNvPr id="3" name="2 Rectángulo"/>
            <p:cNvSpPr/>
            <p:nvPr/>
          </p:nvSpPr>
          <p:spPr>
            <a:xfrm>
              <a:off x="4932040" y="3717032"/>
              <a:ext cx="3384376" cy="43204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 b="1" dirty="0"/>
                <a:t>FACTORES</a:t>
              </a:r>
            </a:p>
          </p:txBody>
        </p:sp>
      </p:grpSp>
      <p:sp>
        <p:nvSpPr>
          <p:cNvPr id="8" name="7 Nube"/>
          <p:cNvSpPr/>
          <p:nvPr/>
        </p:nvSpPr>
        <p:spPr>
          <a:xfrm>
            <a:off x="2123728" y="2132856"/>
            <a:ext cx="5328592" cy="914400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 ¿CUÁLES SON FACTORES Y CUÁLES ELEMENTOS?</a:t>
            </a:r>
            <a:endParaRPr lang="es-ES" dirty="0"/>
          </a:p>
        </p:txBody>
      </p:sp>
      <p:grpSp>
        <p:nvGrpSpPr>
          <p:cNvPr id="26" name="25 Grupo"/>
          <p:cNvGrpSpPr/>
          <p:nvPr/>
        </p:nvGrpSpPr>
        <p:grpSpPr>
          <a:xfrm>
            <a:off x="683568" y="476672"/>
            <a:ext cx="7632848" cy="1080120"/>
            <a:chOff x="683568" y="1700808"/>
            <a:chExt cx="7632848" cy="1080120"/>
          </a:xfrm>
        </p:grpSpPr>
        <p:sp>
          <p:nvSpPr>
            <p:cNvPr id="10" name="9 Rectángulo"/>
            <p:cNvSpPr/>
            <p:nvPr/>
          </p:nvSpPr>
          <p:spPr>
            <a:xfrm>
              <a:off x="683568" y="1700808"/>
              <a:ext cx="1728192" cy="4320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/>
                <a:t>TEMPERATURA</a:t>
              </a: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2627784" y="1700808"/>
              <a:ext cx="1728192" cy="4320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/>
                <a:t>LATITUD</a:t>
              </a: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4572000" y="1700808"/>
              <a:ext cx="1728192" cy="4320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/>
                <a:t>PRECIPITACIÓN</a:t>
              </a: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588224" y="1700808"/>
              <a:ext cx="1728192" cy="4320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/>
                <a:t>ALTITUD</a:t>
              </a: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683568" y="2348880"/>
              <a:ext cx="1728192" cy="4320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627784" y="2348880"/>
              <a:ext cx="1728192" cy="4320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/>
                <a:t>DISTANCIA DEL MAR</a:t>
              </a: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4572000" y="2348880"/>
              <a:ext cx="1728192" cy="4320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/>
                <a:t>PRESIÓN ATMOSFÉRICA</a:t>
              </a: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6588224" y="2348880"/>
              <a:ext cx="1728192" cy="4320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/>
                <a:t>VIENTO</a:t>
              </a: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1403648" y="4293095"/>
            <a:ext cx="1944216" cy="2088233"/>
            <a:chOff x="1403648" y="4293095"/>
            <a:chExt cx="1944216" cy="2088233"/>
          </a:xfrm>
        </p:grpSpPr>
        <p:sp>
          <p:nvSpPr>
            <p:cNvPr id="19" name="18 Rectángulo"/>
            <p:cNvSpPr/>
            <p:nvPr/>
          </p:nvSpPr>
          <p:spPr>
            <a:xfrm>
              <a:off x="1403648" y="4869160"/>
              <a:ext cx="1944216" cy="15121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/>
                <a:t>TEMPERATURA</a:t>
              </a:r>
            </a:p>
            <a:p>
              <a:pPr algn="ctr"/>
              <a:r>
                <a:rPr lang="es-ES" b="1" dirty="0"/>
                <a:t>PRECIPITACIÓN PRESIÓN ATMOSFÉRICA</a:t>
              </a:r>
            </a:p>
            <a:p>
              <a:pPr algn="ctr"/>
              <a:r>
                <a:rPr lang="es-ES" b="1" dirty="0"/>
                <a:t>VIENTO</a:t>
              </a:r>
            </a:p>
          </p:txBody>
        </p:sp>
        <p:sp>
          <p:nvSpPr>
            <p:cNvPr id="21" name="20 Flecha abajo"/>
            <p:cNvSpPr/>
            <p:nvPr/>
          </p:nvSpPr>
          <p:spPr>
            <a:xfrm>
              <a:off x="2123728" y="4293095"/>
              <a:ext cx="493974" cy="504057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5652120" y="4293096"/>
            <a:ext cx="1944216" cy="2088233"/>
            <a:chOff x="1403648" y="4293095"/>
            <a:chExt cx="1944216" cy="2088233"/>
          </a:xfrm>
        </p:grpSpPr>
        <p:sp>
          <p:nvSpPr>
            <p:cNvPr id="24" name="23 Rectángulo"/>
            <p:cNvSpPr/>
            <p:nvPr/>
          </p:nvSpPr>
          <p:spPr>
            <a:xfrm>
              <a:off x="1403648" y="4869160"/>
              <a:ext cx="1944216" cy="15121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/>
                <a:t>LATITUD </a:t>
              </a:r>
            </a:p>
            <a:p>
              <a:pPr algn="ctr"/>
              <a:r>
                <a:rPr lang="es-ES" b="1" dirty="0"/>
                <a:t>ALTITUD</a:t>
              </a:r>
            </a:p>
            <a:p>
              <a:pPr algn="ctr"/>
              <a:r>
                <a:rPr lang="es-ES" b="1" dirty="0"/>
                <a:t>DISTANCIA DEL MAR</a:t>
              </a:r>
            </a:p>
          </p:txBody>
        </p:sp>
        <p:sp>
          <p:nvSpPr>
            <p:cNvPr id="25" name="24 Flecha abajo"/>
            <p:cNvSpPr/>
            <p:nvPr/>
          </p:nvSpPr>
          <p:spPr>
            <a:xfrm>
              <a:off x="2123728" y="4293095"/>
              <a:ext cx="493974" cy="504057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5414938"/>
              </p:ext>
            </p:extLst>
          </p:nvPr>
        </p:nvGraphicFramePr>
        <p:xfrm>
          <a:off x="72008" y="188640"/>
          <a:ext cx="8964488" cy="5412775"/>
        </p:xfrm>
        <a:graphic>
          <a:graphicData uri="http://schemas.openxmlformats.org/drawingml/2006/table">
            <a:tbl>
              <a:tblPr/>
              <a:tblGrid>
                <a:gridCol w="436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5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17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67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16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527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ELEMENTOS DEL CLIMA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40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noProof="0">
                        <a:solidFill>
                          <a:schemeClr val="accent5">
                            <a:lumMod val="75000"/>
                          </a:schemeClr>
                        </a:solidFill>
                        <a:latin typeface="Berlin Sans FB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              TEMPERATURA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noProof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   PRECIPITATION</a:t>
                      </a:r>
                      <a:endParaRPr lang="en-US" sz="1200" noProof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noProof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     ATMOSPHE</a:t>
                      </a:r>
                      <a:r>
                        <a:rPr lang="en-US" sz="1200" b="1" baseline="0" noProof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RIC </a:t>
                      </a:r>
                      <a:r>
                        <a:rPr lang="en-US" sz="1200" b="1" noProof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PRESSURE</a:t>
                      </a:r>
                      <a:endParaRPr lang="en-US" sz="1200" noProof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noProof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                   WIND</a:t>
                      </a:r>
                      <a:endParaRPr lang="en-US" sz="1200" noProof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633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DEFINICIÓN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Es la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cantidad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calor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del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aire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.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It is the water that falls from the clouds onto the surface of the Earth. </a:t>
                      </a:r>
                      <a:endParaRPr lang="en-US" sz="1200" noProof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It is the weight of the air on the Earth.</a:t>
                      </a:r>
                      <a:endParaRPr lang="en-US" sz="1200" noProof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Wind is the air horizontal in</a:t>
                      </a:r>
                      <a:endParaRPr lang="en-US" sz="1200" noProof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movement. </a:t>
                      </a:r>
                      <a:endParaRPr lang="en-US" sz="1200" noProof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340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INSTRUMENTO DE MEDIDA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Se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mide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con un </a:t>
                      </a:r>
                      <a:r>
                        <a:rPr lang="en-US" sz="1200" b="1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termómetro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.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Se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mide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con un </a:t>
                      </a:r>
                      <a:r>
                        <a:rPr lang="en-US" sz="1200" b="1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pluviómetro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.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Se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mide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con un </a:t>
                      </a:r>
                      <a:r>
                        <a:rPr lang="en-US" sz="1200" b="1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barómetro</a:t>
                      </a:r>
                      <a:r>
                        <a:rPr lang="en-US" sz="1200" b="1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.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fuerza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se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mide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con un </a:t>
                      </a:r>
                      <a:r>
                        <a:rPr lang="en-US" sz="1200" b="1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anemómetro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. La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dirección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, con una </a:t>
                      </a:r>
                      <a:r>
                        <a:rPr lang="en-US" sz="1200" b="1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veleta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.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316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UNIDAD EN QUE SE EXPRESA</a:t>
                      </a:r>
                      <a:endParaRPr lang="en-US" sz="11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Grados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centígrados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200" baseline="300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)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Millímetros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(mm) o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litros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por metro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cuadrado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(l/m</a:t>
                      </a:r>
                      <a:r>
                        <a:rPr lang="en-US" sz="1200" baseline="300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2)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Millibares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(mb) 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Kilómetros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por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hora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6334">
                <a:tc rowSpan="3">
                  <a:txBody>
                    <a:bodyPr/>
                    <a:lstStyle/>
                    <a:p>
                      <a:pPr marL="3797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FACTORES QUE LO INFLUYEN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erlin Sans FB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LATITUD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Laetmperatura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desciende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medida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que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nos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alejamos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del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ecuador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. 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Hay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menos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precipitaciones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medida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que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nos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alejamos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del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ecuador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.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noProof="0">
                        <a:solidFill>
                          <a:schemeClr val="accent5">
                            <a:lumMod val="75000"/>
                          </a:schemeClr>
                        </a:solidFill>
                        <a:latin typeface="Berlin Sans FB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erlin Sans FB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995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erlin Sans FB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ALTITUD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La temperature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baja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0,6 ºC por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cada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100 metros de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ascenso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. Es lo que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llamamos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gradiente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térmico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.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precipitación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es mayor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cuanto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mayor es la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altitud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.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presión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desciende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con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altitud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.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erlin Sans FB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654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DISTANCIA 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DEL MAR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El mar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modera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las 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temperaturas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.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Las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precipitaciones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son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más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abundantes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 zonas </a:t>
                      </a:r>
                      <a:r>
                        <a:rPr lang="en-US" sz="1200" noProof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costeras</a:t>
                      </a:r>
                      <a:r>
                        <a:rPr lang="en-US" sz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erlin Sans FB"/>
                          <a:ea typeface="Calibri"/>
                          <a:cs typeface="Times New Roman"/>
                        </a:rPr>
                        <a:t>.</a:t>
                      </a: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erlin Sans FB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noProof="0">
                        <a:solidFill>
                          <a:schemeClr val="accent5">
                            <a:lumMod val="75000"/>
                          </a:schemeClr>
                        </a:solidFill>
                        <a:latin typeface="Berlin Sans FB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1733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noProof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noProof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noProof="0">
                        <a:solidFill>
                          <a:schemeClr val="accent5">
                            <a:lumMod val="75000"/>
                          </a:schemeClr>
                        </a:solidFill>
                        <a:latin typeface="Berlin Sans FB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noProof="0">
                        <a:solidFill>
                          <a:schemeClr val="accent5">
                            <a:lumMod val="75000"/>
                          </a:schemeClr>
                        </a:solidFill>
                        <a:latin typeface="Berlin Sans FB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noProof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noProof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0" marR="2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3 Explosión 2"/>
          <p:cNvSpPr/>
          <p:nvPr/>
        </p:nvSpPr>
        <p:spPr>
          <a:xfrm>
            <a:off x="4283968" y="3501008"/>
            <a:ext cx="4608512" cy="2664296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LOS MAPAS DEL TIEMPO MUESTRAN LA PRESIÓN Y SIRVEN PARA HACER LA PREVISIÓN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084168" y="5445224"/>
            <a:ext cx="2952328" cy="129614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LA LETRA A MUESTRA ÁREAS DE ALTA PRESIÓN O ANTICICLONES, QUE VIENEN ACOMPAÑADOS DE TIEMPO ESTABLE Y SECO</a:t>
            </a:r>
            <a:endParaRPr lang="es-ES" sz="1600" dirty="0"/>
          </a:p>
        </p:txBody>
      </p:sp>
      <p:sp>
        <p:nvSpPr>
          <p:cNvPr id="6" name="5 Rectángulo"/>
          <p:cNvSpPr/>
          <p:nvPr/>
        </p:nvSpPr>
        <p:spPr>
          <a:xfrm>
            <a:off x="3203848" y="5013176"/>
            <a:ext cx="2304256" cy="15841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LA LETRA B MUESTRA ÁREAS DE BAJA PRESIÓN O BORRASCAS, QUE VIENEN ACOMPAÑADAS DE TIEMPO INESTABLE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webquest.hawaii.edu/kahihi/sciencedictionary/images/degree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892256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Rectángulo"/>
          <p:cNvSpPr/>
          <p:nvPr/>
        </p:nvSpPr>
        <p:spPr>
          <a:xfrm>
            <a:off x="2771800" y="44624"/>
            <a:ext cx="3384376" cy="648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ZONAS CLIMÁTICAS</a:t>
            </a:r>
            <a:endParaRPr lang="es-ES" sz="2800" b="1" dirty="0"/>
          </a:p>
        </p:txBody>
      </p:sp>
      <p:pic>
        <p:nvPicPr>
          <p:cNvPr id="8194" name="Picture 2" descr="http://melkart.wikispaces.com/file/view/ZonasClimaticas.jpg/113870297/ZonasClimati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212976"/>
            <a:ext cx="3581797" cy="3495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144016" y="5373216"/>
            <a:ext cx="2987824" cy="13407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COMO CONSECUENCIA DE LA INCLINACIÓN DEL EJE TERRESTRE, CADA ZONA RECIBE LOS RAYOS SOLARES CON DISTINTA INTENSIDAD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940152" y="188640"/>
            <a:ext cx="2952328" cy="9361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LA TIERRA TIENE ZONAS CÁLIDAS, TEMPLADAS Y FRÍAS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4797152"/>
            <a:ext cx="3384376" cy="72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CLIMATOLOGÍA</a:t>
            </a:r>
            <a:endParaRPr lang="es-ES" sz="2800" b="1" dirty="0"/>
          </a:p>
        </p:txBody>
      </p:sp>
      <p:sp>
        <p:nvSpPr>
          <p:cNvPr id="3" name="2 Rectángulo"/>
          <p:cNvSpPr/>
          <p:nvPr/>
        </p:nvSpPr>
        <p:spPr>
          <a:xfrm>
            <a:off x="683568" y="404664"/>
            <a:ext cx="3384376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METEOROLOGÍA</a:t>
            </a:r>
            <a:endParaRPr lang="es-ES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683568" y="3933056"/>
            <a:ext cx="3384376" cy="72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ANTICICLONES</a:t>
            </a:r>
            <a:endParaRPr lang="es-ES" sz="2800" b="1" dirty="0"/>
          </a:p>
        </p:txBody>
      </p:sp>
      <p:sp>
        <p:nvSpPr>
          <p:cNvPr id="6" name="5 Rectángulo"/>
          <p:cNvSpPr/>
          <p:nvPr/>
        </p:nvSpPr>
        <p:spPr>
          <a:xfrm>
            <a:off x="683568" y="2204864"/>
            <a:ext cx="3384376" cy="72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ZONA TEMPLADA</a:t>
            </a:r>
            <a:endParaRPr lang="es-ES" sz="2800" b="1" dirty="0"/>
          </a:p>
        </p:txBody>
      </p:sp>
      <p:sp>
        <p:nvSpPr>
          <p:cNvPr id="7" name="6 Rectángulo"/>
          <p:cNvSpPr/>
          <p:nvPr/>
        </p:nvSpPr>
        <p:spPr>
          <a:xfrm>
            <a:off x="683568" y="3068960"/>
            <a:ext cx="3384376" cy="72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BORRASCAS</a:t>
            </a:r>
            <a:endParaRPr lang="es-ES" sz="2800" b="1" dirty="0"/>
          </a:p>
        </p:txBody>
      </p:sp>
      <p:sp>
        <p:nvSpPr>
          <p:cNvPr id="12" name="11 Rectángulo"/>
          <p:cNvSpPr/>
          <p:nvPr/>
        </p:nvSpPr>
        <p:spPr>
          <a:xfrm>
            <a:off x="683568" y="5661248"/>
            <a:ext cx="3384376" cy="648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TORNADO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004048" y="404664"/>
            <a:ext cx="3384376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2">
                    <a:lumMod val="25000"/>
                  </a:schemeClr>
                </a:solidFill>
              </a:rPr>
              <a:t>ES EL ESTUDIO CIENTÍFICO DEL TIEMPO</a:t>
            </a:r>
            <a:endParaRPr lang="es-ES" sz="1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4283968" y="62068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5004048" y="1340768"/>
            <a:ext cx="3384376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2">
                    <a:lumMod val="25000"/>
                  </a:schemeClr>
                </a:solidFill>
              </a:rPr>
              <a:t>PEQUEÑAS BOLAS DE HIELO QUE PRECIPITAN DE LAS NUBES</a:t>
            </a:r>
            <a:endParaRPr lang="es-ES" sz="1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4283968" y="148478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>
            <a:off x="4283968" y="242088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>
            <a:off x="4283968" y="321297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>
            <a:off x="4283968" y="4149080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derecha"/>
          <p:cNvSpPr/>
          <p:nvPr/>
        </p:nvSpPr>
        <p:spPr>
          <a:xfrm>
            <a:off x="4283968" y="501317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derecha"/>
          <p:cNvSpPr/>
          <p:nvPr/>
        </p:nvSpPr>
        <p:spPr>
          <a:xfrm>
            <a:off x="4283968" y="587727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683568" y="1340768"/>
            <a:ext cx="3384376" cy="72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GRANIZO</a:t>
            </a:r>
            <a:endParaRPr lang="es-ES" sz="2800" b="1" dirty="0"/>
          </a:p>
        </p:txBody>
      </p:sp>
      <p:sp>
        <p:nvSpPr>
          <p:cNvPr id="25" name="24 Rectángulo"/>
          <p:cNvSpPr/>
          <p:nvPr/>
        </p:nvSpPr>
        <p:spPr>
          <a:xfrm>
            <a:off x="5004048" y="2204864"/>
            <a:ext cx="3384376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2">
                    <a:lumMod val="25000"/>
                  </a:schemeClr>
                </a:solidFill>
              </a:rPr>
              <a:t>SITUADAS ENTRE LOS TRÓPICOS Y LOS CÍRCULOS POLARES.</a:t>
            </a:r>
            <a:r>
              <a:rPr lang="es-ES" sz="1400" b="1" dirty="0" smtClean="0">
                <a:solidFill>
                  <a:schemeClr val="tx2">
                    <a:lumMod val="25000"/>
                  </a:schemeClr>
                </a:solidFill>
              </a:rPr>
              <a:t> TEMPERATURAS TEMPLADAS Y CUATRO ESTACIONES</a:t>
            </a:r>
            <a:endParaRPr lang="es-ES" sz="1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004048" y="4797152"/>
            <a:ext cx="3384376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2">
                    <a:lumMod val="25000"/>
                  </a:schemeClr>
                </a:solidFill>
              </a:rPr>
              <a:t>ES EL ESTUDIO CIENTÍFICO DEL CLIMA</a:t>
            </a:r>
            <a:endParaRPr lang="es-ES" sz="1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004048" y="3933056"/>
            <a:ext cx="3384376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2">
                    <a:lumMod val="25000"/>
                  </a:schemeClr>
                </a:solidFill>
              </a:rPr>
              <a:t>ÁREAS DONDE LA PRESIÓN ES </a:t>
            </a:r>
            <a:r>
              <a:rPr lang="es-ES" sz="1400" b="1" dirty="0" smtClean="0">
                <a:solidFill>
                  <a:schemeClr val="tx2">
                    <a:lumMod val="25000"/>
                  </a:schemeClr>
                </a:solidFill>
              </a:rPr>
              <a:t>SUPERIOR </a:t>
            </a:r>
            <a:r>
              <a:rPr lang="es-ES" sz="1400" b="1" dirty="0" smtClean="0">
                <a:solidFill>
                  <a:schemeClr val="tx2">
                    <a:lumMod val="25000"/>
                  </a:schemeClr>
                </a:solidFill>
              </a:rPr>
              <a:t>A 1013 MB. PROVOCAN TIEMPO </a:t>
            </a:r>
            <a:r>
              <a:rPr lang="es-ES" sz="1400" b="1" dirty="0" smtClean="0">
                <a:solidFill>
                  <a:schemeClr val="tx2">
                    <a:lumMod val="25000"/>
                  </a:schemeClr>
                </a:solidFill>
              </a:rPr>
              <a:t>ESTABLE</a:t>
            </a:r>
            <a:endParaRPr lang="es-ES" sz="1400" b="1" dirty="0" smtClean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5004048" y="3068960"/>
            <a:ext cx="3384376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2">
                    <a:lumMod val="25000"/>
                  </a:schemeClr>
                </a:solidFill>
              </a:rPr>
              <a:t>ÁREAS DONDE LA PRESIÓN ES INFERIOR A 1013 MB. PROVOCAN TIEMPO INESTABLE</a:t>
            </a:r>
            <a:endParaRPr lang="es-ES" sz="1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5004048" y="5661248"/>
            <a:ext cx="3384376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>
                    <a:lumMod val="25000"/>
                  </a:schemeClr>
                </a:solidFill>
              </a:rPr>
              <a:t>VIOLENTAS TORMENTAS DE VIENTO PROVOCADAS POR UNA ALTA COLUMNA DE AIRE QUE GIRA MUY RÁPIDO EN SENTIDO CIRCULAR. SUELE PROVOCAR IMPORTANTES DAÑOS.</a:t>
            </a:r>
            <a:endParaRPr lang="es-ES" sz="12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2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8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120 Grupo"/>
          <p:cNvGrpSpPr/>
          <p:nvPr/>
        </p:nvGrpSpPr>
        <p:grpSpPr>
          <a:xfrm>
            <a:off x="-36512" y="188640"/>
            <a:ext cx="9001000" cy="5904656"/>
            <a:chOff x="-36512" y="188640"/>
            <a:chExt cx="9001000" cy="5904656"/>
          </a:xfrm>
          <a:solidFill>
            <a:srgbClr val="FF0000"/>
          </a:solidFill>
        </p:grpSpPr>
        <p:cxnSp>
          <p:nvCxnSpPr>
            <p:cNvPr id="83" name="39 Conector angular"/>
            <p:cNvCxnSpPr>
              <a:stCxn id="4" idx="2"/>
              <a:endCxn id="61" idx="0"/>
            </p:cNvCxnSpPr>
            <p:nvPr/>
          </p:nvCxnSpPr>
          <p:spPr>
            <a:xfrm rot="16200000" flipH="1">
              <a:off x="4860032" y="368660"/>
              <a:ext cx="1080120" cy="1584176"/>
            </a:xfrm>
            <a:prstGeom prst="bentConnector3">
              <a:avLst>
                <a:gd name="adj1" fmla="val 77816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40" name="39 Conector angular"/>
            <p:cNvCxnSpPr>
              <a:stCxn id="61" idx="2"/>
            </p:cNvCxnSpPr>
            <p:nvPr/>
          </p:nvCxnSpPr>
          <p:spPr>
            <a:xfrm rot="16200000" flipH="1">
              <a:off x="6822250" y="1502786"/>
              <a:ext cx="216024" cy="1476164"/>
            </a:xfrm>
            <a:prstGeom prst="bentConnector2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84" name="83 Conector recto"/>
            <p:cNvCxnSpPr>
              <a:stCxn id="66" idx="2"/>
              <a:endCxn id="72" idx="0"/>
            </p:cNvCxnSpPr>
            <p:nvPr/>
          </p:nvCxnSpPr>
          <p:spPr>
            <a:xfrm>
              <a:off x="5400092" y="3501008"/>
              <a:ext cx="0" cy="216024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>
              <a:off x="5364088" y="4149080"/>
              <a:ext cx="0" cy="216024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>
              <a:off x="5364088" y="4797152"/>
              <a:ext cx="0" cy="216024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>
              <a:off x="5364088" y="5445224"/>
              <a:ext cx="0" cy="216024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>
              <a:off x="7020272" y="4797152"/>
              <a:ext cx="0" cy="216024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91" name="90 Conector recto"/>
            <p:cNvCxnSpPr/>
            <p:nvPr/>
          </p:nvCxnSpPr>
          <p:spPr>
            <a:xfrm>
              <a:off x="7020272" y="4149080"/>
              <a:ext cx="0" cy="216024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92" name="91 Conector recto"/>
            <p:cNvCxnSpPr/>
            <p:nvPr/>
          </p:nvCxnSpPr>
          <p:spPr>
            <a:xfrm>
              <a:off x="7020272" y="3501008"/>
              <a:ext cx="0" cy="216024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93" name="92 Conector recto"/>
            <p:cNvCxnSpPr/>
            <p:nvPr/>
          </p:nvCxnSpPr>
          <p:spPr>
            <a:xfrm>
              <a:off x="8316416" y="3501008"/>
              <a:ext cx="0" cy="216024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95" name="94 Conector recto"/>
            <p:cNvCxnSpPr/>
            <p:nvPr/>
          </p:nvCxnSpPr>
          <p:spPr>
            <a:xfrm>
              <a:off x="8316416" y="4149080"/>
              <a:ext cx="0" cy="216024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>
              <a:off x="8316416" y="4797152"/>
              <a:ext cx="0" cy="216024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97" name="96 Conector recto"/>
            <p:cNvCxnSpPr/>
            <p:nvPr/>
          </p:nvCxnSpPr>
          <p:spPr>
            <a:xfrm>
              <a:off x="8316416" y="5445224"/>
              <a:ext cx="0" cy="216024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99" name="98 Conector recto"/>
            <p:cNvCxnSpPr/>
            <p:nvPr/>
          </p:nvCxnSpPr>
          <p:spPr>
            <a:xfrm>
              <a:off x="3995936" y="3501008"/>
              <a:ext cx="0" cy="216024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00" name="99 Conector recto"/>
            <p:cNvCxnSpPr/>
            <p:nvPr/>
          </p:nvCxnSpPr>
          <p:spPr>
            <a:xfrm>
              <a:off x="3995936" y="4149080"/>
              <a:ext cx="0" cy="216024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01" name="100 Conector recto"/>
            <p:cNvCxnSpPr/>
            <p:nvPr/>
          </p:nvCxnSpPr>
          <p:spPr>
            <a:xfrm>
              <a:off x="3995936" y="4797152"/>
              <a:ext cx="0" cy="216024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02" name="39 Conector angular"/>
            <p:cNvCxnSpPr>
              <a:stCxn id="61" idx="2"/>
            </p:cNvCxnSpPr>
            <p:nvPr/>
          </p:nvCxnSpPr>
          <p:spPr>
            <a:xfrm rot="5400000">
              <a:off x="5346086" y="1502786"/>
              <a:ext cx="216024" cy="1476164"/>
            </a:xfrm>
            <a:prstGeom prst="bentConnector2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10" name="39 Conector angular"/>
            <p:cNvCxnSpPr>
              <a:endCxn id="66" idx="0"/>
            </p:cNvCxnSpPr>
            <p:nvPr/>
          </p:nvCxnSpPr>
          <p:spPr>
            <a:xfrm rot="16200000" flipH="1">
              <a:off x="4698014" y="2366882"/>
              <a:ext cx="720080" cy="684076"/>
            </a:xfrm>
            <a:prstGeom prst="bentConnector3">
              <a:avLst>
                <a:gd name="adj1" fmla="val 60885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15" name="39 Conector angular"/>
            <p:cNvCxnSpPr/>
            <p:nvPr/>
          </p:nvCxnSpPr>
          <p:spPr>
            <a:xfrm rot="5400000">
              <a:off x="6966266" y="2366882"/>
              <a:ext cx="720080" cy="684076"/>
            </a:xfrm>
            <a:prstGeom prst="bentConnector3">
              <a:avLst>
                <a:gd name="adj1" fmla="val 60885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16" name="39 Conector angular"/>
            <p:cNvCxnSpPr/>
            <p:nvPr/>
          </p:nvCxnSpPr>
          <p:spPr>
            <a:xfrm rot="16200000" flipH="1">
              <a:off x="7632340" y="2456892"/>
              <a:ext cx="720080" cy="648072"/>
            </a:xfrm>
            <a:prstGeom prst="bentConnector3">
              <a:avLst>
                <a:gd name="adj1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19" name="39 Conector angular"/>
            <p:cNvCxnSpPr>
              <a:endCxn id="62" idx="1"/>
            </p:cNvCxnSpPr>
            <p:nvPr/>
          </p:nvCxnSpPr>
          <p:spPr>
            <a:xfrm rot="5400000">
              <a:off x="1637674" y="2474894"/>
              <a:ext cx="1080120" cy="540060"/>
            </a:xfrm>
            <a:prstGeom prst="bentConnector4">
              <a:avLst>
                <a:gd name="adj1" fmla="val 40000"/>
                <a:gd name="adj2" fmla="val 122979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22" name="39 Conector angular"/>
            <p:cNvCxnSpPr/>
            <p:nvPr/>
          </p:nvCxnSpPr>
          <p:spPr>
            <a:xfrm rot="16200000" flipH="1">
              <a:off x="1524723" y="3537012"/>
              <a:ext cx="648072" cy="144016"/>
            </a:xfrm>
            <a:prstGeom prst="bentConnector2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27" name="39 Conector angular"/>
            <p:cNvCxnSpPr/>
            <p:nvPr/>
          </p:nvCxnSpPr>
          <p:spPr>
            <a:xfrm rot="16200000" flipH="1">
              <a:off x="1524723" y="4185806"/>
              <a:ext cx="648072" cy="144016"/>
            </a:xfrm>
            <a:prstGeom prst="bentConnector2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03" name="39 Conector angular"/>
            <p:cNvCxnSpPr>
              <a:stCxn id="4" idx="2"/>
              <a:endCxn id="60" idx="0"/>
            </p:cNvCxnSpPr>
            <p:nvPr/>
          </p:nvCxnSpPr>
          <p:spPr>
            <a:xfrm rot="5400000">
              <a:off x="2987824" y="152636"/>
              <a:ext cx="1152128" cy="2088232"/>
            </a:xfrm>
            <a:prstGeom prst="bentConnector3">
              <a:avLst>
                <a:gd name="adj1" fmla="val 72676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08" name="39 Conector angular"/>
            <p:cNvCxnSpPr>
              <a:endCxn id="55" idx="1"/>
            </p:cNvCxnSpPr>
            <p:nvPr/>
          </p:nvCxnSpPr>
          <p:spPr>
            <a:xfrm rot="10800000" flipV="1">
              <a:off x="395536" y="908720"/>
              <a:ext cx="4248472" cy="1080120"/>
            </a:xfrm>
            <a:prstGeom prst="bentConnector3">
              <a:avLst>
                <a:gd name="adj1" fmla="val 105381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13" name="39 Conector angular"/>
            <p:cNvCxnSpPr>
              <a:endCxn id="56" idx="1"/>
            </p:cNvCxnSpPr>
            <p:nvPr/>
          </p:nvCxnSpPr>
          <p:spPr>
            <a:xfrm rot="16200000" flipH="1">
              <a:off x="-36512" y="2204864"/>
              <a:ext cx="648072" cy="216024"/>
            </a:xfrm>
            <a:prstGeom prst="bentConnector2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17" name="39 Conector angular"/>
            <p:cNvCxnSpPr/>
            <p:nvPr/>
          </p:nvCxnSpPr>
          <p:spPr>
            <a:xfrm rot="16200000" flipH="1">
              <a:off x="-36512" y="2852936"/>
              <a:ext cx="648072" cy="216024"/>
            </a:xfrm>
            <a:prstGeom prst="bentConnector2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18" name="39 Conector angular"/>
            <p:cNvCxnSpPr/>
            <p:nvPr/>
          </p:nvCxnSpPr>
          <p:spPr>
            <a:xfrm rot="16200000" flipH="1">
              <a:off x="-36512" y="3501008"/>
              <a:ext cx="648072" cy="216024"/>
            </a:xfrm>
            <a:prstGeom prst="bentConnector2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20" name="39 Conector angular"/>
            <p:cNvCxnSpPr/>
            <p:nvPr/>
          </p:nvCxnSpPr>
          <p:spPr>
            <a:xfrm rot="16200000" flipH="1">
              <a:off x="-36512" y="4149080"/>
              <a:ext cx="648072" cy="216024"/>
            </a:xfrm>
            <a:prstGeom prst="bentConnector2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4" name="3 Rectángulo"/>
            <p:cNvSpPr/>
            <p:nvPr/>
          </p:nvSpPr>
          <p:spPr>
            <a:xfrm>
              <a:off x="3563888" y="188640"/>
              <a:ext cx="2088232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LA ATMÓSFERA</a:t>
              </a:r>
              <a:endParaRPr lang="en-US" b="1" dirty="0"/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395536" y="1772816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EXOSFERA</a:t>
              </a:r>
              <a:endParaRPr lang="en-US" sz="1400" dirty="0"/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395536" y="2420888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IONOSFERA</a:t>
              </a:r>
              <a:endParaRPr lang="en-US" sz="1400" dirty="0"/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395536" y="3068960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MESOSFERA</a:t>
              </a:r>
              <a:endParaRPr lang="en-US" sz="1400" dirty="0"/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395536" y="3717032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/>
                <a:t>ESTRATOSFERA</a:t>
              </a:r>
              <a:endParaRPr lang="en-US" sz="1300" dirty="0"/>
            </a:p>
          </p:txBody>
        </p:sp>
        <p:sp>
          <p:nvSpPr>
            <p:cNvPr id="59" name="58 Rectángulo"/>
            <p:cNvSpPr/>
            <p:nvPr/>
          </p:nvSpPr>
          <p:spPr>
            <a:xfrm>
              <a:off x="395536" y="4365104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/>
                <a:t>TROPOSFERA</a:t>
              </a:r>
              <a:endParaRPr lang="en-US" sz="1300" dirty="0"/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1907704" y="1772816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EL TIEMPO</a:t>
              </a:r>
              <a:endParaRPr lang="en-US" sz="1400" b="1" dirty="0"/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5580112" y="1700808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EL CLIMA</a:t>
              </a:r>
              <a:endParaRPr lang="en-US" sz="1400" b="1" dirty="0"/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1907704" y="3068960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PRESIÓN</a:t>
              </a:r>
              <a:endParaRPr lang="en-US" sz="1400" dirty="0"/>
            </a:p>
          </p:txBody>
        </p:sp>
        <p:sp>
          <p:nvSpPr>
            <p:cNvPr id="63" name="62 Rectángulo"/>
            <p:cNvSpPr/>
            <p:nvPr/>
          </p:nvSpPr>
          <p:spPr>
            <a:xfrm>
              <a:off x="1907704" y="3717032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HUMEDAD</a:t>
              </a:r>
              <a:endParaRPr lang="en-US" sz="1400" dirty="0"/>
            </a:p>
          </p:txBody>
        </p:sp>
        <p:sp>
          <p:nvSpPr>
            <p:cNvPr id="64" name="63 Rectángulo"/>
            <p:cNvSpPr/>
            <p:nvPr/>
          </p:nvSpPr>
          <p:spPr>
            <a:xfrm>
              <a:off x="1907704" y="4365104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/>
                <a:t>TEMPERATURA</a:t>
              </a:r>
              <a:endParaRPr lang="en-US" sz="1300" dirty="0"/>
            </a:p>
          </p:txBody>
        </p:sp>
        <p:sp>
          <p:nvSpPr>
            <p:cNvPr id="65" name="64 Rectángulo"/>
            <p:cNvSpPr/>
            <p:nvPr/>
          </p:nvSpPr>
          <p:spPr>
            <a:xfrm>
              <a:off x="3419872" y="5013176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DISTANCIA DEL MAR</a:t>
              </a:r>
              <a:endParaRPr lang="en-US" sz="1200" dirty="0"/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4788024" y="3068960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FACTORES</a:t>
              </a:r>
              <a:endParaRPr lang="en-US" sz="1400" b="1" dirty="0"/>
            </a:p>
          </p:txBody>
        </p:sp>
        <p:sp>
          <p:nvSpPr>
            <p:cNvPr id="67" name="66 Rectángulo"/>
            <p:cNvSpPr/>
            <p:nvPr/>
          </p:nvSpPr>
          <p:spPr>
            <a:xfrm>
              <a:off x="6372200" y="3068960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ZONAS CLIMÁTICAS</a:t>
              </a:r>
              <a:endParaRPr lang="en-US" sz="1400" b="1" dirty="0"/>
            </a:p>
          </p:txBody>
        </p:sp>
        <p:sp>
          <p:nvSpPr>
            <p:cNvPr id="68" name="67 Rectángulo"/>
            <p:cNvSpPr/>
            <p:nvPr/>
          </p:nvSpPr>
          <p:spPr>
            <a:xfrm>
              <a:off x="7740352" y="3068960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SERES VIVOS</a:t>
              </a:r>
              <a:endParaRPr lang="en-US" sz="1400" b="1" dirty="0"/>
            </a:p>
          </p:txBody>
        </p:sp>
        <p:sp>
          <p:nvSpPr>
            <p:cNvPr id="69" name="68 Rectángulo"/>
            <p:cNvSpPr/>
            <p:nvPr/>
          </p:nvSpPr>
          <p:spPr>
            <a:xfrm>
              <a:off x="3419872" y="3068960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ELEMENTOS</a:t>
              </a:r>
              <a:endParaRPr lang="en-US" sz="1400" b="1" dirty="0"/>
            </a:p>
          </p:txBody>
        </p:sp>
        <p:sp>
          <p:nvSpPr>
            <p:cNvPr id="70" name="69 Rectángulo"/>
            <p:cNvSpPr/>
            <p:nvPr/>
          </p:nvSpPr>
          <p:spPr>
            <a:xfrm>
              <a:off x="3419872" y="3717032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LATITUD</a:t>
              </a:r>
              <a:endParaRPr lang="en-US" sz="1400" dirty="0"/>
            </a:p>
          </p:txBody>
        </p:sp>
        <p:sp>
          <p:nvSpPr>
            <p:cNvPr id="71" name="70 Rectángulo"/>
            <p:cNvSpPr/>
            <p:nvPr/>
          </p:nvSpPr>
          <p:spPr>
            <a:xfrm>
              <a:off x="3419872" y="4365104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ALTITUD</a:t>
              </a:r>
              <a:endParaRPr lang="en-US" sz="1400" dirty="0"/>
            </a:p>
          </p:txBody>
        </p:sp>
        <p:sp>
          <p:nvSpPr>
            <p:cNvPr id="72" name="71 Rectángulo"/>
            <p:cNvSpPr/>
            <p:nvPr/>
          </p:nvSpPr>
          <p:spPr>
            <a:xfrm>
              <a:off x="4788024" y="3717032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/>
                <a:t>TEMPERATURA</a:t>
              </a:r>
              <a:endParaRPr lang="en-US" sz="1300" dirty="0"/>
            </a:p>
          </p:txBody>
        </p:sp>
        <p:sp>
          <p:nvSpPr>
            <p:cNvPr id="73" name="72 Rectángulo"/>
            <p:cNvSpPr/>
            <p:nvPr/>
          </p:nvSpPr>
          <p:spPr>
            <a:xfrm>
              <a:off x="4788024" y="4365104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/>
                <a:t>PRECIPITACIÓN</a:t>
              </a:r>
              <a:endParaRPr lang="en-US" sz="1300" dirty="0"/>
            </a:p>
          </p:txBody>
        </p:sp>
        <p:sp>
          <p:nvSpPr>
            <p:cNvPr id="74" name="73 Rectángulo"/>
            <p:cNvSpPr/>
            <p:nvPr/>
          </p:nvSpPr>
          <p:spPr>
            <a:xfrm>
              <a:off x="4788024" y="5013176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PRESIÓN </a:t>
              </a:r>
              <a:r>
                <a:rPr lang="en-US" sz="1200" dirty="0" smtClean="0"/>
                <a:t>ATMOSFÉRICA</a:t>
              </a:r>
              <a:endParaRPr lang="en-US" sz="1200" dirty="0"/>
            </a:p>
          </p:txBody>
        </p:sp>
        <p:sp>
          <p:nvSpPr>
            <p:cNvPr id="75" name="74 Rectángulo"/>
            <p:cNvSpPr/>
            <p:nvPr/>
          </p:nvSpPr>
          <p:spPr>
            <a:xfrm>
              <a:off x="4788024" y="5661248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VIENTO</a:t>
              </a:r>
              <a:endParaRPr lang="en-US" sz="1400" dirty="0"/>
            </a:p>
          </p:txBody>
        </p:sp>
        <p:sp>
          <p:nvSpPr>
            <p:cNvPr id="76" name="75 Rectángulo"/>
            <p:cNvSpPr/>
            <p:nvPr/>
          </p:nvSpPr>
          <p:spPr>
            <a:xfrm>
              <a:off x="6372200" y="3717032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CÁLIDA</a:t>
              </a:r>
              <a:endParaRPr lang="en-US" sz="1400" dirty="0"/>
            </a:p>
          </p:txBody>
        </p:sp>
        <p:sp>
          <p:nvSpPr>
            <p:cNvPr id="77" name="76 Rectángulo"/>
            <p:cNvSpPr/>
            <p:nvPr/>
          </p:nvSpPr>
          <p:spPr>
            <a:xfrm>
              <a:off x="6372200" y="4365104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TEMPLADAS</a:t>
              </a:r>
              <a:endParaRPr lang="en-US" sz="1400" dirty="0"/>
            </a:p>
          </p:txBody>
        </p:sp>
        <p:sp>
          <p:nvSpPr>
            <p:cNvPr id="78" name="77 Rectángulo"/>
            <p:cNvSpPr/>
            <p:nvPr/>
          </p:nvSpPr>
          <p:spPr>
            <a:xfrm>
              <a:off x="6372200" y="5013176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FRÍAS</a:t>
              </a:r>
              <a:endParaRPr lang="en-US" sz="1400" dirty="0"/>
            </a:p>
          </p:txBody>
        </p:sp>
        <p:sp>
          <p:nvSpPr>
            <p:cNvPr id="79" name="78 Rectángulo"/>
            <p:cNvSpPr/>
            <p:nvPr/>
          </p:nvSpPr>
          <p:spPr>
            <a:xfrm>
              <a:off x="7740352" y="3717032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VEGETACIÓN</a:t>
              </a:r>
              <a:endParaRPr lang="en-US" sz="1400" dirty="0"/>
            </a:p>
          </p:txBody>
        </p:sp>
        <p:sp>
          <p:nvSpPr>
            <p:cNvPr id="80" name="79 Rectángulo"/>
            <p:cNvSpPr/>
            <p:nvPr/>
          </p:nvSpPr>
          <p:spPr>
            <a:xfrm>
              <a:off x="7740352" y="4365104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FAUNA</a:t>
              </a:r>
            </a:p>
          </p:txBody>
        </p:sp>
        <p:sp>
          <p:nvSpPr>
            <p:cNvPr id="81" name="80 Rectángulo"/>
            <p:cNvSpPr/>
            <p:nvPr/>
          </p:nvSpPr>
          <p:spPr>
            <a:xfrm>
              <a:off x="7740352" y="5013176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SERES HUMANOS</a:t>
              </a:r>
              <a:endParaRPr lang="en-US" sz="1400" dirty="0"/>
            </a:p>
          </p:txBody>
        </p:sp>
        <p:sp>
          <p:nvSpPr>
            <p:cNvPr id="82" name="81 Rectángulo"/>
            <p:cNvSpPr/>
            <p:nvPr/>
          </p:nvSpPr>
          <p:spPr>
            <a:xfrm>
              <a:off x="7740352" y="5661248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SUELO</a:t>
              </a:r>
              <a:endParaRPr lang="en-US" sz="1400" dirty="0"/>
            </a:p>
          </p:txBody>
        </p:sp>
        <p:cxnSp>
          <p:nvCxnSpPr>
            <p:cNvPr id="106" name="39 Conector angular"/>
            <p:cNvCxnSpPr>
              <a:endCxn id="69" idx="0"/>
            </p:cNvCxnSpPr>
            <p:nvPr/>
          </p:nvCxnSpPr>
          <p:spPr>
            <a:xfrm rot="5400000">
              <a:off x="4013938" y="2366882"/>
              <a:ext cx="720080" cy="684076"/>
            </a:xfrm>
            <a:prstGeom prst="bentConnector3">
              <a:avLst>
                <a:gd name="adj1" fmla="val 60885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130" name="129 CuadroTexto"/>
            <p:cNvSpPr txBox="1"/>
            <p:nvPr/>
          </p:nvSpPr>
          <p:spPr>
            <a:xfrm>
              <a:off x="6876256" y="2420888"/>
              <a:ext cx="1584176" cy="30777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afecta</a:t>
              </a:r>
              <a:endParaRPr lang="en-US" sz="1400" b="1" dirty="0"/>
            </a:p>
          </p:txBody>
        </p:sp>
        <p:sp>
          <p:nvSpPr>
            <p:cNvPr id="131" name="130 CuadroTexto"/>
            <p:cNvSpPr txBox="1"/>
            <p:nvPr/>
          </p:nvSpPr>
          <p:spPr>
            <a:xfrm>
              <a:off x="3995936" y="2420888"/>
              <a:ext cx="1584176" cy="30777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Influido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por</a:t>
              </a:r>
              <a:endParaRPr lang="en-US" sz="1400" b="1" dirty="0"/>
            </a:p>
          </p:txBody>
        </p:sp>
        <p:sp>
          <p:nvSpPr>
            <p:cNvPr id="132" name="131 CuadroTexto"/>
            <p:cNvSpPr txBox="1"/>
            <p:nvPr/>
          </p:nvSpPr>
          <p:spPr>
            <a:xfrm>
              <a:off x="1979712" y="2492896"/>
              <a:ext cx="1584176" cy="30777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Influido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por</a:t>
              </a:r>
              <a:endParaRPr lang="en-US" sz="1400" b="1" dirty="0"/>
            </a:p>
          </p:txBody>
        </p:sp>
        <p:sp>
          <p:nvSpPr>
            <p:cNvPr id="129" name="128 CuadroTexto"/>
            <p:cNvSpPr txBox="1"/>
            <p:nvPr/>
          </p:nvSpPr>
          <p:spPr>
            <a:xfrm>
              <a:off x="3851920" y="1061120"/>
              <a:ext cx="1720212" cy="30777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Donde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encontramos</a:t>
              </a:r>
              <a:endParaRPr lang="en-US" sz="1400" b="1" dirty="0"/>
            </a:p>
          </p:txBody>
        </p:sp>
        <p:sp>
          <p:nvSpPr>
            <p:cNvPr id="128" name="127 CuadroTexto"/>
            <p:cNvSpPr txBox="1"/>
            <p:nvPr/>
          </p:nvSpPr>
          <p:spPr>
            <a:xfrm>
              <a:off x="-36512" y="1052737"/>
              <a:ext cx="1108050" cy="30777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Sus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capas</a:t>
              </a:r>
              <a:endParaRPr lang="en-US" sz="1400" b="1" dirty="0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zonodiamant.com/images/atmospher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95786" y="332656"/>
            <a:ext cx="5752428" cy="6190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Rectángulo"/>
          <p:cNvSpPr/>
          <p:nvPr/>
        </p:nvSpPr>
        <p:spPr>
          <a:xfrm rot="20772708">
            <a:off x="2157376" y="4355901"/>
            <a:ext cx="7273466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¿ALGUNA PREGUNTA?</a:t>
            </a:r>
            <a:endParaRPr lang="es-E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66092" y="107950"/>
            <a:ext cx="6780628" cy="13366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10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b="1" dirty="0" err="1">
                <a:latin typeface="Aharoni" pitchFamily="2" charset="-79"/>
                <a:cs typeface="Aharoni" pitchFamily="2" charset="-79"/>
              </a:rPr>
              <a:t>Responde</a:t>
            </a:r>
            <a:r>
              <a:rPr lang="en-US" sz="3600" b="1" dirty="0">
                <a:latin typeface="Aharoni" pitchFamily="2" charset="-79"/>
                <a:cs typeface="Aharoni" pitchFamily="2" charset="-79"/>
              </a:rPr>
              <a:t> a </a:t>
            </a:r>
            <a:r>
              <a:rPr lang="en-US" sz="3600" b="1" dirty="0" err="1">
                <a:latin typeface="Aharoni" pitchFamily="2" charset="-79"/>
                <a:cs typeface="Aharoni" pitchFamily="2" charset="-79"/>
              </a:rPr>
              <a:t>las</a:t>
            </a:r>
            <a:r>
              <a:rPr lang="en-US" sz="36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>
                <a:latin typeface="Aharoni" pitchFamily="2" charset="-79"/>
                <a:cs typeface="Aharoni" pitchFamily="2" charset="-79"/>
              </a:rPr>
              <a:t>siguientes</a:t>
            </a:r>
            <a:r>
              <a:rPr lang="en-US" sz="36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>
                <a:latin typeface="Aharoni" pitchFamily="2" charset="-79"/>
                <a:cs typeface="Aharoni" pitchFamily="2" charset="-79"/>
              </a:rPr>
              <a:t>preguntas</a:t>
            </a:r>
            <a:r>
              <a:rPr lang="en-US" sz="36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>
                <a:latin typeface="Aharoni" pitchFamily="2" charset="-79"/>
                <a:cs typeface="Aharoni" pitchFamily="2" charset="-79"/>
              </a:rPr>
              <a:t>por</a:t>
            </a:r>
            <a:r>
              <a:rPr lang="en-US" sz="36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>
                <a:latin typeface="Aharoni" pitchFamily="2" charset="-79"/>
                <a:cs typeface="Aharoni" pitchFamily="2" charset="-79"/>
              </a:rPr>
              <a:t>parejas</a:t>
            </a:r>
            <a:endParaRPr lang="en-US" sz="36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512" y="1600201"/>
            <a:ext cx="8789133" cy="41534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69888" y="1874838"/>
            <a:ext cx="8042275" cy="3878262"/>
          </a:xfrm>
        </p:spPr>
        <p:txBody>
          <a:bodyPr/>
          <a:lstStyle/>
          <a:p>
            <a:pPr eaLnBrk="1" hangingPunct="1"/>
            <a:r>
              <a:rPr lang="en-US" dirty="0">
                <a:latin typeface="Aharoni" pitchFamily="2" charset="-79"/>
                <a:cs typeface="Aharoni" pitchFamily="2" charset="-79"/>
              </a:rPr>
              <a:t>¿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Qué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sabes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sobre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la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atmósfera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?</a:t>
            </a:r>
          </a:p>
          <a:p>
            <a:pPr eaLnBrk="1" hangingPunct="1"/>
            <a:r>
              <a:rPr lang="en-US" sz="3200" dirty="0">
                <a:latin typeface="Aharoni" pitchFamily="2" charset="-79"/>
                <a:cs typeface="Aharoni" pitchFamily="2" charset="-79"/>
              </a:rPr>
              <a:t>¿</a:t>
            </a:r>
            <a:r>
              <a:rPr lang="en-US" sz="3200" dirty="0" err="1">
                <a:latin typeface="Aharoni" pitchFamily="2" charset="-79"/>
                <a:cs typeface="Aharoni" pitchFamily="2" charset="-79"/>
              </a:rPr>
              <a:t>Qué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>
                <a:latin typeface="Aharoni" pitchFamily="2" charset="-79"/>
                <a:cs typeface="Aharoni" pitchFamily="2" charset="-79"/>
              </a:rPr>
              <a:t>es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 el </a:t>
            </a:r>
            <a:r>
              <a:rPr lang="en-US" sz="3200" dirty="0" err="1">
                <a:latin typeface="Aharoni" pitchFamily="2" charset="-79"/>
                <a:cs typeface="Aharoni" pitchFamily="2" charset="-79"/>
              </a:rPr>
              <a:t>tiempo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 y </a:t>
            </a:r>
            <a:r>
              <a:rPr lang="en-US" sz="3200" dirty="0" err="1">
                <a:latin typeface="Aharoni" pitchFamily="2" charset="-79"/>
                <a:cs typeface="Aharoni" pitchFamily="2" charset="-79"/>
              </a:rPr>
              <a:t>por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>
                <a:latin typeface="Aharoni" pitchFamily="2" charset="-79"/>
                <a:cs typeface="Aharoni" pitchFamily="2" charset="-79"/>
              </a:rPr>
              <a:t>qué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 cambia?</a:t>
            </a:r>
          </a:p>
          <a:p>
            <a:pPr eaLnBrk="1" hangingPunct="1"/>
            <a:r>
              <a:rPr lang="en-US" dirty="0">
                <a:latin typeface="Aharoni" pitchFamily="2" charset="-79"/>
                <a:cs typeface="Aharoni" pitchFamily="2" charset="-79"/>
              </a:rPr>
              <a:t>¿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Por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qué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hace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calor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en el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ecuador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y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frío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en los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polos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?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206750" y="6105525"/>
            <a:ext cx="538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>
                <a:latin typeface="Aharoni" pitchFamily="2" charset="-79"/>
                <a:cs typeface="Aharoni" pitchFamily="2" charset="-79"/>
              </a:rPr>
              <a:t>TÓMATE UNOS MINUTOS PARA PENSAR Y ESCRIBIR LAS RESPUESTAS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Flecha curvada hacia la derecha"/>
          <p:cNvSpPr/>
          <p:nvPr/>
        </p:nvSpPr>
        <p:spPr>
          <a:xfrm>
            <a:off x="0" y="260648"/>
            <a:ext cx="2616591" cy="164588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Flecha abajo"/>
          <p:cNvSpPr/>
          <p:nvPr/>
        </p:nvSpPr>
        <p:spPr>
          <a:xfrm>
            <a:off x="6504870" y="1927274"/>
            <a:ext cx="587409" cy="77372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Esquina doblada"/>
          <p:cNvSpPr/>
          <p:nvPr/>
        </p:nvSpPr>
        <p:spPr>
          <a:xfrm>
            <a:off x="5076297" y="1000125"/>
            <a:ext cx="3826412" cy="1132522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La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atmósfera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hace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posible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la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vida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porque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: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5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ATMÓSFERA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3967089" y="1196752"/>
            <a:ext cx="1055077" cy="7200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132" name="TextBox 6"/>
          <p:cNvSpPr txBox="1">
            <a:spLocks noChangeArrowheads="1"/>
          </p:cNvSpPr>
          <p:nvPr/>
        </p:nvSpPr>
        <p:spPr bwMode="auto">
          <a:xfrm>
            <a:off x="549275" y="1000125"/>
            <a:ext cx="3810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</a:pPr>
            <a:r>
              <a:rPr lang="en-US" sz="2400">
                <a:solidFill>
                  <a:srgbClr val="595959"/>
                </a:solidFill>
                <a:latin typeface="News Gothic MT" pitchFamily="-112" charset="0"/>
              </a:rPr>
              <a:t>    </a:t>
            </a:r>
          </a:p>
          <a:p>
            <a:pPr marL="349250" indent="-349250" defTabSz="914400"/>
            <a:endParaRPr lang="en-US">
              <a:latin typeface="News Gothic MT" pitchFamily="-112" charset="0"/>
            </a:endParaRPr>
          </a:p>
        </p:txBody>
      </p:sp>
      <p:sp>
        <p:nvSpPr>
          <p:cNvPr id="13" name="12 Nube"/>
          <p:cNvSpPr/>
          <p:nvPr/>
        </p:nvSpPr>
        <p:spPr>
          <a:xfrm>
            <a:off x="4732339" y="2700997"/>
            <a:ext cx="4411662" cy="3973707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es-ES" dirty="0"/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5345113" y="3278188"/>
            <a:ext cx="355758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000" dirty="0">
                <a:latin typeface="Aharoni" pitchFamily="2" charset="-79"/>
                <a:cs typeface="Aharoni" pitchFamily="2" charset="-79"/>
              </a:rPr>
              <a:t> Contiene gases vitales para la vida.</a:t>
            </a:r>
          </a:p>
          <a:p>
            <a:pPr>
              <a:buFont typeface="Wingdings" pitchFamily="2" charset="2"/>
              <a:buChar char="q"/>
            </a:pPr>
            <a:r>
              <a:rPr lang="es-ES" sz="2000" dirty="0">
                <a:latin typeface="Aharoni" pitchFamily="2" charset="-79"/>
                <a:cs typeface="Aharoni" pitchFamily="2" charset="-79"/>
              </a:rPr>
              <a:t> Regula la temperatura de la Tierra.</a:t>
            </a:r>
          </a:p>
          <a:p>
            <a:pPr>
              <a:buFont typeface="Wingdings" pitchFamily="2" charset="2"/>
              <a:buChar char="q"/>
            </a:pPr>
            <a:r>
              <a:rPr lang="es-ES" sz="2000" dirty="0">
                <a:latin typeface="Aharoni" pitchFamily="2" charset="-79"/>
                <a:cs typeface="Aharoni" pitchFamily="2" charset="-79"/>
              </a:rPr>
              <a:t> La capa de ozono protege a la Tierra de la radiación ultravioleta.</a:t>
            </a:r>
          </a:p>
          <a:p>
            <a:pPr>
              <a:buFont typeface="Wingdings" pitchFamily="2" charset="2"/>
              <a:buChar char="q"/>
            </a:pPr>
            <a:r>
              <a:rPr lang="es-ES" sz="2000" dirty="0">
                <a:latin typeface="Aharoni" pitchFamily="2" charset="-79"/>
                <a:cs typeface="Aharoni" pitchFamily="2" charset="-79"/>
              </a:rPr>
              <a:t>Protege a la Tierra de meteoritos.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15926" y="980728"/>
            <a:ext cx="3252018" cy="22229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595959"/>
                </a:solidFill>
                <a:latin typeface="Aharoni" pitchFamily="2" charset="-79"/>
                <a:cs typeface="Aharoni" pitchFamily="2" charset="-79"/>
              </a:rPr>
              <a:t>La </a:t>
            </a:r>
            <a:r>
              <a:rPr lang="en-US" sz="2400" b="1" dirty="0" err="1">
                <a:solidFill>
                  <a:srgbClr val="595959"/>
                </a:solidFill>
                <a:latin typeface="Aharoni" pitchFamily="2" charset="-79"/>
                <a:cs typeface="Aharoni" pitchFamily="2" charset="-79"/>
              </a:rPr>
              <a:t>atmósfera</a:t>
            </a:r>
            <a:r>
              <a:rPr lang="en-US" sz="2400" dirty="0">
                <a:solidFill>
                  <a:srgbClr val="595959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Aharoni" pitchFamily="2" charset="-79"/>
                <a:cs typeface="Aharoni" pitchFamily="2" charset="-79"/>
              </a:rPr>
              <a:t>es</a:t>
            </a:r>
            <a:r>
              <a:rPr lang="en-US" sz="2400" dirty="0">
                <a:solidFill>
                  <a:srgbClr val="595959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Aharoni" pitchFamily="2" charset="-79"/>
                <a:cs typeface="Aharoni" pitchFamily="2" charset="-79"/>
              </a:rPr>
              <a:t>una</a:t>
            </a:r>
            <a:r>
              <a:rPr lang="en-US" sz="2400" dirty="0">
                <a:solidFill>
                  <a:srgbClr val="595959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Aharoni" pitchFamily="2" charset="-79"/>
                <a:cs typeface="Aharoni" pitchFamily="2" charset="-79"/>
              </a:rPr>
              <a:t>capa</a:t>
            </a:r>
            <a:r>
              <a:rPr lang="en-US" sz="2400" dirty="0">
                <a:solidFill>
                  <a:srgbClr val="595959"/>
                </a:solidFill>
                <a:latin typeface="Aharoni" pitchFamily="2" charset="-79"/>
                <a:cs typeface="Aharoni" pitchFamily="2" charset="-79"/>
              </a:rPr>
              <a:t> de gases </a:t>
            </a:r>
            <a:r>
              <a:rPr lang="en-US" sz="2400" dirty="0" err="1">
                <a:solidFill>
                  <a:srgbClr val="595959"/>
                </a:solidFill>
                <a:latin typeface="Aharoni" pitchFamily="2" charset="-79"/>
                <a:cs typeface="Aharoni" pitchFamily="2" charset="-79"/>
              </a:rPr>
              <a:t>que</a:t>
            </a:r>
            <a:r>
              <a:rPr lang="en-US" sz="2400" dirty="0">
                <a:solidFill>
                  <a:srgbClr val="595959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Aharoni" pitchFamily="2" charset="-79"/>
                <a:cs typeface="Aharoni" pitchFamily="2" charset="-79"/>
              </a:rPr>
              <a:t>rodea</a:t>
            </a:r>
            <a:r>
              <a:rPr lang="en-US" sz="2400" dirty="0">
                <a:solidFill>
                  <a:srgbClr val="595959"/>
                </a:solidFill>
                <a:latin typeface="Aharoni" pitchFamily="2" charset="-79"/>
                <a:cs typeface="Aharoni" pitchFamily="2" charset="-79"/>
              </a:rPr>
              <a:t> a la Tierra y la </a:t>
            </a:r>
            <a:r>
              <a:rPr lang="en-US" sz="2400" dirty="0" err="1">
                <a:solidFill>
                  <a:srgbClr val="595959"/>
                </a:solidFill>
                <a:latin typeface="Aharoni" pitchFamily="2" charset="-79"/>
                <a:cs typeface="Aharoni" pitchFamily="2" charset="-79"/>
              </a:rPr>
              <a:t>protege</a:t>
            </a:r>
            <a:r>
              <a:rPr lang="en-US" sz="2400" dirty="0">
                <a:solidFill>
                  <a:srgbClr val="595959"/>
                </a:solidFill>
                <a:latin typeface="Aharoni" pitchFamily="2" charset="-79"/>
                <a:cs typeface="Aharoni" pitchFamily="2" charset="-79"/>
              </a:rPr>
              <a:t> de la </a:t>
            </a:r>
            <a:r>
              <a:rPr lang="en-US" sz="2400" dirty="0" err="1">
                <a:solidFill>
                  <a:srgbClr val="595959"/>
                </a:solidFill>
                <a:latin typeface="Aharoni" pitchFamily="2" charset="-79"/>
                <a:cs typeface="Aharoni" pitchFamily="2" charset="-79"/>
              </a:rPr>
              <a:t>radiación</a:t>
            </a:r>
            <a:r>
              <a:rPr lang="en-US" sz="2400" dirty="0">
                <a:solidFill>
                  <a:srgbClr val="595959"/>
                </a:solidFill>
                <a:latin typeface="Aharoni" pitchFamily="2" charset="-79"/>
                <a:cs typeface="Aharoni" pitchFamily="2" charset="-79"/>
              </a:rPr>
              <a:t> solar.</a:t>
            </a:r>
            <a:endParaRPr lang="es-ES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5609" y="3094892"/>
            <a:ext cx="3636000" cy="36144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87824" y="188640"/>
            <a:ext cx="3888432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2">
                    <a:lumMod val="75000"/>
                  </a:schemeClr>
                </a:solidFill>
              </a:rPr>
              <a:t>LA ATMÓSFERA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7504" y="3501008"/>
            <a:ext cx="1656184" cy="23042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 cmpd="dbl">
            <a:solidFill>
              <a:schemeClr val="bg2">
                <a:lumMod val="7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DONDE SE DAN LOS </a:t>
            </a:r>
            <a:r>
              <a:rPr lang="es-ES" sz="1400" b="1" dirty="0">
                <a:solidFill>
                  <a:srgbClr val="C00000"/>
                </a:solidFill>
              </a:rPr>
              <a:t>FENÓMENOS METEOROLÓGICOS,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COMO LAS NUBES</a:t>
            </a:r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7504" y="1916832"/>
            <a:ext cx="1728193" cy="7462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Berlin Sans FB Demi" pitchFamily="34" charset="0"/>
                <a:cs typeface="Aharoni" pitchFamily="2" charset="-79"/>
              </a:rPr>
              <a:t>TROPOSFERA</a:t>
            </a:r>
          </a:p>
        </p:txBody>
      </p:sp>
      <p:sp>
        <p:nvSpPr>
          <p:cNvPr id="9" name="8 Flecha abajo"/>
          <p:cNvSpPr/>
          <p:nvPr/>
        </p:nvSpPr>
        <p:spPr>
          <a:xfrm>
            <a:off x="683564" y="2663097"/>
            <a:ext cx="504055" cy="62188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4" name="Picture 2" descr="http://t1.gstatic.com/images?q=tbn:ANd9GcRkrC_j7bIGL0MU4evcY3KV7hvuqlIo_MFx9M_nTrKo-QunfnUjGs4IYlsJ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1924576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15 Rectángulo"/>
          <p:cNvSpPr/>
          <p:nvPr/>
        </p:nvSpPr>
        <p:spPr>
          <a:xfrm>
            <a:off x="1907704" y="1916832"/>
            <a:ext cx="1728193" cy="7462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Berlin Sans FB Demi" pitchFamily="34" charset="0"/>
                <a:cs typeface="Aharoni" pitchFamily="2" charset="-79"/>
              </a:rPr>
              <a:t>ESTRATOSFERA</a:t>
            </a:r>
          </a:p>
        </p:txBody>
      </p:sp>
      <p:sp>
        <p:nvSpPr>
          <p:cNvPr id="17" name="16 Flecha abajo"/>
          <p:cNvSpPr/>
          <p:nvPr/>
        </p:nvSpPr>
        <p:spPr>
          <a:xfrm>
            <a:off x="2483764" y="2663097"/>
            <a:ext cx="504055" cy="62188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3707904" y="1916832"/>
            <a:ext cx="1728193" cy="7462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Berlin Sans FB Demi" pitchFamily="34" charset="0"/>
                <a:cs typeface="Aharoni" pitchFamily="2" charset="-79"/>
              </a:rPr>
              <a:t>MESOSFERA</a:t>
            </a:r>
          </a:p>
        </p:txBody>
      </p:sp>
      <p:sp>
        <p:nvSpPr>
          <p:cNvPr id="20" name="19 Flecha abajo"/>
          <p:cNvSpPr/>
          <p:nvPr/>
        </p:nvSpPr>
        <p:spPr>
          <a:xfrm>
            <a:off x="4283964" y="2663097"/>
            <a:ext cx="504055" cy="62188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5508104" y="1916832"/>
            <a:ext cx="1728193" cy="7462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>
                <a:latin typeface="Berlin Sans FB Demi" pitchFamily="34" charset="0"/>
                <a:cs typeface="Aharoni" pitchFamily="2" charset="-79"/>
              </a:rPr>
              <a:t>IONOSFERA O TERMOSFERA</a:t>
            </a:r>
            <a:endParaRPr lang="es-ES" sz="1600" b="1" dirty="0"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23" name="22 Flecha abajo"/>
          <p:cNvSpPr/>
          <p:nvPr/>
        </p:nvSpPr>
        <p:spPr>
          <a:xfrm>
            <a:off x="6084164" y="2663097"/>
            <a:ext cx="504055" cy="62188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7308304" y="1916832"/>
            <a:ext cx="1728193" cy="7462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Berlin Sans FB Demi" pitchFamily="34" charset="0"/>
                <a:cs typeface="Aharoni" pitchFamily="2" charset="-79"/>
              </a:rPr>
              <a:t>EXOSFERA</a:t>
            </a:r>
          </a:p>
        </p:txBody>
      </p:sp>
      <p:sp>
        <p:nvSpPr>
          <p:cNvPr id="26" name="25 Flecha abajo"/>
          <p:cNvSpPr/>
          <p:nvPr/>
        </p:nvSpPr>
        <p:spPr>
          <a:xfrm>
            <a:off x="7884364" y="2663097"/>
            <a:ext cx="504055" cy="62188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1907704" y="3501008"/>
            <a:ext cx="1656184" cy="23042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 cmpd="dbl">
            <a:solidFill>
              <a:schemeClr val="bg2">
                <a:lumMod val="7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CONTIENE LA </a:t>
            </a:r>
            <a:r>
              <a:rPr lang="es-ES" sz="1400" b="1" dirty="0">
                <a:solidFill>
                  <a:srgbClr val="C00000"/>
                </a:solidFill>
              </a:rPr>
              <a:t>CAPA DE OZONO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QUE ABSORBE LOS RAYOS ULTRAVIOLETA DEL SOL. ESTO PREVIENE QUE LA RADIACIÓN DAÑINA LLEGUE A LA SUPERFICIE TERRESTRE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3779912" y="3501008"/>
            <a:ext cx="1656184" cy="23042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 cmpd="dbl">
            <a:solidFill>
              <a:schemeClr val="bg2">
                <a:lumMod val="7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LA PARTE SUPERIOR DE ESTA CAPA ES LA </a:t>
            </a:r>
            <a:r>
              <a:rPr lang="es-ES" sz="1600" b="1" dirty="0">
                <a:solidFill>
                  <a:srgbClr val="C00000"/>
                </a:solidFill>
              </a:rPr>
              <a:t>MÁS FRÍA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DE LA ATMÓSFERA.  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5580112" y="3501008"/>
            <a:ext cx="1656184" cy="23042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 cmpd="dbl">
            <a:solidFill>
              <a:schemeClr val="bg2">
                <a:lumMod val="7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LAS TEMPERATURAS SON </a:t>
            </a:r>
            <a:r>
              <a:rPr lang="es-ES" sz="1600" b="1" dirty="0">
                <a:solidFill>
                  <a:srgbClr val="C00000"/>
                </a:solidFill>
              </a:rPr>
              <a:t>MUY ALTAS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7380312" y="3501008"/>
            <a:ext cx="1656184" cy="23042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 cmpd="dbl">
            <a:solidFill>
              <a:schemeClr val="bg2">
                <a:lumMod val="7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ES LA ÚLTIMA CAPA. ES </a:t>
            </a:r>
            <a:r>
              <a:rPr lang="es-ES" sz="1400" b="1" dirty="0">
                <a:solidFill>
                  <a:srgbClr val="C00000"/>
                </a:solidFill>
              </a:rPr>
              <a:t>DONDE ORBITAN LOS SATÉLITES ARTIFICIALES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 Y SUS TEMPERATURAS SON EXTREMADAMENTE ALTAS. </a:t>
            </a:r>
          </a:p>
        </p:txBody>
      </p:sp>
      <p:sp>
        <p:nvSpPr>
          <p:cNvPr id="31" name="30 Explosión 2"/>
          <p:cNvSpPr/>
          <p:nvPr/>
        </p:nvSpPr>
        <p:spPr>
          <a:xfrm>
            <a:off x="2123728" y="5273824"/>
            <a:ext cx="4824536" cy="1827584"/>
          </a:xfrm>
          <a:prstGeom prst="irregularSeal2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LOS AEROSOLES PRODUCIDOS POR EL SER HUMANO HAN HECHO UN AGUJERO EN LA CAPA DE OZONO</a:t>
            </a:r>
          </a:p>
        </p:txBody>
      </p:sp>
      <p:grpSp>
        <p:nvGrpSpPr>
          <p:cNvPr id="36" name="35 Grupo"/>
          <p:cNvGrpSpPr/>
          <p:nvPr/>
        </p:nvGrpSpPr>
        <p:grpSpPr>
          <a:xfrm>
            <a:off x="6201933" y="548680"/>
            <a:ext cx="2313903" cy="720080"/>
            <a:chOff x="2169485" y="692696"/>
            <a:chExt cx="2313903" cy="720080"/>
          </a:xfrm>
        </p:grpSpPr>
        <p:sp>
          <p:nvSpPr>
            <p:cNvPr id="33" name="32 Elipse"/>
            <p:cNvSpPr/>
            <p:nvPr/>
          </p:nvSpPr>
          <p:spPr>
            <a:xfrm>
              <a:off x="2267744" y="692696"/>
              <a:ext cx="2016224" cy="7200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2169485" y="807095"/>
              <a:ext cx="231390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s-ES" sz="2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Y SUS CAPAS</a:t>
              </a:r>
              <a:endParaRPr lang="es-E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dirty="0"/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0166" y="133297"/>
            <a:ext cx="6215106" cy="6688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49275" y="53975"/>
            <a:ext cx="8042275" cy="706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haroni" pitchFamily="2" charset="-79"/>
                <a:cs typeface="Aharoni" pitchFamily="2" charset="-79"/>
              </a:rPr>
              <a:t>EL TIEMPO</a:t>
            </a:r>
          </a:p>
        </p:txBody>
      </p:sp>
      <p:pic>
        <p:nvPicPr>
          <p:cNvPr id="819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475" y="760413"/>
            <a:ext cx="4610100" cy="3694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963" y="4032250"/>
            <a:ext cx="1939925" cy="2825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7 Esquina doblada"/>
          <p:cNvSpPr/>
          <p:nvPr/>
        </p:nvSpPr>
        <p:spPr>
          <a:xfrm>
            <a:off x="327660" y="760413"/>
            <a:ext cx="4006215" cy="1645162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C000"/>
                </a:solidFill>
              </a:rPr>
              <a:t>El </a:t>
            </a:r>
            <a:r>
              <a:rPr lang="en-US" sz="2800" b="1" dirty="0" err="1">
                <a:solidFill>
                  <a:srgbClr val="FFC000"/>
                </a:solidFill>
              </a:rPr>
              <a:t>tiempo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el </a:t>
            </a:r>
            <a:r>
              <a:rPr lang="en-US" sz="2400" dirty="0" err="1"/>
              <a:t>estado</a:t>
            </a:r>
            <a:r>
              <a:rPr lang="en-US" sz="2400" dirty="0"/>
              <a:t> de la </a:t>
            </a:r>
            <a:r>
              <a:rPr lang="en-US" sz="2400" dirty="0" err="1"/>
              <a:t>atmósfera</a:t>
            </a:r>
            <a:r>
              <a:rPr lang="en-US" sz="2400" dirty="0"/>
              <a:t> en un </a:t>
            </a:r>
            <a:r>
              <a:rPr lang="en-US" sz="2400" dirty="0" err="1"/>
              <a:t>momento</a:t>
            </a:r>
            <a:r>
              <a:rPr lang="en-US" sz="2400" dirty="0"/>
              <a:t> </a:t>
            </a:r>
            <a:r>
              <a:rPr lang="en-US" sz="2400" dirty="0" err="1"/>
              <a:t>concreto</a:t>
            </a:r>
            <a:r>
              <a:rPr lang="en-US" sz="2400" dirty="0"/>
              <a:t> y un </a:t>
            </a:r>
            <a:r>
              <a:rPr lang="en-US" sz="2400" dirty="0" err="1"/>
              <a:t>lugar</a:t>
            </a:r>
            <a:r>
              <a:rPr lang="en-US" sz="2400" dirty="0"/>
              <a:t> </a:t>
            </a:r>
            <a:r>
              <a:rPr lang="en-US" sz="2400" dirty="0" err="1"/>
              <a:t>determinado</a:t>
            </a:r>
            <a:r>
              <a:rPr lang="en-US" sz="2400" dirty="0"/>
              <a:t>.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363913" y="5064369"/>
            <a:ext cx="5681611" cy="132236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La </a:t>
            </a:r>
            <a:r>
              <a:rPr lang="en-US" sz="2400" b="1" dirty="0" err="1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meteorología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es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el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estudio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científico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del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tiempo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. Los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meteorólogos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usan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satélites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y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estaciones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meteorológicas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para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sus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>
                <a:latin typeface="Aharoni" pitchFamily="2" charset="-79"/>
                <a:cs typeface="Aharoni" pitchFamily="2" charset="-79"/>
              </a:rPr>
              <a:t>predicciones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. </a:t>
            </a:r>
          </a:p>
        </p:txBody>
      </p:sp>
      <p:sp>
        <p:nvSpPr>
          <p:cNvPr id="10" name="9 Flecha curvada hacia la derecha"/>
          <p:cNvSpPr/>
          <p:nvPr/>
        </p:nvSpPr>
        <p:spPr>
          <a:xfrm>
            <a:off x="0" y="1633500"/>
            <a:ext cx="969963" cy="2180493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2" name="13 Grupo"/>
          <p:cNvGrpSpPr>
            <a:grpSpLocks/>
          </p:cNvGrpSpPr>
          <p:nvPr/>
        </p:nvGrpSpPr>
        <p:grpSpPr bwMode="auto">
          <a:xfrm>
            <a:off x="969963" y="2568575"/>
            <a:ext cx="2979737" cy="1246188"/>
            <a:chOff x="969963" y="2569000"/>
            <a:chExt cx="2980481" cy="1244994"/>
          </a:xfrm>
        </p:grpSpPr>
        <p:sp>
          <p:nvSpPr>
            <p:cNvPr id="11" name="10 Rectángulo redondeado"/>
            <p:cNvSpPr/>
            <p:nvPr/>
          </p:nvSpPr>
          <p:spPr>
            <a:xfrm>
              <a:off x="969963" y="2569000"/>
              <a:ext cx="2980481" cy="124499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9250" indent="-349250" defTabSz="914400">
                <a:spcBef>
                  <a:spcPts val="2000"/>
                </a:spcBef>
                <a:buClr>
                  <a:srgbClr val="6FB7D7"/>
                </a:buClr>
                <a:buSzPct val="110000"/>
                <a:defRPr/>
              </a:pPr>
              <a:endParaRPr lang="en-US" sz="2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8206" name="12 CuadroTexto"/>
            <p:cNvSpPr txBox="1">
              <a:spLocks noChangeArrowheads="1"/>
            </p:cNvSpPr>
            <p:nvPr/>
          </p:nvSpPr>
          <p:spPr bwMode="auto">
            <a:xfrm>
              <a:off x="969963" y="2613664"/>
              <a:ext cx="2980481" cy="1199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El movimiento continuo de las masas de aire en la atmósfera provocan los cambios de tiempo.</a:t>
              </a:r>
            </a:p>
          </p:txBody>
        </p:sp>
      </p:grpSp>
      <p:sp>
        <p:nvSpPr>
          <p:cNvPr id="12" name="11 Elipse"/>
          <p:cNvSpPr/>
          <p:nvPr/>
        </p:nvSpPr>
        <p:spPr>
          <a:xfrm>
            <a:off x="2071670" y="3643314"/>
            <a:ext cx="235745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FFC000"/>
                </a:solidFill>
                <a:latin typeface="Berlin Sans FB Demi" pitchFamily="34" charset="0"/>
              </a:rPr>
              <a:t>El tiempo es cambiante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825131" y="188640"/>
            <a:ext cx="5318869" cy="155126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err="1">
                <a:latin typeface="Aharoni" pitchFamily="2" charset="-79"/>
                <a:cs typeface="Aharoni" pitchFamily="2" charset="-79"/>
              </a:rPr>
              <a:t>Características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 de </a:t>
            </a:r>
            <a:r>
              <a:rPr lang="en-US" sz="3200" dirty="0" err="1">
                <a:latin typeface="Aharoni" pitchFamily="2" charset="-79"/>
                <a:cs typeface="Aharoni" pitchFamily="2" charset="-79"/>
              </a:rPr>
              <a:t>las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>
                <a:latin typeface="Aharoni" pitchFamily="2" charset="-79"/>
                <a:cs typeface="Aharoni" pitchFamily="2" charset="-79"/>
              </a:rPr>
              <a:t>masas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 de </a:t>
            </a:r>
            <a:r>
              <a:rPr lang="en-US" sz="3200" dirty="0" err="1">
                <a:latin typeface="Aharoni" pitchFamily="2" charset="-79"/>
                <a:cs typeface="Aharoni" pitchFamily="2" charset="-79"/>
              </a:rPr>
              <a:t>aire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:</a:t>
            </a: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94063" y="2053821"/>
            <a:ext cx="5849937" cy="3910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3513" y="1804988"/>
            <a:ext cx="29083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0000"/>
                </a:solidFill>
                <a:ea typeface="MS PGothic" pitchFamily="34" charset="-128"/>
              </a:rPr>
              <a:t>Presión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: </a:t>
            </a:r>
            <a:r>
              <a:rPr lang="en-US" dirty="0" err="1">
                <a:solidFill>
                  <a:srgbClr val="000000"/>
                </a:solidFill>
                <a:ea typeface="MS PGothic" pitchFamily="34" charset="-128"/>
              </a:rPr>
              <a:t>sistemas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 de </a:t>
            </a:r>
            <a:r>
              <a:rPr lang="en-US" dirty="0" err="1">
                <a:solidFill>
                  <a:srgbClr val="000000"/>
                </a:solidFill>
                <a:ea typeface="MS PGothic" pitchFamily="34" charset="-128"/>
              </a:rPr>
              <a:t>alta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 y </a:t>
            </a:r>
            <a:r>
              <a:rPr lang="en-US" dirty="0" err="1">
                <a:solidFill>
                  <a:srgbClr val="000000"/>
                </a:solidFill>
                <a:ea typeface="MS PGothic" pitchFamily="34" charset="-128"/>
              </a:rPr>
              <a:t>baja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MS PGothic" pitchFamily="34" charset="-128"/>
              </a:rPr>
              <a:t>presión</a:t>
            </a: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71813" y="2127250"/>
            <a:ext cx="1643063" cy="158742"/>
          </a:xfrm>
          <a:prstGeom prst="straightConnector1">
            <a:avLst/>
          </a:prstGeom>
          <a:ln w="57150" cap="flat" cmpd="dbl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3513" y="3365500"/>
            <a:ext cx="29083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FFFF"/>
                </a:solidFill>
                <a:ea typeface="MS PGothic" pitchFamily="34" charset="-128"/>
              </a:rPr>
              <a:t>Temperatura</a:t>
            </a:r>
            <a:r>
              <a:rPr lang="en-US" dirty="0">
                <a:solidFill>
                  <a:srgbClr val="FFFFFF"/>
                </a:solidFill>
                <a:ea typeface="MS PGothic" pitchFamily="34" charset="-128"/>
              </a:rPr>
              <a:t>: </a:t>
            </a:r>
            <a:r>
              <a:rPr lang="en-US" dirty="0" err="1">
                <a:solidFill>
                  <a:srgbClr val="FFFFFF"/>
                </a:solidFill>
                <a:ea typeface="MS PGothic" pitchFamily="34" charset="-128"/>
              </a:rPr>
              <a:t>fría</a:t>
            </a:r>
            <a:r>
              <a:rPr lang="en-US" dirty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MS PGothic" pitchFamily="34" charset="-128"/>
              </a:rPr>
              <a:t>cuando</a:t>
            </a:r>
            <a:r>
              <a:rPr lang="en-US" dirty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MS PGothic" pitchFamily="34" charset="-128"/>
              </a:rPr>
              <a:t>viene</a:t>
            </a:r>
            <a:r>
              <a:rPr lang="en-US" dirty="0">
                <a:solidFill>
                  <a:srgbClr val="FFFFFF"/>
                </a:solidFill>
                <a:ea typeface="MS PGothic" pitchFamily="34" charset="-128"/>
              </a:rPr>
              <a:t> de los </a:t>
            </a:r>
            <a:r>
              <a:rPr lang="en-US" dirty="0" err="1">
                <a:solidFill>
                  <a:srgbClr val="FFFFFF"/>
                </a:solidFill>
                <a:ea typeface="MS PGothic" pitchFamily="34" charset="-128"/>
              </a:rPr>
              <a:t>polos</a:t>
            </a:r>
            <a:r>
              <a:rPr lang="en-US" dirty="0">
                <a:solidFill>
                  <a:srgbClr val="FFFFFF"/>
                </a:solidFill>
                <a:ea typeface="MS PGothic" pitchFamily="34" charset="-128"/>
              </a:rPr>
              <a:t>, </a:t>
            </a:r>
            <a:r>
              <a:rPr lang="en-US" dirty="0" err="1">
                <a:solidFill>
                  <a:srgbClr val="FFFFFF"/>
                </a:solidFill>
                <a:ea typeface="MS PGothic" pitchFamily="34" charset="-128"/>
              </a:rPr>
              <a:t>cálida</a:t>
            </a:r>
            <a:r>
              <a:rPr lang="en-US" dirty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MS PGothic" pitchFamily="34" charset="-128"/>
              </a:rPr>
              <a:t>cuando</a:t>
            </a:r>
            <a:r>
              <a:rPr lang="en-US" dirty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MS PGothic" pitchFamily="34" charset="-128"/>
              </a:rPr>
              <a:t>viene</a:t>
            </a:r>
            <a:r>
              <a:rPr lang="en-US" dirty="0">
                <a:solidFill>
                  <a:srgbClr val="FFFFFF"/>
                </a:solidFill>
                <a:ea typeface="MS PGothic" pitchFamily="34" charset="-128"/>
              </a:rPr>
              <a:t> del </a:t>
            </a:r>
            <a:r>
              <a:rPr lang="en-US" dirty="0" err="1">
                <a:solidFill>
                  <a:srgbClr val="FFFFFF"/>
                </a:solidFill>
                <a:ea typeface="MS PGothic" pitchFamily="34" charset="-128"/>
              </a:rPr>
              <a:t>ecuador</a:t>
            </a:r>
            <a:r>
              <a:rPr lang="en-US" dirty="0">
                <a:solidFill>
                  <a:srgbClr val="FFFFFF"/>
                </a:solidFill>
                <a:ea typeface="MS PGothic" pitchFamily="34" charset="-128"/>
              </a:rPr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071813" y="3527425"/>
            <a:ext cx="1227137" cy="463550"/>
          </a:xfrm>
          <a:prstGeom prst="straightConnector1">
            <a:avLst/>
          </a:prstGeom>
          <a:ln w="66675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3513" y="5210175"/>
            <a:ext cx="29083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FFFF"/>
                </a:solidFill>
                <a:ea typeface="MS PGothic" pitchFamily="34" charset="-128"/>
              </a:rPr>
              <a:t>Humedad</a:t>
            </a:r>
            <a:r>
              <a:rPr lang="en-US" dirty="0">
                <a:solidFill>
                  <a:srgbClr val="FFFFFF"/>
                </a:solidFill>
                <a:ea typeface="MS PGothic" pitchFamily="34" charset="-128"/>
              </a:rPr>
              <a:t>: </a:t>
            </a:r>
            <a:r>
              <a:rPr lang="en-US" dirty="0" err="1">
                <a:solidFill>
                  <a:srgbClr val="FFFFFF"/>
                </a:solidFill>
                <a:ea typeface="MS PGothic" pitchFamily="34" charset="-128"/>
              </a:rPr>
              <a:t>húmedas</a:t>
            </a:r>
            <a:r>
              <a:rPr lang="en-US" dirty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MS PGothic" pitchFamily="34" charset="-128"/>
              </a:rPr>
              <a:t>si</a:t>
            </a:r>
            <a:r>
              <a:rPr lang="en-US" dirty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MS PGothic" pitchFamily="34" charset="-128"/>
              </a:rPr>
              <a:t>vienen</a:t>
            </a:r>
            <a:r>
              <a:rPr lang="en-US" dirty="0">
                <a:solidFill>
                  <a:srgbClr val="FFFFFF"/>
                </a:solidFill>
                <a:ea typeface="MS PGothic" pitchFamily="34" charset="-128"/>
              </a:rPr>
              <a:t> del mar, </a:t>
            </a:r>
            <a:r>
              <a:rPr lang="en-US" dirty="0" err="1">
                <a:solidFill>
                  <a:srgbClr val="FFFFFF"/>
                </a:solidFill>
                <a:ea typeface="MS PGothic" pitchFamily="34" charset="-128"/>
              </a:rPr>
              <a:t>secas</a:t>
            </a:r>
            <a:r>
              <a:rPr lang="en-US" dirty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MS PGothic" pitchFamily="34" charset="-128"/>
              </a:rPr>
              <a:t>si</a:t>
            </a:r>
            <a:r>
              <a:rPr lang="en-US" dirty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MS PGothic" pitchFamily="34" charset="-128"/>
              </a:rPr>
              <a:t>vienen</a:t>
            </a:r>
            <a:r>
              <a:rPr lang="en-US" dirty="0">
                <a:solidFill>
                  <a:srgbClr val="FFFFFF"/>
                </a:solidFill>
                <a:ea typeface="MS PGothic" pitchFamily="34" charset="-128"/>
              </a:rPr>
              <a:t> del </a:t>
            </a:r>
            <a:r>
              <a:rPr lang="en-US" dirty="0" err="1">
                <a:solidFill>
                  <a:srgbClr val="FFFFFF"/>
                </a:solidFill>
                <a:ea typeface="MS PGothic" pitchFamily="34" charset="-128"/>
              </a:rPr>
              <a:t>continente</a:t>
            </a: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9 Elipse"/>
          <p:cNvSpPr/>
          <p:nvPr/>
        </p:nvSpPr>
        <p:spPr>
          <a:xfrm rot="21114081">
            <a:off x="0" y="188640"/>
            <a:ext cx="4355976" cy="14401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EL TIEMPO VARÍA DEBIDO A QUE LAS MASAS DE AIRE EN LA ATMÓSFERA ESTÁN EN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</a:rPr>
              <a:t> CONSTINUO MOVIMIENTO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, FORMANDO UN CIRCUITO CONOCIDO COMO CIRCULACIÓN ATMOSFÉRICA GENERAL. 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04789" y="825500"/>
            <a:ext cx="8386762" cy="9080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r>
              <a:rPr lang="en-US" sz="2400" b="1" dirty="0">
                <a:latin typeface="Aharoni" pitchFamily="2" charset="-79"/>
                <a:cs typeface="Aharoni" pitchFamily="2" charset="-79"/>
              </a:rPr>
              <a:t>El </a:t>
            </a:r>
            <a:r>
              <a:rPr lang="en-US" sz="2400" b="1" dirty="0" err="1">
                <a:latin typeface="Aharoni" pitchFamily="2" charset="-79"/>
                <a:cs typeface="Aharoni" pitchFamily="2" charset="-79"/>
              </a:rPr>
              <a:t>clima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es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el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estado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medio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de la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atmósfera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en un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lugar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durante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un largo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periodo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de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tiempo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. </a:t>
            </a:r>
          </a:p>
          <a:p>
            <a:pPr algn="ctr">
              <a:defRPr/>
            </a:pPr>
            <a:endParaRPr lang="es-ES" dirty="0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5" cy="8255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92D050"/>
                </a:solidFill>
              </a:rPr>
              <a:t>EL CLIMA</a:t>
            </a:r>
          </a:p>
        </p:txBody>
      </p:sp>
      <p:pic>
        <p:nvPicPr>
          <p:cNvPr id="102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9" y="4539379"/>
            <a:ext cx="5476215" cy="210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8 Flecha curvada hacia abajo"/>
          <p:cNvSpPr/>
          <p:nvPr/>
        </p:nvSpPr>
        <p:spPr>
          <a:xfrm rot="4373156">
            <a:off x="6877126" y="393757"/>
            <a:ext cx="2612781" cy="1529464"/>
          </a:xfrm>
          <a:prstGeom prst="curved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 rot="20412673">
            <a:off x="-304868" y="1828798"/>
            <a:ext cx="3637597" cy="120982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latin typeface="Aharoni" pitchFamily="2" charset="-79"/>
                <a:cs typeface="Aharoni" pitchFamily="2" charset="-79"/>
              </a:rPr>
              <a:t>El clima está determinado por los siguientes…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274185" y="5078429"/>
            <a:ext cx="2433711" cy="10409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latin typeface="Aharoni" pitchFamily="2" charset="-79"/>
                <a:cs typeface="Aharoni" pitchFamily="2" charset="-79"/>
              </a:rPr>
              <a:t>La climatología es el estudio científico del clima</a:t>
            </a:r>
          </a:p>
        </p:txBody>
      </p:sp>
      <p:sp>
        <p:nvSpPr>
          <p:cNvPr id="14" name="13 Bisel"/>
          <p:cNvSpPr/>
          <p:nvPr/>
        </p:nvSpPr>
        <p:spPr>
          <a:xfrm>
            <a:off x="2600126" y="2110154"/>
            <a:ext cx="2098484" cy="521922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latin typeface="Aharoni" pitchFamily="2" charset="-79"/>
                <a:cs typeface="Aharoni" pitchFamily="2" charset="-79"/>
              </a:rPr>
              <a:t>ELEMENTOS</a:t>
            </a:r>
          </a:p>
        </p:txBody>
      </p:sp>
      <p:sp>
        <p:nvSpPr>
          <p:cNvPr id="16" name="15 Bisel"/>
          <p:cNvSpPr/>
          <p:nvPr/>
        </p:nvSpPr>
        <p:spPr>
          <a:xfrm>
            <a:off x="5681003" y="2110154"/>
            <a:ext cx="2098484" cy="521922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latin typeface="Aharoni" pitchFamily="2" charset="-79"/>
                <a:cs typeface="Aharoni" pitchFamily="2" charset="-79"/>
              </a:rPr>
              <a:t>FACTORES</a:t>
            </a:r>
          </a:p>
        </p:txBody>
      </p:sp>
      <p:sp>
        <p:nvSpPr>
          <p:cNvPr id="20" name="19 Bisel"/>
          <p:cNvSpPr/>
          <p:nvPr/>
        </p:nvSpPr>
        <p:spPr>
          <a:xfrm>
            <a:off x="2304133" y="2936810"/>
            <a:ext cx="3072692" cy="1495490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endParaRPr lang="es-ES" sz="2000" dirty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S" sz="2000" dirty="0">
                <a:latin typeface="Aharoni" pitchFamily="2" charset="-79"/>
                <a:cs typeface="Aharoni" pitchFamily="2" charset="-79"/>
              </a:rPr>
              <a:t> Temperatura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s-ES" sz="2000" dirty="0">
                <a:latin typeface="Aharoni" pitchFamily="2" charset="-79"/>
                <a:cs typeface="Aharoni" pitchFamily="2" charset="-79"/>
              </a:rPr>
              <a:t> Precipitación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s-ES" sz="2000" dirty="0">
                <a:latin typeface="Aharoni" pitchFamily="2" charset="-79"/>
                <a:cs typeface="Aharoni" pitchFamily="2" charset="-79"/>
              </a:rPr>
              <a:t>Presión del aire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s-ES" sz="2000" dirty="0">
                <a:latin typeface="Aharoni" pitchFamily="2" charset="-79"/>
                <a:cs typeface="Aharoni" pitchFamily="2" charset="-79"/>
              </a:rPr>
              <a:t> Viento</a:t>
            </a:r>
          </a:p>
          <a:p>
            <a:pPr>
              <a:buFont typeface="Wingdings" pitchFamily="2" charset="2"/>
              <a:buChar char="Ø"/>
              <a:defRPr/>
            </a:pPr>
            <a:endParaRPr lang="es-E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20 Bisel"/>
          <p:cNvSpPr/>
          <p:nvPr/>
        </p:nvSpPr>
        <p:spPr>
          <a:xfrm>
            <a:off x="5457695" y="2936810"/>
            <a:ext cx="3072692" cy="1495490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endParaRPr lang="es-ES" sz="2000" dirty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S" sz="2000" dirty="0">
                <a:latin typeface="Aharoni" pitchFamily="2" charset="-79"/>
                <a:cs typeface="Aharoni" pitchFamily="2" charset="-79"/>
              </a:rPr>
              <a:t> Latitud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s-ES" sz="2000" dirty="0">
                <a:latin typeface="Aharoni" pitchFamily="2" charset="-79"/>
                <a:cs typeface="Aharoni" pitchFamily="2" charset="-79"/>
              </a:rPr>
              <a:t>Altitud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s-ES" sz="2000" dirty="0">
                <a:latin typeface="Aharoni" pitchFamily="2" charset="-79"/>
                <a:cs typeface="Aharoni" pitchFamily="2" charset="-79"/>
              </a:rPr>
              <a:t> Distancia del mar</a:t>
            </a:r>
          </a:p>
          <a:p>
            <a:pPr>
              <a:buFont typeface="Wingdings" pitchFamily="2" charset="2"/>
              <a:buChar char="Ø"/>
              <a:defRPr/>
            </a:pPr>
            <a:endParaRPr lang="es-E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Flecha abajo"/>
          <p:cNvSpPr/>
          <p:nvPr/>
        </p:nvSpPr>
        <p:spPr>
          <a:xfrm>
            <a:off x="6527409" y="2632076"/>
            <a:ext cx="466632" cy="350275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Flecha abajo"/>
          <p:cNvSpPr/>
          <p:nvPr/>
        </p:nvSpPr>
        <p:spPr>
          <a:xfrm>
            <a:off x="3373847" y="2632076"/>
            <a:ext cx="466632" cy="350275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2" name="21 Nube"/>
          <p:cNvSpPr/>
          <p:nvPr/>
        </p:nvSpPr>
        <p:spPr>
          <a:xfrm>
            <a:off x="7343335" y="2419643"/>
            <a:ext cx="1800665" cy="1199017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/>
              <a:t>Que influyen sobre los elementos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4940</TotalTime>
  <Words>1488</Words>
  <Application>Microsoft Office PowerPoint</Application>
  <PresentationFormat>Presentación en pantalla (4:3)</PresentationFormat>
  <Paragraphs>231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Diapositiva 1</vt:lpstr>
      <vt:lpstr>Diapositiva 2</vt:lpstr>
      <vt:lpstr>Responde a las siguientes preguntas por parejas</vt:lpstr>
      <vt:lpstr>ATMÓSFERA</vt:lpstr>
      <vt:lpstr>Diapositiva 5</vt:lpstr>
      <vt:lpstr>Diapositiva 6</vt:lpstr>
      <vt:lpstr>EL TIEMPO</vt:lpstr>
      <vt:lpstr>Características de las masas de aire:</vt:lpstr>
      <vt:lpstr>EL CLIMA</vt:lpstr>
      <vt:lpstr>TEMPERATURA</vt:lpstr>
      <vt:lpstr>PRECIPITACIÓN</vt:lpstr>
      <vt:lpstr>PRESIÓN ATMOSFÉRICA</vt:lpstr>
      <vt:lpstr>VIENTO</vt:lpstr>
      <vt:lpstr>Diapositiva 14</vt:lpstr>
      <vt:lpstr>Diapositiva 15</vt:lpstr>
      <vt:lpstr>Zonas bioclimáticas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Company>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Javi</cp:lastModifiedBy>
  <cp:revision>99</cp:revision>
  <dcterms:created xsi:type="dcterms:W3CDTF">2011-11-20T23:44:21Z</dcterms:created>
  <dcterms:modified xsi:type="dcterms:W3CDTF">2018-12-08T11:09:31Z</dcterms:modified>
</cp:coreProperties>
</file>