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75" r:id="rId5"/>
    <p:sldId id="277" r:id="rId6"/>
    <p:sldId id="278" r:id="rId7"/>
    <p:sldId id="279" r:id="rId8"/>
    <p:sldId id="282" r:id="rId9"/>
    <p:sldId id="280" r:id="rId10"/>
    <p:sldId id="276" r:id="rId11"/>
    <p:sldId id="262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9DA"/>
    <a:srgbClr val="1802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7B0EE-2246-44C1-A533-D32480D11FAD}" type="datetimeFigureOut">
              <a:rPr lang="es-ES" smtClean="0"/>
              <a:pPr/>
              <a:t>08/12/2018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C2EBC-0D84-42E6-BFFF-C7B102AD2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3.bp.blogspot.com/_EoP27HUFXuI/TBNwOZDovGI/AAAAAAAAAws/YnN4OZxTJB0/s400/Creaci%C3%B3n+de+un+Climogra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140" y="836711"/>
            <a:ext cx="7678292" cy="55091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Rectángulo"/>
          <p:cNvSpPr/>
          <p:nvPr/>
        </p:nvSpPr>
        <p:spPr>
          <a:xfrm>
            <a:off x="0" y="2348880"/>
            <a:ext cx="78843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CLIMAS Y CLIMOGRAMAS</a:t>
            </a:r>
            <a:endParaRPr lang="es-E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Rectángulo"/>
          <p:cNvSpPr/>
          <p:nvPr/>
        </p:nvSpPr>
        <p:spPr>
          <a:xfrm>
            <a:off x="179512" y="1484784"/>
            <a:ext cx="8820472" cy="374441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699792" y="198884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83112" y="332656"/>
            <a:ext cx="869821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ANÁLISIS DE LAS TEMPERATURAS</a:t>
            </a:r>
            <a:endParaRPr lang="es-E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58" y="1785926"/>
            <a:ext cx="8358246" cy="30061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La </a:t>
            </a:r>
            <a:r>
              <a:rPr lang="es-ES" sz="1600" u="sng" dirty="0" smtClean="0">
                <a:solidFill>
                  <a:schemeClr val="bg1"/>
                </a:solidFill>
                <a:latin typeface="Comic Sans MS" pitchFamily="66" charset="0"/>
              </a:rPr>
              <a:t>temperatura media anual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se halla sumando las temperaturas de todos los meses y dividiendo entre 12.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La </a:t>
            </a:r>
            <a:r>
              <a:rPr lang="es-ES" sz="1600" u="sng" dirty="0" smtClean="0">
                <a:solidFill>
                  <a:schemeClr val="bg1"/>
                </a:solidFill>
                <a:latin typeface="Comic Sans MS" pitchFamily="66" charset="0"/>
              </a:rPr>
              <a:t>amplitud térmica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es la diferencia entre el mes más frío y el más cálido. Es superior a 15 ºC en áreas de interior.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La </a:t>
            </a:r>
            <a:r>
              <a:rPr lang="es-ES" sz="1600" u="sng" dirty="0" smtClean="0">
                <a:solidFill>
                  <a:schemeClr val="bg1"/>
                </a:solidFill>
                <a:latin typeface="Comic Sans MS" pitchFamily="66" charset="0"/>
              </a:rPr>
              <a:t>temperatura del verano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es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calurosa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cuando la media es superior a 22º C y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cálida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si es inferior a 22º C.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La </a:t>
            </a:r>
            <a:r>
              <a:rPr lang="es-ES" sz="1600" u="sng" dirty="0" smtClean="0">
                <a:solidFill>
                  <a:schemeClr val="bg1"/>
                </a:solidFill>
                <a:latin typeface="Comic Sans MS" pitchFamily="66" charset="0"/>
              </a:rPr>
              <a:t>temperatura del invierno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es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suave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cuando no baja de 10 ºC,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moderada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cuando está entre 6ºC y 10ºC y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fría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cuando es inferior a 6ºC.</a:t>
            </a:r>
            <a:endParaRPr lang="es-ES" sz="1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ozonodiamant.com/images/atmosphere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56067" y="357166"/>
            <a:ext cx="7810555" cy="58579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2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2 Rectángulo"/>
          <p:cNvSpPr/>
          <p:nvPr/>
        </p:nvSpPr>
        <p:spPr>
          <a:xfrm rot="20772708">
            <a:off x="2157375" y="4355901"/>
            <a:ext cx="7273466" cy="101566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¿ALGUNA PREGUNTA?</a:t>
            </a:r>
            <a:endParaRPr lang="es-E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87824" y="188640"/>
            <a:ext cx="3384376" cy="43204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/>
              <a:t>¿POR QUÉ</a:t>
            </a:r>
            <a:r>
              <a:rPr lang="es-ES" sz="2800" b="1" dirty="0" smtClean="0"/>
              <a:t>?</a:t>
            </a:r>
            <a:endParaRPr lang="es-ES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899592" y="2204864"/>
            <a:ext cx="7488832" cy="72008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57150" cmpd="dbl">
            <a:solidFill>
              <a:schemeClr val="bg2">
                <a:lumMod val="75000"/>
              </a:schemeClr>
            </a:solidFill>
            <a:prstDash val="sysDash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PORQUE NOS AYUDAN A ENTENDER LOS CLIMAS DEL MUNDO MUCHO MEJOR Y MÁS RÁPIDO QUE ANALIZANDO TEMPERATURAS Y PRECIPITACIONES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" name="5 Grupo"/>
          <p:cNvGrpSpPr/>
          <p:nvPr/>
        </p:nvGrpSpPr>
        <p:grpSpPr>
          <a:xfrm>
            <a:off x="3635896" y="1268760"/>
            <a:ext cx="2016224" cy="864096"/>
            <a:chOff x="3635896" y="980728"/>
            <a:chExt cx="2016224" cy="864096"/>
          </a:xfrm>
        </p:grpSpPr>
        <p:sp>
          <p:nvSpPr>
            <p:cNvPr id="3" name="2 Rectángulo"/>
            <p:cNvSpPr/>
            <p:nvPr/>
          </p:nvSpPr>
          <p:spPr>
            <a:xfrm>
              <a:off x="3635896" y="980728"/>
              <a:ext cx="2016224" cy="432048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 smtClean="0"/>
                <a:t>PRINCIPALMENTE</a:t>
              </a:r>
              <a:endParaRPr lang="es-ES" b="1" dirty="0"/>
            </a:p>
          </p:txBody>
        </p:sp>
        <p:sp>
          <p:nvSpPr>
            <p:cNvPr id="5" name="4 Flecha abajo"/>
            <p:cNvSpPr/>
            <p:nvPr/>
          </p:nvSpPr>
          <p:spPr>
            <a:xfrm>
              <a:off x="4427984" y="1484784"/>
              <a:ext cx="360040" cy="360040"/>
            </a:xfrm>
            <a:prstGeom prst="downArrow">
              <a:avLst/>
            </a:prstGeom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4" name="13 Rectángulo"/>
          <p:cNvSpPr/>
          <p:nvPr/>
        </p:nvSpPr>
        <p:spPr>
          <a:xfrm>
            <a:off x="2699792" y="4797152"/>
            <a:ext cx="3960440" cy="172819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57150" cmpd="dbl">
            <a:solidFill>
              <a:schemeClr val="bg2">
                <a:lumMod val="75000"/>
              </a:schemeClr>
            </a:solidFill>
            <a:prstDash val="sysDash"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SON VISUALES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SON SIMPLES PERO PRECISOS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NOS AYUDAN A ORGANIZARNOS IDEAS Y MANERAS DE TRABAJAR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</a:rPr>
              <a:t>SON DIVERTIDOS DE HACER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6" name="15 Grupo"/>
          <p:cNvGrpSpPr/>
          <p:nvPr/>
        </p:nvGrpSpPr>
        <p:grpSpPr>
          <a:xfrm>
            <a:off x="3635895" y="3429000"/>
            <a:ext cx="2016225" cy="1230682"/>
            <a:chOff x="3635895" y="3429000"/>
            <a:chExt cx="2016225" cy="1230682"/>
          </a:xfrm>
        </p:grpSpPr>
        <p:grpSp>
          <p:nvGrpSpPr>
            <p:cNvPr id="7" name="6 Grupo"/>
            <p:cNvGrpSpPr/>
            <p:nvPr/>
          </p:nvGrpSpPr>
          <p:grpSpPr>
            <a:xfrm>
              <a:off x="3635895" y="3429000"/>
              <a:ext cx="2016225" cy="1230682"/>
              <a:chOff x="4312770" y="1022417"/>
              <a:chExt cx="806490" cy="676875"/>
            </a:xfrm>
          </p:grpSpPr>
          <p:sp>
            <p:nvSpPr>
              <p:cNvPr id="8" name="7 Rectángulo"/>
              <p:cNvSpPr/>
              <p:nvPr/>
            </p:nvSpPr>
            <p:spPr>
              <a:xfrm>
                <a:off x="4312770" y="1022417"/>
                <a:ext cx="806490" cy="277231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b="1" dirty="0"/>
              </a:p>
            </p:txBody>
          </p:sp>
          <p:sp>
            <p:nvSpPr>
              <p:cNvPr id="9" name="8 Flecha abajo"/>
              <p:cNvSpPr/>
              <p:nvPr/>
            </p:nvSpPr>
            <p:spPr>
              <a:xfrm>
                <a:off x="4629606" y="1339252"/>
                <a:ext cx="201622" cy="360040"/>
              </a:xfrm>
              <a:prstGeom prst="downArrow">
                <a:avLst/>
              </a:prstGeom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15" name="14 Rectángulo"/>
            <p:cNvSpPr/>
            <p:nvPr/>
          </p:nvSpPr>
          <p:spPr>
            <a:xfrm>
              <a:off x="3707904" y="3501008"/>
              <a:ext cx="19000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b="1" dirty="0" smtClean="0"/>
                <a:t> </a:t>
              </a:r>
              <a:r>
                <a:rPr lang="es-ES" b="1" dirty="0" smtClean="0"/>
                <a:t>OTRAS RAZONES</a:t>
              </a:r>
              <a:endParaRPr lang="es-ES" b="1" dirty="0"/>
            </a:p>
          </p:txBody>
        </p:sp>
      </p:grpSp>
      <p:pic>
        <p:nvPicPr>
          <p:cNvPr id="14338" name="Picture 2" descr="http://3.bp.blogspot.com/-_UJMten3xrY/TcrPHYgxfzI/AAAAAAAAADM/-So4LKVL2qk/s320/climograma%2Bdivertid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43438">
            <a:off x="251520" y="260648"/>
            <a:ext cx="2619375" cy="1847851"/>
          </a:xfrm>
          <a:prstGeom prst="roundRect">
            <a:avLst>
              <a:gd name="adj" fmla="val 16667"/>
            </a:avLst>
          </a:prstGeom>
          <a:ln w="57150"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16 Nube"/>
          <p:cNvSpPr/>
          <p:nvPr/>
        </p:nvSpPr>
        <p:spPr>
          <a:xfrm>
            <a:off x="5220072" y="3140968"/>
            <a:ext cx="3744416" cy="23042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Y LO MÁS IMPORTANTE: NOS PUEDEN AYUDAR A RELACIONAR EL CLIMA CON ALGUNAS </a:t>
            </a:r>
            <a:r>
              <a:rPr lang="es-ES" b="1" dirty="0" smtClean="0"/>
              <a:t>FORMAS DE VIDA HUMANAS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build="allAtOnce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2.bp.blogspot.com/-J6e2J-n-fGY/T19sUmy27SI/AAAAAAAABgU/N3QINY_3ZIw/s1600/DSC_02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07875"/>
            <a:ext cx="6457950" cy="430530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2" name="21 Rectángulo"/>
          <p:cNvSpPr/>
          <p:nvPr/>
        </p:nvSpPr>
        <p:spPr>
          <a:xfrm rot="21429913">
            <a:off x="1065836" y="4476596"/>
            <a:ext cx="49798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MATERIALES</a:t>
            </a:r>
            <a:endParaRPr lang="es-E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5" name="24 Grupo"/>
          <p:cNvGrpSpPr/>
          <p:nvPr/>
        </p:nvGrpSpPr>
        <p:grpSpPr>
          <a:xfrm rot="21017115">
            <a:off x="507941" y="279876"/>
            <a:ext cx="3528392" cy="2485556"/>
            <a:chOff x="683568" y="476672"/>
            <a:chExt cx="3528392" cy="2485556"/>
          </a:xfrm>
        </p:grpSpPr>
        <p:pic>
          <p:nvPicPr>
            <p:cNvPr id="13314" name="Picture 2" descr="http://www.cuandoerachamo.com/wp-content/uploads/2010/07/papel_milimetrad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476672"/>
              <a:ext cx="3528392" cy="248555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3" name="22 CuadroTexto"/>
            <p:cNvSpPr txBox="1"/>
            <p:nvPr/>
          </p:nvSpPr>
          <p:spPr>
            <a:xfrm>
              <a:off x="1259632" y="2492896"/>
              <a:ext cx="2481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solidFill>
                    <a:srgbClr val="180256"/>
                  </a:solidFill>
                </a:rPr>
                <a:t>PAPEL MILIMETRADO</a:t>
              </a:r>
              <a:endParaRPr lang="es-ES" b="1" dirty="0">
                <a:solidFill>
                  <a:srgbClr val="180256"/>
                </a:solidFill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 rot="423764">
            <a:off x="4023043" y="545222"/>
            <a:ext cx="2878496" cy="2448272"/>
            <a:chOff x="4572000" y="476672"/>
            <a:chExt cx="2878496" cy="2448272"/>
          </a:xfrm>
        </p:grpSpPr>
        <p:pic>
          <p:nvPicPr>
            <p:cNvPr id="13316" name="Picture 4" descr="http://www.regalopublicidad.com/fotos/Boligrafos_Mecheros/Set-con-goma-sacapuntas-regla-y-3-lapices--SGR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0" y="476672"/>
              <a:ext cx="2664296" cy="244827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4" name="23 CuadroTexto"/>
            <p:cNvSpPr txBox="1"/>
            <p:nvPr/>
          </p:nvSpPr>
          <p:spPr>
            <a:xfrm>
              <a:off x="4644008" y="2348879"/>
              <a:ext cx="2806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solidFill>
                    <a:srgbClr val="180256"/>
                  </a:solidFill>
                </a:rPr>
                <a:t>LÁPIZ, REGLA Y BORRADOR</a:t>
              </a:r>
              <a:endParaRPr lang="es-ES" b="1" dirty="0"/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5659093" y="2772659"/>
            <a:ext cx="3656719" cy="2581276"/>
            <a:chOff x="5659093" y="2772659"/>
            <a:chExt cx="3656719" cy="2581276"/>
          </a:xfrm>
        </p:grpSpPr>
        <p:pic>
          <p:nvPicPr>
            <p:cNvPr id="13318" name="Picture 6" descr="http://www.quesabesde.com/camdig/articulos/131-lapices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1160219">
              <a:off x="5659093" y="2772659"/>
              <a:ext cx="3345415" cy="258127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7" name="26 CuadroTexto"/>
            <p:cNvSpPr txBox="1"/>
            <p:nvPr/>
          </p:nvSpPr>
          <p:spPr>
            <a:xfrm rot="21118991">
              <a:off x="5828937" y="4906558"/>
              <a:ext cx="3486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solidFill>
                    <a:srgbClr val="180256"/>
                  </a:solidFill>
                </a:rPr>
                <a:t>LÁPICES DE COLORES ROJO Y AZUL</a:t>
              </a:r>
              <a:endParaRPr lang="es-ES" b="1" dirty="0">
                <a:solidFill>
                  <a:srgbClr val="180256"/>
                </a:solidFill>
              </a:endParaRPr>
            </a:p>
          </p:txBody>
        </p:sp>
      </p:grpSp>
      <p:sp>
        <p:nvSpPr>
          <p:cNvPr id="28" name="27 Flecha derecha"/>
          <p:cNvSpPr/>
          <p:nvPr/>
        </p:nvSpPr>
        <p:spPr>
          <a:xfrm rot="14204157">
            <a:off x="6268356" y="4081524"/>
            <a:ext cx="1872401" cy="22012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Flecha derecha"/>
          <p:cNvSpPr/>
          <p:nvPr/>
        </p:nvSpPr>
        <p:spPr>
          <a:xfrm rot="14204157">
            <a:off x="8129821" y="4416437"/>
            <a:ext cx="814452" cy="199411"/>
          </a:xfrm>
          <a:prstGeom prst="rightArrow">
            <a:avLst>
              <a:gd name="adj1" fmla="val 50000"/>
              <a:gd name="adj2" fmla="val 4250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34" name="33 Grupo"/>
          <p:cNvGrpSpPr/>
          <p:nvPr/>
        </p:nvGrpSpPr>
        <p:grpSpPr>
          <a:xfrm>
            <a:off x="2081330" y="2594515"/>
            <a:ext cx="3013215" cy="2952328"/>
            <a:chOff x="2081330" y="2594515"/>
            <a:chExt cx="3013215" cy="2952328"/>
          </a:xfrm>
        </p:grpSpPr>
        <p:pic>
          <p:nvPicPr>
            <p:cNvPr id="13320" name="Picture 8" descr="http://articomic.com/1100130-2617-thickbox/boligrafo-pilot-g-tec-c4-color-negro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444298">
              <a:off x="2081330" y="2594515"/>
              <a:ext cx="2952328" cy="295232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3" name="32 CuadroTexto"/>
            <p:cNvSpPr txBox="1"/>
            <p:nvPr/>
          </p:nvSpPr>
          <p:spPr>
            <a:xfrm rot="20959044">
              <a:off x="2568115" y="4338855"/>
              <a:ext cx="2526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b="1" dirty="0" smtClean="0">
                  <a:solidFill>
                    <a:srgbClr val="180256"/>
                  </a:solidFill>
                </a:rPr>
                <a:t>BOLÍGRAFO CALIBRADO</a:t>
              </a:r>
              <a:endParaRPr lang="es-ES" b="1" dirty="0">
                <a:solidFill>
                  <a:srgbClr val="180256"/>
                </a:solidFill>
              </a:endParaRPr>
            </a:p>
          </p:txBody>
        </p:sp>
      </p:grpSp>
      <p:sp>
        <p:nvSpPr>
          <p:cNvPr id="35" name="34 Rectángulo"/>
          <p:cNvSpPr/>
          <p:nvPr/>
        </p:nvSpPr>
        <p:spPr>
          <a:xfrm>
            <a:off x="6534481" y="5445224"/>
            <a:ext cx="13211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Y…</a:t>
            </a:r>
            <a:endParaRPr lang="es-E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 animBg="1"/>
      <p:bldP spid="30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699792" y="198884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10959" y="332656"/>
            <a:ext cx="49044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PASOS A SEGUIR</a:t>
            </a:r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9698" name="Picture 2" descr="http://www.saodomingos.ind.br/produtos/impresso/2012/fotos/tudo/6660-5%20-%20papel%20milimetr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6207845" cy="4212468"/>
          </a:xfrm>
          <a:prstGeom prst="rect">
            <a:avLst/>
          </a:prstGeom>
          <a:noFill/>
        </p:spPr>
      </p:pic>
      <p:sp>
        <p:nvSpPr>
          <p:cNvPr id="11" name="10 Bisel"/>
          <p:cNvSpPr/>
          <p:nvPr/>
        </p:nvSpPr>
        <p:spPr>
          <a:xfrm>
            <a:off x="1115616" y="5733256"/>
            <a:ext cx="7200800" cy="936104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latin typeface="Aharoni" pitchFamily="2" charset="-79"/>
                <a:cs typeface="Aharoni" pitchFamily="2" charset="-79"/>
              </a:rPr>
              <a:t>1. </a:t>
            </a:r>
            <a:r>
              <a:rPr lang="es-ES" dirty="0" smtClean="0">
                <a:latin typeface="Aharoni" pitchFamily="2" charset="-79"/>
                <a:cs typeface="Aharoni" pitchFamily="2" charset="-79"/>
              </a:rPr>
              <a:t>En una lámina de papel milimetrado, dibuja un eje horizontal centrado. En él, vamos a representar los meses del año. </a:t>
            </a:r>
            <a:endParaRPr lang="es-ES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491880" y="4797152"/>
            <a:ext cx="2448272" cy="0"/>
          </a:xfrm>
          <a:prstGeom prst="line">
            <a:avLst/>
          </a:prstGeom>
          <a:ln w="38100">
            <a:solidFill>
              <a:srgbClr val="1802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0790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9239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13995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435597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49999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716016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471601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4932040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148064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514806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364088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36408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558011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57241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3419872" y="479715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180256"/>
                </a:solidFill>
              </a:rPr>
              <a:t>E  F  M A  M  J  JL A  S  O N  D </a:t>
            </a:r>
            <a:endParaRPr lang="es-ES" sz="1600" b="1" dirty="0">
              <a:solidFill>
                <a:srgbClr val="18025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699792" y="198884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10955" y="332656"/>
            <a:ext cx="49044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PASOS A SEGUIR</a:t>
            </a:r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9698" name="Picture 2" descr="http://www.saodomingos.ind.br/produtos/impresso/2012/fotos/tudo/6660-5%20-%20papel%20milimetr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6207845" cy="4212468"/>
          </a:xfrm>
          <a:prstGeom prst="rect">
            <a:avLst/>
          </a:prstGeom>
          <a:noFill/>
        </p:spPr>
      </p:pic>
      <p:sp>
        <p:nvSpPr>
          <p:cNvPr id="11" name="10 Bisel"/>
          <p:cNvSpPr/>
          <p:nvPr/>
        </p:nvSpPr>
        <p:spPr>
          <a:xfrm>
            <a:off x="1115616" y="5805264"/>
            <a:ext cx="7200800" cy="980728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2. </a:t>
            </a:r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Dibuja dos líneas verticales. Los valores deben seguir un</a:t>
            </a:r>
            <a:r>
              <a:rPr lang="es-ES" b="1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 incremento regular. Dependiendo de las precipitaciones, puedes elegir hacerlo cada 5, 10 ó 20.</a:t>
            </a:r>
            <a:endParaRPr lang="es-ES" b="1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491880" y="4797152"/>
            <a:ext cx="2448272" cy="0"/>
          </a:xfrm>
          <a:prstGeom prst="line">
            <a:avLst/>
          </a:prstGeom>
          <a:ln w="38100">
            <a:solidFill>
              <a:srgbClr val="1802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0790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9239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13995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435597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49999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716016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471601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4932040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148064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514806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364088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36408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558011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57241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3419872" y="479715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180256"/>
                </a:solidFill>
              </a:rPr>
              <a:t>E  F  M A  M  J  JL A  S  O N  D </a:t>
            </a:r>
            <a:endParaRPr lang="es-ES" sz="1600" b="1" dirty="0">
              <a:solidFill>
                <a:srgbClr val="180256"/>
              </a:solidFill>
            </a:endParaRPr>
          </a:p>
        </p:txBody>
      </p:sp>
      <p:grpSp>
        <p:nvGrpSpPr>
          <p:cNvPr id="2" name="100 Grupo"/>
          <p:cNvGrpSpPr/>
          <p:nvPr/>
        </p:nvGrpSpPr>
        <p:grpSpPr>
          <a:xfrm rot="5400000">
            <a:off x="2231740" y="3537012"/>
            <a:ext cx="2448272" cy="72008"/>
            <a:chOff x="1763688" y="2924944"/>
            <a:chExt cx="2448272" cy="72008"/>
          </a:xfrm>
        </p:grpSpPr>
        <p:cxnSp>
          <p:nvCxnSpPr>
            <p:cNvPr id="77" name="76 Conector recto"/>
            <p:cNvCxnSpPr/>
            <p:nvPr/>
          </p:nvCxnSpPr>
          <p:spPr>
            <a:xfrm>
              <a:off x="1763688" y="2924944"/>
              <a:ext cx="2448272" cy="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77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80 Conector recto"/>
            <p:cNvCxnSpPr/>
            <p:nvPr/>
          </p:nvCxnSpPr>
          <p:spPr>
            <a:xfrm>
              <a:off x="262778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81 Conector recto"/>
            <p:cNvCxnSpPr/>
            <p:nvPr/>
          </p:nvCxnSpPr>
          <p:spPr>
            <a:xfrm>
              <a:off x="277180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"/>
            <p:cNvCxnSpPr/>
            <p:nvPr/>
          </p:nvCxnSpPr>
          <p:spPr>
            <a:xfrm>
              <a:off x="298782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"/>
            <p:cNvCxnSpPr/>
            <p:nvPr/>
          </p:nvCxnSpPr>
          <p:spPr>
            <a:xfrm>
              <a:off x="3203848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Conector recto"/>
            <p:cNvCxnSpPr/>
            <p:nvPr/>
          </p:nvCxnSpPr>
          <p:spPr>
            <a:xfrm>
              <a:off x="341987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"/>
            <p:cNvCxnSpPr/>
            <p:nvPr/>
          </p:nvCxnSpPr>
          <p:spPr>
            <a:xfrm>
              <a:off x="363589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385192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>
              <a:off x="39959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101 Grupo"/>
          <p:cNvGrpSpPr/>
          <p:nvPr/>
        </p:nvGrpSpPr>
        <p:grpSpPr>
          <a:xfrm rot="16200000">
            <a:off x="4752020" y="3537012"/>
            <a:ext cx="2448272" cy="72008"/>
            <a:chOff x="1763688" y="2924944"/>
            <a:chExt cx="2448272" cy="72008"/>
          </a:xfrm>
        </p:grpSpPr>
        <p:cxnSp>
          <p:nvCxnSpPr>
            <p:cNvPr id="103" name="102 Conector recto"/>
            <p:cNvCxnSpPr/>
            <p:nvPr/>
          </p:nvCxnSpPr>
          <p:spPr>
            <a:xfrm>
              <a:off x="1763688" y="2924944"/>
              <a:ext cx="2448272" cy="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/>
            <p:nvPr/>
          </p:nvCxnSpPr>
          <p:spPr>
            <a:xfrm>
              <a:off x="262778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107 Conector recto"/>
            <p:cNvCxnSpPr/>
            <p:nvPr/>
          </p:nvCxnSpPr>
          <p:spPr>
            <a:xfrm>
              <a:off x="277180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"/>
            <p:cNvCxnSpPr/>
            <p:nvPr/>
          </p:nvCxnSpPr>
          <p:spPr>
            <a:xfrm>
              <a:off x="298782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>
              <a:off x="3203848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>
              <a:off x="341987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Conector recto"/>
            <p:cNvCxnSpPr/>
            <p:nvPr/>
          </p:nvCxnSpPr>
          <p:spPr>
            <a:xfrm>
              <a:off x="363589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385192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"/>
            <p:cNvCxnSpPr/>
            <p:nvPr/>
          </p:nvCxnSpPr>
          <p:spPr>
            <a:xfrm>
              <a:off x="39959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100 Grupo"/>
          <p:cNvGrpSpPr/>
          <p:nvPr/>
        </p:nvGrpSpPr>
        <p:grpSpPr>
          <a:xfrm rot="5400000">
            <a:off x="3095836" y="5121188"/>
            <a:ext cx="720080" cy="72008"/>
            <a:chOff x="1763688" y="2924944"/>
            <a:chExt cx="720080" cy="72008"/>
          </a:xfrm>
        </p:grpSpPr>
        <p:cxnSp>
          <p:nvCxnSpPr>
            <p:cNvPr id="50" name="49 Conector recto"/>
            <p:cNvCxnSpPr/>
            <p:nvPr/>
          </p:nvCxnSpPr>
          <p:spPr>
            <a:xfrm rot="16200000">
              <a:off x="2123728" y="2564904"/>
              <a:ext cx="0" cy="72008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64 Bisel"/>
          <p:cNvSpPr/>
          <p:nvPr/>
        </p:nvSpPr>
        <p:spPr>
          <a:xfrm>
            <a:off x="285720" y="1214422"/>
            <a:ext cx="2231678" cy="242889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IZQUIERDA</a:t>
            </a:r>
            <a:endParaRPr lang="es-ES" sz="1600" b="1" dirty="0" smtClean="0"/>
          </a:p>
          <a:p>
            <a:pPr algn="ctr"/>
            <a:r>
              <a:rPr lang="es-ES" sz="1600" dirty="0" smtClean="0"/>
              <a:t>Se representan las </a:t>
            </a:r>
            <a:r>
              <a:rPr lang="es-ES" sz="1600" b="1" dirty="0" smtClean="0"/>
              <a:t>temperaturas</a:t>
            </a:r>
            <a:r>
              <a:rPr lang="es-ES" sz="1600" dirty="0" smtClean="0"/>
              <a:t>. Si hay temperaturas negativas, ampliaremos la línea hacia abajo</a:t>
            </a:r>
            <a:endParaRPr lang="es-ES" sz="16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-1260648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70" name="69 CuadroTexto"/>
          <p:cNvSpPr txBox="1"/>
          <p:nvPr/>
        </p:nvSpPr>
        <p:spPr>
          <a:xfrm>
            <a:off x="3203848" y="4653136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6012160" y="4653136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3131840" y="443711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6012160" y="444814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3131840" y="422108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6012160" y="422108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3131840" y="40050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30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6012160" y="40050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60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3131840" y="37890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6012160" y="37890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80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6012160" y="357301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100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5" name="94 CuadroTexto"/>
          <p:cNvSpPr txBox="1"/>
          <p:nvPr/>
        </p:nvSpPr>
        <p:spPr>
          <a:xfrm>
            <a:off x="6012160" y="335699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6" name="95 CuadroTexto"/>
          <p:cNvSpPr txBox="1"/>
          <p:nvPr/>
        </p:nvSpPr>
        <p:spPr>
          <a:xfrm>
            <a:off x="6012160" y="314096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3059832" y="486916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-10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3059832" y="508518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-20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9" name="98 CuadroTexto"/>
          <p:cNvSpPr txBox="1"/>
          <p:nvPr/>
        </p:nvSpPr>
        <p:spPr>
          <a:xfrm>
            <a:off x="2699792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T ºC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5940152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 P mm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6804248" y="48691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P= 2T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2" name="101 Bisel"/>
          <p:cNvSpPr/>
          <p:nvPr/>
        </p:nvSpPr>
        <p:spPr>
          <a:xfrm>
            <a:off x="6732240" y="1571612"/>
            <a:ext cx="2411760" cy="223224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/>
              <a:t>DERECHA</a:t>
            </a:r>
            <a:endParaRPr lang="es-ES" sz="1600" b="1" dirty="0" smtClean="0"/>
          </a:p>
          <a:p>
            <a:pPr algn="ctr"/>
            <a:r>
              <a:rPr lang="es-ES" sz="1600" dirty="0" smtClean="0"/>
              <a:t>Se representan las precipitaciones. En este caso los valores serán el doble que las temperaturas.</a:t>
            </a:r>
            <a:endParaRPr lang="es-ES" sz="1600" dirty="0"/>
          </a:p>
        </p:txBody>
      </p:sp>
      <p:sp>
        <p:nvSpPr>
          <p:cNvPr id="115" name="114 Estrella de 7 puntas"/>
          <p:cNvSpPr/>
          <p:nvPr/>
        </p:nvSpPr>
        <p:spPr>
          <a:xfrm rot="902073">
            <a:off x="6387808" y="3176053"/>
            <a:ext cx="3386968" cy="2880320"/>
          </a:xfrm>
          <a:prstGeom prst="star7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180256"/>
                </a:solidFill>
              </a:rPr>
              <a:t>ASEGÚRATE DE QUE LAS PRECIPITACIONES SON EL DOBLE QUE LAS TEMPERATURAS</a:t>
            </a:r>
            <a:endParaRPr lang="es-ES" b="1" dirty="0">
              <a:solidFill>
                <a:srgbClr val="180256"/>
              </a:solidFill>
            </a:endParaRPr>
          </a:p>
        </p:txBody>
      </p:sp>
      <p:sp>
        <p:nvSpPr>
          <p:cNvPr id="116" name="115 Almacenamiento de acceso secuencial"/>
          <p:cNvSpPr/>
          <p:nvPr/>
        </p:nvSpPr>
        <p:spPr>
          <a:xfrm>
            <a:off x="4427984" y="2132856"/>
            <a:ext cx="3024336" cy="2664296"/>
          </a:xfrm>
          <a:prstGeom prst="flowChartMagnetic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 smtClean="0"/>
              <a:t>¿Por qué?</a:t>
            </a:r>
            <a:endParaRPr lang="es-ES" sz="6000" dirty="0"/>
          </a:p>
        </p:txBody>
      </p:sp>
      <p:sp>
        <p:nvSpPr>
          <p:cNvPr id="118" name="117 Elipse"/>
          <p:cNvSpPr/>
          <p:nvPr/>
        </p:nvSpPr>
        <p:spPr>
          <a:xfrm rot="21415132">
            <a:off x="894405" y="1812377"/>
            <a:ext cx="4010744" cy="295232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Porque es la única manera de ver los meses áridos (aquellos en que la línea de las precipitaciones aparece por debajo de la temperatura). </a:t>
            </a:r>
            <a:endParaRPr lang="es-ES" dirty="0" smtClean="0"/>
          </a:p>
          <a:p>
            <a:pPr algn="ctr"/>
            <a:r>
              <a:rPr lang="es-ES" dirty="0" smtClean="0"/>
              <a:t>En seguida lo vemos…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1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/>
      <p:bldP spid="71" grpId="0"/>
      <p:bldP spid="73" grpId="0"/>
      <p:bldP spid="74" grpId="0"/>
      <p:bldP spid="75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0" grpId="0"/>
      <p:bldP spid="101" grpId="0"/>
      <p:bldP spid="102" grpId="0" animBg="1"/>
      <p:bldP spid="115" grpId="0" animBg="1"/>
      <p:bldP spid="115" grpId="1" animBg="1"/>
      <p:bldP spid="116" grpId="0" build="allAtOnce" animBg="1"/>
      <p:bldP spid="1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699792" y="198884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57158" y="214290"/>
            <a:ext cx="57900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Añadimos los datos</a:t>
            </a:r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9698" name="Picture 2" descr="http://www.saodomingos.ind.br/produtos/impresso/2012/fotos/tudo/6660-5%20-%20papel%20milimetr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6207845" cy="4212468"/>
          </a:xfrm>
          <a:prstGeom prst="rect">
            <a:avLst/>
          </a:prstGeom>
          <a:noFill/>
        </p:spPr>
      </p:pic>
      <p:sp>
        <p:nvSpPr>
          <p:cNvPr id="11" name="10 Bisel"/>
          <p:cNvSpPr/>
          <p:nvPr/>
        </p:nvSpPr>
        <p:spPr>
          <a:xfrm>
            <a:off x="1115616" y="5805264"/>
            <a:ext cx="7200800" cy="980728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Añadimos la tabla con los datos. Este paso es fundamental para comprobar siempre que introducimos los datos correctos.</a:t>
            </a:r>
            <a:endParaRPr lang="es-ES" b="1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491880" y="4797152"/>
            <a:ext cx="2448272" cy="0"/>
          </a:xfrm>
          <a:prstGeom prst="line">
            <a:avLst/>
          </a:prstGeom>
          <a:ln w="38100">
            <a:solidFill>
              <a:srgbClr val="1802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0790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9239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13995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435597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49999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716016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471601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4932040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148064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514806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364088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36408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558011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57241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3419872" y="479715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180256"/>
                </a:solidFill>
              </a:rPr>
              <a:t>E  F  M A  M  J  JL A  S  O N  D </a:t>
            </a:r>
            <a:endParaRPr lang="es-ES" sz="1600" b="1" dirty="0">
              <a:solidFill>
                <a:srgbClr val="180256"/>
              </a:solidFill>
            </a:endParaRPr>
          </a:p>
        </p:txBody>
      </p:sp>
      <p:grpSp>
        <p:nvGrpSpPr>
          <p:cNvPr id="2" name="100 Grupo"/>
          <p:cNvGrpSpPr/>
          <p:nvPr/>
        </p:nvGrpSpPr>
        <p:grpSpPr>
          <a:xfrm rot="5400000">
            <a:off x="2231740" y="3537012"/>
            <a:ext cx="2448272" cy="72008"/>
            <a:chOff x="1763688" y="2924944"/>
            <a:chExt cx="2448272" cy="72008"/>
          </a:xfrm>
        </p:grpSpPr>
        <p:cxnSp>
          <p:nvCxnSpPr>
            <p:cNvPr id="77" name="76 Conector recto"/>
            <p:cNvCxnSpPr/>
            <p:nvPr/>
          </p:nvCxnSpPr>
          <p:spPr>
            <a:xfrm>
              <a:off x="1763688" y="2924944"/>
              <a:ext cx="2448272" cy="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77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80 Conector recto"/>
            <p:cNvCxnSpPr/>
            <p:nvPr/>
          </p:nvCxnSpPr>
          <p:spPr>
            <a:xfrm>
              <a:off x="262778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81 Conector recto"/>
            <p:cNvCxnSpPr/>
            <p:nvPr/>
          </p:nvCxnSpPr>
          <p:spPr>
            <a:xfrm>
              <a:off x="277180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"/>
            <p:cNvCxnSpPr/>
            <p:nvPr/>
          </p:nvCxnSpPr>
          <p:spPr>
            <a:xfrm>
              <a:off x="298782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"/>
            <p:cNvCxnSpPr/>
            <p:nvPr/>
          </p:nvCxnSpPr>
          <p:spPr>
            <a:xfrm>
              <a:off x="3203848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Conector recto"/>
            <p:cNvCxnSpPr/>
            <p:nvPr/>
          </p:nvCxnSpPr>
          <p:spPr>
            <a:xfrm>
              <a:off x="341987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"/>
            <p:cNvCxnSpPr/>
            <p:nvPr/>
          </p:nvCxnSpPr>
          <p:spPr>
            <a:xfrm>
              <a:off x="363589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385192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>
              <a:off x="39959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101 Grupo"/>
          <p:cNvGrpSpPr/>
          <p:nvPr/>
        </p:nvGrpSpPr>
        <p:grpSpPr>
          <a:xfrm rot="16200000">
            <a:off x="4752020" y="3537012"/>
            <a:ext cx="2448272" cy="72008"/>
            <a:chOff x="1763688" y="2924944"/>
            <a:chExt cx="2448272" cy="72008"/>
          </a:xfrm>
        </p:grpSpPr>
        <p:cxnSp>
          <p:nvCxnSpPr>
            <p:cNvPr id="103" name="102 Conector recto"/>
            <p:cNvCxnSpPr/>
            <p:nvPr/>
          </p:nvCxnSpPr>
          <p:spPr>
            <a:xfrm>
              <a:off x="1763688" y="2924944"/>
              <a:ext cx="2448272" cy="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/>
            <p:nvPr/>
          </p:nvCxnSpPr>
          <p:spPr>
            <a:xfrm>
              <a:off x="262778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107 Conector recto"/>
            <p:cNvCxnSpPr/>
            <p:nvPr/>
          </p:nvCxnSpPr>
          <p:spPr>
            <a:xfrm>
              <a:off x="277180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"/>
            <p:cNvCxnSpPr/>
            <p:nvPr/>
          </p:nvCxnSpPr>
          <p:spPr>
            <a:xfrm>
              <a:off x="298782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>
              <a:off x="3203848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>
              <a:off x="341987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Conector recto"/>
            <p:cNvCxnSpPr/>
            <p:nvPr/>
          </p:nvCxnSpPr>
          <p:spPr>
            <a:xfrm>
              <a:off x="363589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385192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"/>
            <p:cNvCxnSpPr/>
            <p:nvPr/>
          </p:nvCxnSpPr>
          <p:spPr>
            <a:xfrm>
              <a:off x="39959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100 Grupo"/>
          <p:cNvGrpSpPr/>
          <p:nvPr/>
        </p:nvGrpSpPr>
        <p:grpSpPr>
          <a:xfrm rot="5400000">
            <a:off x="3095836" y="5121188"/>
            <a:ext cx="720080" cy="72008"/>
            <a:chOff x="1763688" y="2924944"/>
            <a:chExt cx="720080" cy="72008"/>
          </a:xfrm>
        </p:grpSpPr>
        <p:cxnSp>
          <p:nvCxnSpPr>
            <p:cNvPr id="50" name="49 Conector recto"/>
            <p:cNvCxnSpPr/>
            <p:nvPr/>
          </p:nvCxnSpPr>
          <p:spPr>
            <a:xfrm rot="16200000">
              <a:off x="2123728" y="2564904"/>
              <a:ext cx="0" cy="72008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CuadroTexto"/>
          <p:cNvSpPr txBox="1"/>
          <p:nvPr/>
        </p:nvSpPr>
        <p:spPr>
          <a:xfrm>
            <a:off x="-1260648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70" name="69 CuadroTexto"/>
          <p:cNvSpPr txBox="1"/>
          <p:nvPr/>
        </p:nvSpPr>
        <p:spPr>
          <a:xfrm>
            <a:off x="3203848" y="4653136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6012160" y="4653136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3131840" y="443711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6012160" y="444814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3131840" y="422108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6012160" y="422108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3131840" y="40050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30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6012160" y="40050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60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3131840" y="37890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6012160" y="37890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80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6012160" y="357301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100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5" name="94 CuadroTexto"/>
          <p:cNvSpPr txBox="1"/>
          <p:nvPr/>
        </p:nvSpPr>
        <p:spPr>
          <a:xfrm>
            <a:off x="6012160" y="335699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6" name="95 CuadroTexto"/>
          <p:cNvSpPr txBox="1"/>
          <p:nvPr/>
        </p:nvSpPr>
        <p:spPr>
          <a:xfrm>
            <a:off x="6012160" y="314096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3059832" y="486916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-10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3059832" y="508518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-20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9" name="98 CuadroTexto"/>
          <p:cNvSpPr txBox="1"/>
          <p:nvPr/>
        </p:nvSpPr>
        <p:spPr>
          <a:xfrm>
            <a:off x="2699792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T ºC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5940152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 P mm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6804248" y="48691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P= 2T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84784"/>
            <a:ext cx="406794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699792" y="198884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7071" y="260648"/>
            <a:ext cx="85885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Representamos las temperaturas</a:t>
            </a:r>
            <a:endParaRPr lang="es-E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9698" name="Picture 2" descr="http://www.saodomingos.ind.br/produtos/impresso/2012/fotos/tudo/6660-5%20-%20papel%20milimetr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6207845" cy="4212468"/>
          </a:xfrm>
          <a:prstGeom prst="rect">
            <a:avLst/>
          </a:prstGeom>
          <a:noFill/>
        </p:spPr>
      </p:pic>
      <p:sp>
        <p:nvSpPr>
          <p:cNvPr id="11" name="10 Bisel"/>
          <p:cNvSpPr/>
          <p:nvPr/>
        </p:nvSpPr>
        <p:spPr>
          <a:xfrm>
            <a:off x="1115616" y="5733256"/>
            <a:ext cx="7200800" cy="980728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3. </a:t>
            </a:r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A continuación, representamos las temperaturas con puntos que colocaremos en el centro del espacio para cada mes. Al final uniremos estos puntos con una línea roja. </a:t>
            </a:r>
            <a:endParaRPr lang="es-ES" b="1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491880" y="4797152"/>
            <a:ext cx="2448272" cy="0"/>
          </a:xfrm>
          <a:prstGeom prst="line">
            <a:avLst/>
          </a:prstGeom>
          <a:ln w="38100">
            <a:solidFill>
              <a:srgbClr val="1802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0790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9239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13995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435597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49999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716016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471601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4932040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148064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514806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364088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36408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558011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57241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3419872" y="479715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180256"/>
                </a:solidFill>
              </a:rPr>
              <a:t>E  F  M A  M  J  JL A  S  O N  D </a:t>
            </a:r>
            <a:endParaRPr lang="es-ES" sz="1600" b="1" dirty="0">
              <a:solidFill>
                <a:srgbClr val="180256"/>
              </a:solidFill>
            </a:endParaRPr>
          </a:p>
        </p:txBody>
      </p:sp>
      <p:grpSp>
        <p:nvGrpSpPr>
          <p:cNvPr id="2" name="100 Grupo"/>
          <p:cNvGrpSpPr/>
          <p:nvPr/>
        </p:nvGrpSpPr>
        <p:grpSpPr>
          <a:xfrm rot="5400000">
            <a:off x="2231740" y="3537012"/>
            <a:ext cx="2448272" cy="72008"/>
            <a:chOff x="1763688" y="2924944"/>
            <a:chExt cx="2448272" cy="72008"/>
          </a:xfrm>
        </p:grpSpPr>
        <p:cxnSp>
          <p:nvCxnSpPr>
            <p:cNvPr id="77" name="76 Conector recto"/>
            <p:cNvCxnSpPr/>
            <p:nvPr/>
          </p:nvCxnSpPr>
          <p:spPr>
            <a:xfrm>
              <a:off x="1763688" y="2924944"/>
              <a:ext cx="2448272" cy="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77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80 Conector recto"/>
            <p:cNvCxnSpPr/>
            <p:nvPr/>
          </p:nvCxnSpPr>
          <p:spPr>
            <a:xfrm>
              <a:off x="262778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81 Conector recto"/>
            <p:cNvCxnSpPr/>
            <p:nvPr/>
          </p:nvCxnSpPr>
          <p:spPr>
            <a:xfrm>
              <a:off x="277180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"/>
            <p:cNvCxnSpPr/>
            <p:nvPr/>
          </p:nvCxnSpPr>
          <p:spPr>
            <a:xfrm>
              <a:off x="298782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"/>
            <p:cNvCxnSpPr/>
            <p:nvPr/>
          </p:nvCxnSpPr>
          <p:spPr>
            <a:xfrm>
              <a:off x="3203848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Conector recto"/>
            <p:cNvCxnSpPr/>
            <p:nvPr/>
          </p:nvCxnSpPr>
          <p:spPr>
            <a:xfrm>
              <a:off x="341987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"/>
            <p:cNvCxnSpPr/>
            <p:nvPr/>
          </p:nvCxnSpPr>
          <p:spPr>
            <a:xfrm>
              <a:off x="363589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385192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>
              <a:off x="39959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101 Grupo"/>
          <p:cNvGrpSpPr/>
          <p:nvPr/>
        </p:nvGrpSpPr>
        <p:grpSpPr>
          <a:xfrm rot="16200000">
            <a:off x="4752020" y="3537012"/>
            <a:ext cx="2448272" cy="72008"/>
            <a:chOff x="1763688" y="2924944"/>
            <a:chExt cx="2448272" cy="72008"/>
          </a:xfrm>
        </p:grpSpPr>
        <p:cxnSp>
          <p:nvCxnSpPr>
            <p:cNvPr id="103" name="102 Conector recto"/>
            <p:cNvCxnSpPr/>
            <p:nvPr/>
          </p:nvCxnSpPr>
          <p:spPr>
            <a:xfrm>
              <a:off x="1763688" y="2924944"/>
              <a:ext cx="2448272" cy="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/>
            <p:nvPr/>
          </p:nvCxnSpPr>
          <p:spPr>
            <a:xfrm>
              <a:off x="262778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107 Conector recto"/>
            <p:cNvCxnSpPr/>
            <p:nvPr/>
          </p:nvCxnSpPr>
          <p:spPr>
            <a:xfrm>
              <a:off x="277180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"/>
            <p:cNvCxnSpPr/>
            <p:nvPr/>
          </p:nvCxnSpPr>
          <p:spPr>
            <a:xfrm>
              <a:off x="298782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>
              <a:off x="3203848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>
              <a:off x="341987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Conector recto"/>
            <p:cNvCxnSpPr/>
            <p:nvPr/>
          </p:nvCxnSpPr>
          <p:spPr>
            <a:xfrm>
              <a:off x="363589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385192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"/>
            <p:cNvCxnSpPr/>
            <p:nvPr/>
          </p:nvCxnSpPr>
          <p:spPr>
            <a:xfrm>
              <a:off x="39959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100 Grupo"/>
          <p:cNvGrpSpPr/>
          <p:nvPr/>
        </p:nvGrpSpPr>
        <p:grpSpPr>
          <a:xfrm rot="5400000">
            <a:off x="3095836" y="5121188"/>
            <a:ext cx="720080" cy="72008"/>
            <a:chOff x="1763688" y="2924944"/>
            <a:chExt cx="720080" cy="72008"/>
          </a:xfrm>
        </p:grpSpPr>
        <p:cxnSp>
          <p:nvCxnSpPr>
            <p:cNvPr id="50" name="49 Conector recto"/>
            <p:cNvCxnSpPr/>
            <p:nvPr/>
          </p:nvCxnSpPr>
          <p:spPr>
            <a:xfrm rot="16200000">
              <a:off x="2123728" y="2564904"/>
              <a:ext cx="0" cy="72008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CuadroTexto"/>
          <p:cNvSpPr txBox="1"/>
          <p:nvPr/>
        </p:nvSpPr>
        <p:spPr>
          <a:xfrm>
            <a:off x="-1260648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70" name="69 CuadroTexto"/>
          <p:cNvSpPr txBox="1"/>
          <p:nvPr/>
        </p:nvSpPr>
        <p:spPr>
          <a:xfrm>
            <a:off x="3203848" y="4653136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6012160" y="4653136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3131840" y="443711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6012160" y="444814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3131840" y="422108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6012160" y="422108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3131840" y="40050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30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6012160" y="40050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60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3131840" y="37890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6012160" y="37890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80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6012160" y="3573016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100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5" name="94 CuadroTexto"/>
          <p:cNvSpPr txBox="1"/>
          <p:nvPr/>
        </p:nvSpPr>
        <p:spPr>
          <a:xfrm>
            <a:off x="6012160" y="335699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6" name="95 CuadroTexto"/>
          <p:cNvSpPr txBox="1"/>
          <p:nvPr/>
        </p:nvSpPr>
        <p:spPr>
          <a:xfrm>
            <a:off x="6012160" y="314096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3059832" y="486916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-10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3059832" y="508518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-20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9" name="98 CuadroTexto"/>
          <p:cNvSpPr txBox="1"/>
          <p:nvPr/>
        </p:nvSpPr>
        <p:spPr>
          <a:xfrm>
            <a:off x="2699792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T ºC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5940152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 P mm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6804248" y="48691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P= 2T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84784"/>
            <a:ext cx="406794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101 CuadroTexto"/>
          <p:cNvSpPr txBox="1"/>
          <p:nvPr/>
        </p:nvSpPr>
        <p:spPr>
          <a:xfrm>
            <a:off x="3491880" y="4077072"/>
            <a:ext cx="216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3655778" y="4038163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3871802" y="4005064"/>
            <a:ext cx="3401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4067944" y="4005064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4283968" y="3966155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4427984" y="3933056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4644008" y="3894147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4860032" y="3861048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3" name="122 Rectángulo"/>
          <p:cNvSpPr/>
          <p:nvPr/>
        </p:nvSpPr>
        <p:spPr>
          <a:xfrm>
            <a:off x="5076056" y="3894147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4" name="123 Rectángulo"/>
          <p:cNvSpPr/>
          <p:nvPr/>
        </p:nvSpPr>
        <p:spPr>
          <a:xfrm>
            <a:off x="5292080" y="3933056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5" name="124 Rectángulo"/>
          <p:cNvSpPr/>
          <p:nvPr/>
        </p:nvSpPr>
        <p:spPr>
          <a:xfrm>
            <a:off x="5508104" y="3966155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6" name="125 Rectángulo"/>
          <p:cNvSpPr/>
          <p:nvPr/>
        </p:nvSpPr>
        <p:spPr>
          <a:xfrm>
            <a:off x="5672002" y="4005064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8" name="127 Forma libre"/>
          <p:cNvSpPr/>
          <p:nvPr/>
        </p:nvSpPr>
        <p:spPr>
          <a:xfrm>
            <a:off x="3513909" y="4420082"/>
            <a:ext cx="2342475" cy="295609"/>
          </a:xfrm>
          <a:custGeom>
            <a:avLst/>
            <a:gdLst>
              <a:gd name="connsiteX0" fmla="*/ 0 w 2342475"/>
              <a:gd name="connsiteY0" fmla="*/ 295609 h 295609"/>
              <a:gd name="connsiteX1" fmla="*/ 39188 w 2342475"/>
              <a:gd name="connsiteY1" fmla="*/ 269484 h 295609"/>
              <a:gd name="connsiteX2" fmla="*/ 117565 w 2342475"/>
              <a:gd name="connsiteY2" fmla="*/ 243358 h 295609"/>
              <a:gd name="connsiteX3" fmla="*/ 156754 w 2342475"/>
              <a:gd name="connsiteY3" fmla="*/ 230295 h 295609"/>
              <a:gd name="connsiteX4" fmla="*/ 300445 w 2342475"/>
              <a:gd name="connsiteY4" fmla="*/ 217232 h 295609"/>
              <a:gd name="connsiteX5" fmla="*/ 431074 w 2342475"/>
              <a:gd name="connsiteY5" fmla="*/ 191107 h 295609"/>
              <a:gd name="connsiteX6" fmla="*/ 509451 w 2342475"/>
              <a:gd name="connsiteY6" fmla="*/ 178044 h 295609"/>
              <a:gd name="connsiteX7" fmla="*/ 548640 w 2342475"/>
              <a:gd name="connsiteY7" fmla="*/ 164981 h 295609"/>
              <a:gd name="connsiteX8" fmla="*/ 992777 w 2342475"/>
              <a:gd name="connsiteY8" fmla="*/ 151918 h 295609"/>
              <a:gd name="connsiteX9" fmla="*/ 1071154 w 2342475"/>
              <a:gd name="connsiteY9" fmla="*/ 125792 h 295609"/>
              <a:gd name="connsiteX10" fmla="*/ 1227908 w 2342475"/>
              <a:gd name="connsiteY10" fmla="*/ 99667 h 295609"/>
              <a:gd name="connsiteX11" fmla="*/ 1358537 w 2342475"/>
              <a:gd name="connsiteY11" fmla="*/ 60478 h 295609"/>
              <a:gd name="connsiteX12" fmla="*/ 1397725 w 2342475"/>
              <a:gd name="connsiteY12" fmla="*/ 47415 h 295609"/>
              <a:gd name="connsiteX13" fmla="*/ 1449977 w 2342475"/>
              <a:gd name="connsiteY13" fmla="*/ 34352 h 295609"/>
              <a:gd name="connsiteX14" fmla="*/ 1489165 w 2342475"/>
              <a:gd name="connsiteY14" fmla="*/ 8227 h 295609"/>
              <a:gd name="connsiteX15" fmla="*/ 1737360 w 2342475"/>
              <a:gd name="connsiteY15" fmla="*/ 34352 h 295609"/>
              <a:gd name="connsiteX16" fmla="*/ 1776548 w 2342475"/>
              <a:gd name="connsiteY16" fmla="*/ 60478 h 295609"/>
              <a:gd name="connsiteX17" fmla="*/ 1854925 w 2342475"/>
              <a:gd name="connsiteY17" fmla="*/ 86604 h 295609"/>
              <a:gd name="connsiteX18" fmla="*/ 1894114 w 2342475"/>
              <a:gd name="connsiteY18" fmla="*/ 99667 h 295609"/>
              <a:gd name="connsiteX19" fmla="*/ 2024742 w 2342475"/>
              <a:gd name="connsiteY19" fmla="*/ 112729 h 295609"/>
              <a:gd name="connsiteX20" fmla="*/ 2155371 w 2342475"/>
              <a:gd name="connsiteY20" fmla="*/ 138855 h 295609"/>
              <a:gd name="connsiteX21" fmla="*/ 2286000 w 2342475"/>
              <a:gd name="connsiteY21" fmla="*/ 178044 h 295609"/>
              <a:gd name="connsiteX22" fmla="*/ 2338251 w 2342475"/>
              <a:gd name="connsiteY22" fmla="*/ 204169 h 29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42475" h="295609">
                <a:moveTo>
                  <a:pt x="0" y="295609"/>
                </a:moveTo>
                <a:cubicBezTo>
                  <a:pt x="13063" y="286901"/>
                  <a:pt x="24842" y="275860"/>
                  <a:pt x="39188" y="269484"/>
                </a:cubicBezTo>
                <a:cubicBezTo>
                  <a:pt x="64353" y="258299"/>
                  <a:pt x="91439" y="252067"/>
                  <a:pt x="117565" y="243358"/>
                </a:cubicBezTo>
                <a:cubicBezTo>
                  <a:pt x="130628" y="239004"/>
                  <a:pt x="143041" y="231542"/>
                  <a:pt x="156754" y="230295"/>
                </a:cubicBezTo>
                <a:cubicBezTo>
                  <a:pt x="204651" y="225941"/>
                  <a:pt x="252680" y="222851"/>
                  <a:pt x="300445" y="217232"/>
                </a:cubicBezTo>
                <a:cubicBezTo>
                  <a:pt x="409137" y="204445"/>
                  <a:pt x="344582" y="208405"/>
                  <a:pt x="431074" y="191107"/>
                </a:cubicBezTo>
                <a:cubicBezTo>
                  <a:pt x="457046" y="185913"/>
                  <a:pt x="483596" y="183790"/>
                  <a:pt x="509451" y="178044"/>
                </a:cubicBezTo>
                <a:cubicBezTo>
                  <a:pt x="522893" y="175057"/>
                  <a:pt x="534890" y="165724"/>
                  <a:pt x="548640" y="164981"/>
                </a:cubicBezTo>
                <a:cubicBezTo>
                  <a:pt x="696534" y="156987"/>
                  <a:pt x="844731" y="156272"/>
                  <a:pt x="992777" y="151918"/>
                </a:cubicBezTo>
                <a:cubicBezTo>
                  <a:pt x="1018903" y="143209"/>
                  <a:pt x="1043892" y="129687"/>
                  <a:pt x="1071154" y="125792"/>
                </a:cubicBezTo>
                <a:cubicBezTo>
                  <a:pt x="1147476" y="114889"/>
                  <a:pt x="1159153" y="114945"/>
                  <a:pt x="1227908" y="99667"/>
                </a:cubicBezTo>
                <a:cubicBezTo>
                  <a:pt x="1287131" y="86507"/>
                  <a:pt x="1293416" y="82185"/>
                  <a:pt x="1358537" y="60478"/>
                </a:cubicBezTo>
                <a:cubicBezTo>
                  <a:pt x="1371600" y="56124"/>
                  <a:pt x="1384367" y="50755"/>
                  <a:pt x="1397725" y="47415"/>
                </a:cubicBezTo>
                <a:lnTo>
                  <a:pt x="1449977" y="34352"/>
                </a:lnTo>
                <a:cubicBezTo>
                  <a:pt x="1463040" y="25644"/>
                  <a:pt x="1473487" y="9052"/>
                  <a:pt x="1489165" y="8227"/>
                </a:cubicBezTo>
                <a:cubicBezTo>
                  <a:pt x="1645471" y="0"/>
                  <a:pt x="1645055" y="3584"/>
                  <a:pt x="1737360" y="34352"/>
                </a:cubicBezTo>
                <a:cubicBezTo>
                  <a:pt x="1750423" y="43061"/>
                  <a:pt x="1762202" y="54102"/>
                  <a:pt x="1776548" y="60478"/>
                </a:cubicBezTo>
                <a:cubicBezTo>
                  <a:pt x="1801713" y="71663"/>
                  <a:pt x="1828799" y="77895"/>
                  <a:pt x="1854925" y="86604"/>
                </a:cubicBezTo>
                <a:cubicBezTo>
                  <a:pt x="1867988" y="90958"/>
                  <a:pt x="1880413" y="98297"/>
                  <a:pt x="1894114" y="99667"/>
                </a:cubicBezTo>
                <a:cubicBezTo>
                  <a:pt x="1937657" y="104021"/>
                  <a:pt x="1981320" y="107301"/>
                  <a:pt x="2024742" y="112729"/>
                </a:cubicBezTo>
                <a:cubicBezTo>
                  <a:pt x="2088799" y="120736"/>
                  <a:pt x="2099135" y="124796"/>
                  <a:pt x="2155371" y="138855"/>
                </a:cubicBezTo>
                <a:cubicBezTo>
                  <a:pt x="2224562" y="184982"/>
                  <a:pt x="2170421" y="157029"/>
                  <a:pt x="2286000" y="178044"/>
                </a:cubicBezTo>
                <a:cubicBezTo>
                  <a:pt x="2342475" y="188312"/>
                  <a:pt x="2338251" y="174088"/>
                  <a:pt x="2338251" y="204169"/>
                </a:cubicBezTo>
              </a:path>
            </a:pathLst>
          </a:cu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2699792" y="198884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36984" y="285728"/>
            <a:ext cx="90070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Representamos las precipitaciones</a:t>
            </a:r>
            <a:endParaRPr lang="es-E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9698" name="Picture 2" descr="http://www.saodomingos.ind.br/produtos/impresso/2012/fotos/tudo/6660-5%20-%20papel%20milimetr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6207845" cy="4212468"/>
          </a:xfrm>
          <a:prstGeom prst="rect">
            <a:avLst/>
          </a:prstGeom>
          <a:noFill/>
        </p:spPr>
      </p:pic>
      <p:sp>
        <p:nvSpPr>
          <p:cNvPr id="11" name="10 Bisel"/>
          <p:cNvSpPr/>
          <p:nvPr/>
        </p:nvSpPr>
        <p:spPr>
          <a:xfrm>
            <a:off x="1115616" y="5733256"/>
            <a:ext cx="7200800" cy="980728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4. </a:t>
            </a:r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Las precipitaciones se representan con barras de color azul. Asegúrate de tomar la referencia de las precipitaciones (lado derecho).</a:t>
            </a:r>
            <a:endParaRPr lang="es-ES" b="1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491880" y="4797152"/>
            <a:ext cx="2448272" cy="0"/>
          </a:xfrm>
          <a:prstGeom prst="line">
            <a:avLst/>
          </a:prstGeom>
          <a:ln w="38100">
            <a:solidFill>
              <a:srgbClr val="1802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370790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39239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13995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435597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49999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716016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4716016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4932040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>
            <a:off x="5148064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5148064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5364088" y="47971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536408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5580112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5724128" y="4797152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>
            <a:off x="3419872" y="4797152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>
                <a:solidFill>
                  <a:srgbClr val="180256"/>
                </a:solidFill>
              </a:rPr>
              <a:t>E  F  M A  M  J  JL A  S  O N  D </a:t>
            </a:r>
            <a:endParaRPr lang="es-ES" sz="1600" b="1" dirty="0">
              <a:solidFill>
                <a:srgbClr val="180256"/>
              </a:solidFill>
            </a:endParaRPr>
          </a:p>
        </p:txBody>
      </p:sp>
      <p:grpSp>
        <p:nvGrpSpPr>
          <p:cNvPr id="2" name="100 Grupo"/>
          <p:cNvGrpSpPr/>
          <p:nvPr/>
        </p:nvGrpSpPr>
        <p:grpSpPr>
          <a:xfrm rot="5400000">
            <a:off x="2231740" y="3537012"/>
            <a:ext cx="2448272" cy="72008"/>
            <a:chOff x="1763688" y="2924944"/>
            <a:chExt cx="2448272" cy="72008"/>
          </a:xfrm>
        </p:grpSpPr>
        <p:cxnSp>
          <p:nvCxnSpPr>
            <p:cNvPr id="77" name="76 Conector recto"/>
            <p:cNvCxnSpPr/>
            <p:nvPr/>
          </p:nvCxnSpPr>
          <p:spPr>
            <a:xfrm>
              <a:off x="1763688" y="2924944"/>
              <a:ext cx="2448272" cy="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77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78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79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80 Conector recto"/>
            <p:cNvCxnSpPr/>
            <p:nvPr/>
          </p:nvCxnSpPr>
          <p:spPr>
            <a:xfrm>
              <a:off x="262778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81 Conector recto"/>
            <p:cNvCxnSpPr/>
            <p:nvPr/>
          </p:nvCxnSpPr>
          <p:spPr>
            <a:xfrm>
              <a:off x="277180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82 Conector recto"/>
            <p:cNvCxnSpPr/>
            <p:nvPr/>
          </p:nvCxnSpPr>
          <p:spPr>
            <a:xfrm>
              <a:off x="298782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83 Conector recto"/>
            <p:cNvCxnSpPr/>
            <p:nvPr/>
          </p:nvCxnSpPr>
          <p:spPr>
            <a:xfrm>
              <a:off x="3203848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84 Conector recto"/>
            <p:cNvCxnSpPr/>
            <p:nvPr/>
          </p:nvCxnSpPr>
          <p:spPr>
            <a:xfrm>
              <a:off x="341987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85 Conector recto"/>
            <p:cNvCxnSpPr/>
            <p:nvPr/>
          </p:nvCxnSpPr>
          <p:spPr>
            <a:xfrm>
              <a:off x="363589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86 Conector recto"/>
            <p:cNvCxnSpPr/>
            <p:nvPr/>
          </p:nvCxnSpPr>
          <p:spPr>
            <a:xfrm>
              <a:off x="385192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87 Conector recto"/>
            <p:cNvCxnSpPr/>
            <p:nvPr/>
          </p:nvCxnSpPr>
          <p:spPr>
            <a:xfrm>
              <a:off x="39959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101 Grupo"/>
          <p:cNvGrpSpPr/>
          <p:nvPr/>
        </p:nvGrpSpPr>
        <p:grpSpPr>
          <a:xfrm rot="16200000">
            <a:off x="4752020" y="3537012"/>
            <a:ext cx="2448272" cy="72008"/>
            <a:chOff x="1763688" y="2924944"/>
            <a:chExt cx="2448272" cy="72008"/>
          </a:xfrm>
        </p:grpSpPr>
        <p:cxnSp>
          <p:nvCxnSpPr>
            <p:cNvPr id="103" name="102 Conector recto"/>
            <p:cNvCxnSpPr/>
            <p:nvPr/>
          </p:nvCxnSpPr>
          <p:spPr>
            <a:xfrm>
              <a:off x="1763688" y="2924944"/>
              <a:ext cx="2448272" cy="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103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104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105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106 Conector recto"/>
            <p:cNvCxnSpPr/>
            <p:nvPr/>
          </p:nvCxnSpPr>
          <p:spPr>
            <a:xfrm>
              <a:off x="262778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107 Conector recto"/>
            <p:cNvCxnSpPr/>
            <p:nvPr/>
          </p:nvCxnSpPr>
          <p:spPr>
            <a:xfrm>
              <a:off x="277180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"/>
            <p:cNvCxnSpPr/>
            <p:nvPr/>
          </p:nvCxnSpPr>
          <p:spPr>
            <a:xfrm>
              <a:off x="2987824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109 Conector recto"/>
            <p:cNvCxnSpPr/>
            <p:nvPr/>
          </p:nvCxnSpPr>
          <p:spPr>
            <a:xfrm>
              <a:off x="3203848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110 Conector recto"/>
            <p:cNvCxnSpPr/>
            <p:nvPr/>
          </p:nvCxnSpPr>
          <p:spPr>
            <a:xfrm>
              <a:off x="341987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111 Conector recto"/>
            <p:cNvCxnSpPr/>
            <p:nvPr/>
          </p:nvCxnSpPr>
          <p:spPr>
            <a:xfrm>
              <a:off x="363589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112 Conector recto"/>
            <p:cNvCxnSpPr/>
            <p:nvPr/>
          </p:nvCxnSpPr>
          <p:spPr>
            <a:xfrm>
              <a:off x="385192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113 Conector recto"/>
            <p:cNvCxnSpPr/>
            <p:nvPr/>
          </p:nvCxnSpPr>
          <p:spPr>
            <a:xfrm>
              <a:off x="39959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100 Grupo"/>
          <p:cNvGrpSpPr/>
          <p:nvPr/>
        </p:nvGrpSpPr>
        <p:grpSpPr>
          <a:xfrm rot="5400000">
            <a:off x="3095836" y="5121188"/>
            <a:ext cx="720080" cy="72008"/>
            <a:chOff x="1763688" y="2924944"/>
            <a:chExt cx="720080" cy="72008"/>
          </a:xfrm>
        </p:grpSpPr>
        <p:cxnSp>
          <p:nvCxnSpPr>
            <p:cNvPr id="50" name="49 Conector recto"/>
            <p:cNvCxnSpPr/>
            <p:nvPr/>
          </p:nvCxnSpPr>
          <p:spPr>
            <a:xfrm rot="16200000">
              <a:off x="2123728" y="2564904"/>
              <a:ext cx="0" cy="720080"/>
            </a:xfrm>
            <a:prstGeom prst="line">
              <a:avLst/>
            </a:prstGeom>
            <a:ln w="38100">
              <a:solidFill>
                <a:srgbClr val="18025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>
              <a:off x="1979712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"/>
            <p:cNvCxnSpPr/>
            <p:nvPr/>
          </p:nvCxnSpPr>
          <p:spPr>
            <a:xfrm>
              <a:off x="2195736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>
              <a:off x="2411760" y="2924944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66 CuadroTexto"/>
          <p:cNvSpPr txBox="1"/>
          <p:nvPr/>
        </p:nvSpPr>
        <p:spPr>
          <a:xfrm>
            <a:off x="-1260648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70" name="69 CuadroTexto"/>
          <p:cNvSpPr txBox="1"/>
          <p:nvPr/>
        </p:nvSpPr>
        <p:spPr>
          <a:xfrm>
            <a:off x="3203848" y="4653136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1" name="70 CuadroTexto"/>
          <p:cNvSpPr txBox="1"/>
          <p:nvPr/>
        </p:nvSpPr>
        <p:spPr>
          <a:xfrm>
            <a:off x="6012160" y="4653136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3131840" y="443711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4" name="73 CuadroTexto"/>
          <p:cNvSpPr txBox="1"/>
          <p:nvPr/>
        </p:nvSpPr>
        <p:spPr>
          <a:xfrm>
            <a:off x="6012160" y="444814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3131840" y="422108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89" name="88 CuadroTexto"/>
          <p:cNvSpPr txBox="1"/>
          <p:nvPr/>
        </p:nvSpPr>
        <p:spPr>
          <a:xfrm>
            <a:off x="6012160" y="422108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3131840" y="40050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30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6012160" y="40050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60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2" name="91 CuadroTexto"/>
          <p:cNvSpPr txBox="1"/>
          <p:nvPr/>
        </p:nvSpPr>
        <p:spPr>
          <a:xfrm>
            <a:off x="3131840" y="37890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3" name="92 CuadroTexto"/>
          <p:cNvSpPr txBox="1"/>
          <p:nvPr/>
        </p:nvSpPr>
        <p:spPr>
          <a:xfrm>
            <a:off x="6012160" y="378904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80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4" name="93 CuadroTexto"/>
          <p:cNvSpPr txBox="1"/>
          <p:nvPr/>
        </p:nvSpPr>
        <p:spPr>
          <a:xfrm>
            <a:off x="6012160" y="365605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100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5" name="94 CuadroTexto"/>
          <p:cNvSpPr txBox="1"/>
          <p:nvPr/>
        </p:nvSpPr>
        <p:spPr>
          <a:xfrm>
            <a:off x="6012160" y="344003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6" name="95 CuadroTexto"/>
          <p:cNvSpPr txBox="1"/>
          <p:nvPr/>
        </p:nvSpPr>
        <p:spPr>
          <a:xfrm>
            <a:off x="6012160" y="322400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140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7" name="96 CuadroTexto"/>
          <p:cNvSpPr txBox="1"/>
          <p:nvPr/>
        </p:nvSpPr>
        <p:spPr>
          <a:xfrm>
            <a:off x="3059832" y="486916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-10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8" name="97 CuadroTexto"/>
          <p:cNvSpPr txBox="1"/>
          <p:nvPr/>
        </p:nvSpPr>
        <p:spPr>
          <a:xfrm>
            <a:off x="3059832" y="508518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-20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99" name="98 CuadroTexto"/>
          <p:cNvSpPr txBox="1"/>
          <p:nvPr/>
        </p:nvSpPr>
        <p:spPr>
          <a:xfrm>
            <a:off x="2699792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T ºC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0" name="99 CuadroTexto"/>
          <p:cNvSpPr txBox="1"/>
          <p:nvPr/>
        </p:nvSpPr>
        <p:spPr>
          <a:xfrm>
            <a:off x="6660232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 P mm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1" name="100 CuadroTexto"/>
          <p:cNvSpPr txBox="1"/>
          <p:nvPr/>
        </p:nvSpPr>
        <p:spPr>
          <a:xfrm>
            <a:off x="6804248" y="48691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180256"/>
                </a:solidFill>
                <a:latin typeface="Aharoni" pitchFamily="2" charset="-79"/>
                <a:cs typeface="Aharoni" pitchFamily="2" charset="-79"/>
              </a:rPr>
              <a:t>P= 2T</a:t>
            </a:r>
            <a:endParaRPr lang="es-ES" dirty="0">
              <a:solidFill>
                <a:srgbClr val="180256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84784"/>
            <a:ext cx="406794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" name="101 CuadroTexto"/>
          <p:cNvSpPr txBox="1"/>
          <p:nvPr/>
        </p:nvSpPr>
        <p:spPr>
          <a:xfrm>
            <a:off x="3491880" y="4077072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16" name="115 Rectángulo"/>
          <p:cNvSpPr/>
          <p:nvPr/>
        </p:nvSpPr>
        <p:spPr>
          <a:xfrm>
            <a:off x="3655778" y="4038163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17" name="116 Rectángulo"/>
          <p:cNvSpPr/>
          <p:nvPr/>
        </p:nvSpPr>
        <p:spPr>
          <a:xfrm>
            <a:off x="3871802" y="4005064"/>
            <a:ext cx="3401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18" name="117 Rectángulo"/>
          <p:cNvSpPr/>
          <p:nvPr/>
        </p:nvSpPr>
        <p:spPr>
          <a:xfrm>
            <a:off x="4067944" y="4005064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19" name="118 Rectángulo"/>
          <p:cNvSpPr/>
          <p:nvPr/>
        </p:nvSpPr>
        <p:spPr>
          <a:xfrm>
            <a:off x="4283968" y="3966155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0" name="119 Rectángulo"/>
          <p:cNvSpPr/>
          <p:nvPr/>
        </p:nvSpPr>
        <p:spPr>
          <a:xfrm>
            <a:off x="4427984" y="3933056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1" name="120 Rectángulo"/>
          <p:cNvSpPr/>
          <p:nvPr/>
        </p:nvSpPr>
        <p:spPr>
          <a:xfrm>
            <a:off x="4644008" y="3894147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2" name="121 Rectángulo"/>
          <p:cNvSpPr/>
          <p:nvPr/>
        </p:nvSpPr>
        <p:spPr>
          <a:xfrm>
            <a:off x="4860032" y="3861048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3" name="122 Rectángulo"/>
          <p:cNvSpPr/>
          <p:nvPr/>
        </p:nvSpPr>
        <p:spPr>
          <a:xfrm>
            <a:off x="5076056" y="3894147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4" name="123 Rectángulo"/>
          <p:cNvSpPr/>
          <p:nvPr/>
        </p:nvSpPr>
        <p:spPr>
          <a:xfrm>
            <a:off x="5292080" y="3933056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25" name="124 Rectángulo"/>
          <p:cNvSpPr/>
          <p:nvPr/>
        </p:nvSpPr>
        <p:spPr>
          <a:xfrm>
            <a:off x="5508104" y="3966155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15" name="114 Rectángulo"/>
          <p:cNvSpPr/>
          <p:nvPr/>
        </p:nvSpPr>
        <p:spPr>
          <a:xfrm>
            <a:off x="3491880" y="3284984"/>
            <a:ext cx="216024" cy="151216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6" name="125 Rectángulo"/>
          <p:cNvSpPr/>
          <p:nvPr/>
        </p:nvSpPr>
        <p:spPr>
          <a:xfrm>
            <a:off x="5672002" y="4005064"/>
            <a:ext cx="340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800" dirty="0" smtClean="0">
                <a:solidFill>
                  <a:srgbClr val="FF0000"/>
                </a:solidFill>
              </a:rPr>
              <a:t>.</a:t>
            </a:r>
            <a:endParaRPr lang="es-ES" sz="4800" dirty="0">
              <a:solidFill>
                <a:srgbClr val="FF0000"/>
              </a:solidFill>
            </a:endParaRPr>
          </a:p>
        </p:txBody>
      </p:sp>
      <p:sp>
        <p:nvSpPr>
          <p:cNvPr id="130" name="129 Rectángulo"/>
          <p:cNvSpPr/>
          <p:nvPr/>
        </p:nvSpPr>
        <p:spPr>
          <a:xfrm>
            <a:off x="3707904" y="3140968"/>
            <a:ext cx="216024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1" name="130 Rectángulo"/>
          <p:cNvSpPr/>
          <p:nvPr/>
        </p:nvSpPr>
        <p:spPr>
          <a:xfrm>
            <a:off x="5148064" y="3789040"/>
            <a:ext cx="216024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2" name="131 Rectángulo"/>
          <p:cNvSpPr/>
          <p:nvPr/>
        </p:nvSpPr>
        <p:spPr>
          <a:xfrm>
            <a:off x="4932040" y="4365104"/>
            <a:ext cx="216024" cy="4320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3" name="132 Rectángulo"/>
          <p:cNvSpPr/>
          <p:nvPr/>
        </p:nvSpPr>
        <p:spPr>
          <a:xfrm>
            <a:off x="4283968" y="3861048"/>
            <a:ext cx="216024" cy="9361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4" name="133 Rectángulo"/>
          <p:cNvSpPr/>
          <p:nvPr/>
        </p:nvSpPr>
        <p:spPr>
          <a:xfrm>
            <a:off x="4716016" y="4293096"/>
            <a:ext cx="21602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5" name="134 Rectángulo"/>
          <p:cNvSpPr/>
          <p:nvPr/>
        </p:nvSpPr>
        <p:spPr>
          <a:xfrm>
            <a:off x="5724128" y="2564904"/>
            <a:ext cx="216024" cy="22322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6" name="135 Rectángulo"/>
          <p:cNvSpPr/>
          <p:nvPr/>
        </p:nvSpPr>
        <p:spPr>
          <a:xfrm>
            <a:off x="5580112" y="2996952"/>
            <a:ext cx="144016" cy="1800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7" name="136 Rectángulo"/>
          <p:cNvSpPr/>
          <p:nvPr/>
        </p:nvSpPr>
        <p:spPr>
          <a:xfrm>
            <a:off x="4499992" y="4149080"/>
            <a:ext cx="216024" cy="64807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8" name="137 Rectángulo"/>
          <p:cNvSpPr/>
          <p:nvPr/>
        </p:nvSpPr>
        <p:spPr>
          <a:xfrm>
            <a:off x="4139952" y="3789040"/>
            <a:ext cx="144016" cy="10081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9" name="138 Rectángulo"/>
          <p:cNvSpPr/>
          <p:nvPr/>
        </p:nvSpPr>
        <p:spPr>
          <a:xfrm>
            <a:off x="5364088" y="3212976"/>
            <a:ext cx="216024" cy="1584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0" name="139 Rectángulo"/>
          <p:cNvSpPr/>
          <p:nvPr/>
        </p:nvSpPr>
        <p:spPr>
          <a:xfrm>
            <a:off x="3923928" y="3212976"/>
            <a:ext cx="216024" cy="158417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8" name="127 Forma libre"/>
          <p:cNvSpPr/>
          <p:nvPr/>
        </p:nvSpPr>
        <p:spPr>
          <a:xfrm>
            <a:off x="3513909" y="4420082"/>
            <a:ext cx="2342475" cy="295609"/>
          </a:xfrm>
          <a:custGeom>
            <a:avLst/>
            <a:gdLst>
              <a:gd name="connsiteX0" fmla="*/ 0 w 2342475"/>
              <a:gd name="connsiteY0" fmla="*/ 295609 h 295609"/>
              <a:gd name="connsiteX1" fmla="*/ 39188 w 2342475"/>
              <a:gd name="connsiteY1" fmla="*/ 269484 h 295609"/>
              <a:gd name="connsiteX2" fmla="*/ 117565 w 2342475"/>
              <a:gd name="connsiteY2" fmla="*/ 243358 h 295609"/>
              <a:gd name="connsiteX3" fmla="*/ 156754 w 2342475"/>
              <a:gd name="connsiteY3" fmla="*/ 230295 h 295609"/>
              <a:gd name="connsiteX4" fmla="*/ 300445 w 2342475"/>
              <a:gd name="connsiteY4" fmla="*/ 217232 h 295609"/>
              <a:gd name="connsiteX5" fmla="*/ 431074 w 2342475"/>
              <a:gd name="connsiteY5" fmla="*/ 191107 h 295609"/>
              <a:gd name="connsiteX6" fmla="*/ 509451 w 2342475"/>
              <a:gd name="connsiteY6" fmla="*/ 178044 h 295609"/>
              <a:gd name="connsiteX7" fmla="*/ 548640 w 2342475"/>
              <a:gd name="connsiteY7" fmla="*/ 164981 h 295609"/>
              <a:gd name="connsiteX8" fmla="*/ 992777 w 2342475"/>
              <a:gd name="connsiteY8" fmla="*/ 151918 h 295609"/>
              <a:gd name="connsiteX9" fmla="*/ 1071154 w 2342475"/>
              <a:gd name="connsiteY9" fmla="*/ 125792 h 295609"/>
              <a:gd name="connsiteX10" fmla="*/ 1227908 w 2342475"/>
              <a:gd name="connsiteY10" fmla="*/ 99667 h 295609"/>
              <a:gd name="connsiteX11" fmla="*/ 1358537 w 2342475"/>
              <a:gd name="connsiteY11" fmla="*/ 60478 h 295609"/>
              <a:gd name="connsiteX12" fmla="*/ 1397725 w 2342475"/>
              <a:gd name="connsiteY12" fmla="*/ 47415 h 295609"/>
              <a:gd name="connsiteX13" fmla="*/ 1449977 w 2342475"/>
              <a:gd name="connsiteY13" fmla="*/ 34352 h 295609"/>
              <a:gd name="connsiteX14" fmla="*/ 1489165 w 2342475"/>
              <a:gd name="connsiteY14" fmla="*/ 8227 h 295609"/>
              <a:gd name="connsiteX15" fmla="*/ 1737360 w 2342475"/>
              <a:gd name="connsiteY15" fmla="*/ 34352 h 295609"/>
              <a:gd name="connsiteX16" fmla="*/ 1776548 w 2342475"/>
              <a:gd name="connsiteY16" fmla="*/ 60478 h 295609"/>
              <a:gd name="connsiteX17" fmla="*/ 1854925 w 2342475"/>
              <a:gd name="connsiteY17" fmla="*/ 86604 h 295609"/>
              <a:gd name="connsiteX18" fmla="*/ 1894114 w 2342475"/>
              <a:gd name="connsiteY18" fmla="*/ 99667 h 295609"/>
              <a:gd name="connsiteX19" fmla="*/ 2024742 w 2342475"/>
              <a:gd name="connsiteY19" fmla="*/ 112729 h 295609"/>
              <a:gd name="connsiteX20" fmla="*/ 2155371 w 2342475"/>
              <a:gd name="connsiteY20" fmla="*/ 138855 h 295609"/>
              <a:gd name="connsiteX21" fmla="*/ 2286000 w 2342475"/>
              <a:gd name="connsiteY21" fmla="*/ 178044 h 295609"/>
              <a:gd name="connsiteX22" fmla="*/ 2338251 w 2342475"/>
              <a:gd name="connsiteY22" fmla="*/ 204169 h 295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42475" h="295609">
                <a:moveTo>
                  <a:pt x="0" y="295609"/>
                </a:moveTo>
                <a:cubicBezTo>
                  <a:pt x="13063" y="286901"/>
                  <a:pt x="24842" y="275860"/>
                  <a:pt x="39188" y="269484"/>
                </a:cubicBezTo>
                <a:cubicBezTo>
                  <a:pt x="64353" y="258299"/>
                  <a:pt x="91439" y="252067"/>
                  <a:pt x="117565" y="243358"/>
                </a:cubicBezTo>
                <a:cubicBezTo>
                  <a:pt x="130628" y="239004"/>
                  <a:pt x="143041" y="231542"/>
                  <a:pt x="156754" y="230295"/>
                </a:cubicBezTo>
                <a:cubicBezTo>
                  <a:pt x="204651" y="225941"/>
                  <a:pt x="252680" y="222851"/>
                  <a:pt x="300445" y="217232"/>
                </a:cubicBezTo>
                <a:cubicBezTo>
                  <a:pt x="409137" y="204445"/>
                  <a:pt x="344582" y="208405"/>
                  <a:pt x="431074" y="191107"/>
                </a:cubicBezTo>
                <a:cubicBezTo>
                  <a:pt x="457046" y="185913"/>
                  <a:pt x="483596" y="183790"/>
                  <a:pt x="509451" y="178044"/>
                </a:cubicBezTo>
                <a:cubicBezTo>
                  <a:pt x="522893" y="175057"/>
                  <a:pt x="534890" y="165724"/>
                  <a:pt x="548640" y="164981"/>
                </a:cubicBezTo>
                <a:cubicBezTo>
                  <a:pt x="696534" y="156987"/>
                  <a:pt x="844731" y="156272"/>
                  <a:pt x="992777" y="151918"/>
                </a:cubicBezTo>
                <a:cubicBezTo>
                  <a:pt x="1018903" y="143209"/>
                  <a:pt x="1043892" y="129687"/>
                  <a:pt x="1071154" y="125792"/>
                </a:cubicBezTo>
                <a:cubicBezTo>
                  <a:pt x="1147476" y="114889"/>
                  <a:pt x="1159153" y="114945"/>
                  <a:pt x="1227908" y="99667"/>
                </a:cubicBezTo>
                <a:cubicBezTo>
                  <a:pt x="1287131" y="86507"/>
                  <a:pt x="1293416" y="82185"/>
                  <a:pt x="1358537" y="60478"/>
                </a:cubicBezTo>
                <a:cubicBezTo>
                  <a:pt x="1371600" y="56124"/>
                  <a:pt x="1384367" y="50755"/>
                  <a:pt x="1397725" y="47415"/>
                </a:cubicBezTo>
                <a:lnTo>
                  <a:pt x="1449977" y="34352"/>
                </a:lnTo>
                <a:cubicBezTo>
                  <a:pt x="1463040" y="25644"/>
                  <a:pt x="1473487" y="9052"/>
                  <a:pt x="1489165" y="8227"/>
                </a:cubicBezTo>
                <a:cubicBezTo>
                  <a:pt x="1645471" y="0"/>
                  <a:pt x="1645055" y="3584"/>
                  <a:pt x="1737360" y="34352"/>
                </a:cubicBezTo>
                <a:cubicBezTo>
                  <a:pt x="1750423" y="43061"/>
                  <a:pt x="1762202" y="54102"/>
                  <a:pt x="1776548" y="60478"/>
                </a:cubicBezTo>
                <a:cubicBezTo>
                  <a:pt x="1801713" y="71663"/>
                  <a:pt x="1828799" y="77895"/>
                  <a:pt x="1854925" y="86604"/>
                </a:cubicBezTo>
                <a:cubicBezTo>
                  <a:pt x="1867988" y="90958"/>
                  <a:pt x="1880413" y="98297"/>
                  <a:pt x="1894114" y="99667"/>
                </a:cubicBezTo>
                <a:cubicBezTo>
                  <a:pt x="1937657" y="104021"/>
                  <a:pt x="1981320" y="107301"/>
                  <a:pt x="2024742" y="112729"/>
                </a:cubicBezTo>
                <a:cubicBezTo>
                  <a:pt x="2088799" y="120736"/>
                  <a:pt x="2099135" y="124796"/>
                  <a:pt x="2155371" y="138855"/>
                </a:cubicBezTo>
                <a:cubicBezTo>
                  <a:pt x="2224562" y="184982"/>
                  <a:pt x="2170421" y="157029"/>
                  <a:pt x="2286000" y="178044"/>
                </a:cubicBezTo>
                <a:cubicBezTo>
                  <a:pt x="2342475" y="188312"/>
                  <a:pt x="2338251" y="174088"/>
                  <a:pt x="2338251" y="204169"/>
                </a:cubicBezTo>
              </a:path>
            </a:pathLst>
          </a:cu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41" name="140 CuadroTexto"/>
          <p:cNvSpPr txBox="1"/>
          <p:nvPr/>
        </p:nvSpPr>
        <p:spPr>
          <a:xfrm>
            <a:off x="6012160" y="300798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160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142" name="141 CuadroTexto"/>
          <p:cNvSpPr txBox="1"/>
          <p:nvPr/>
        </p:nvSpPr>
        <p:spPr>
          <a:xfrm>
            <a:off x="6012160" y="278092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180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143" name="142 CuadroTexto"/>
          <p:cNvSpPr txBox="1"/>
          <p:nvPr/>
        </p:nvSpPr>
        <p:spPr>
          <a:xfrm>
            <a:off x="6012160" y="256490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200</a:t>
            </a:r>
            <a:endParaRPr lang="es-ES" sz="1200" b="1" dirty="0">
              <a:solidFill>
                <a:srgbClr val="180256"/>
              </a:solidFill>
            </a:endParaRPr>
          </a:p>
        </p:txBody>
      </p:sp>
      <p:sp>
        <p:nvSpPr>
          <p:cNvPr id="144" name="143 CuadroTexto"/>
          <p:cNvSpPr txBox="1"/>
          <p:nvPr/>
        </p:nvSpPr>
        <p:spPr>
          <a:xfrm>
            <a:off x="6012160" y="234888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>
                <a:solidFill>
                  <a:srgbClr val="180256"/>
                </a:solidFill>
              </a:rPr>
              <a:t>220</a:t>
            </a:r>
            <a:endParaRPr lang="es-ES" sz="1200" b="1" dirty="0">
              <a:solidFill>
                <a:srgbClr val="18025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47462" y="188640"/>
            <a:ext cx="41663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COMENTARIO</a:t>
            </a:r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-1260648" y="5085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02" name="101 Rectángulo"/>
          <p:cNvSpPr/>
          <p:nvPr/>
        </p:nvSpPr>
        <p:spPr>
          <a:xfrm>
            <a:off x="971600" y="1124744"/>
            <a:ext cx="7344816" cy="525658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5" name="114 CuadroTexto"/>
          <p:cNvSpPr txBox="1"/>
          <p:nvPr/>
        </p:nvSpPr>
        <p:spPr>
          <a:xfrm>
            <a:off x="1000100" y="1214422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Aharoni" pitchFamily="2" charset="-79"/>
                <a:cs typeface="Aharoni" pitchFamily="2" charset="-79"/>
              </a:rPr>
              <a:t>ANÁLISIS DE PRECIPITACIONES</a:t>
            </a:r>
            <a:endParaRPr lang="es-E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7" name="116 CuadroTexto"/>
          <p:cNvSpPr txBox="1"/>
          <p:nvPr/>
        </p:nvSpPr>
        <p:spPr>
          <a:xfrm>
            <a:off x="1259632" y="191683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haroni" pitchFamily="2" charset="-79"/>
                <a:cs typeface="Aharoni" pitchFamily="2" charset="-79"/>
              </a:rPr>
              <a:t>1. </a:t>
            </a:r>
            <a:r>
              <a:rPr lang="es-ES" sz="2800" dirty="0" smtClean="0">
                <a:latin typeface="Aharoni" pitchFamily="2" charset="-79"/>
                <a:cs typeface="Aharoni" pitchFamily="2" charset="-79"/>
              </a:rPr>
              <a:t>PRECIPITACIONES TOTALES</a:t>
            </a:r>
            <a:endParaRPr lang="es-ES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8" name="117 CuadroTexto"/>
          <p:cNvSpPr txBox="1"/>
          <p:nvPr/>
        </p:nvSpPr>
        <p:spPr>
          <a:xfrm>
            <a:off x="1331640" y="4509120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haroni" pitchFamily="2" charset="-79"/>
                <a:cs typeface="Aharoni" pitchFamily="2" charset="-79"/>
              </a:rPr>
              <a:t>2. 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DISTRIBUCIÓN DE LAS PRECIPITACIONES </a:t>
            </a:r>
            <a:endParaRPr lang="es-E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71670" y="2500306"/>
            <a:ext cx="4572032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Muy abundantes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: superiores a 1000 mm anuales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Abundantes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: entre 800 y 1000 mm anuales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Escasas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: entre 300 y 800 mm anuales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Muy escasas: entre 150 y 300 mm anuales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Si son inferiores a 150 mm, es un área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desértica</a:t>
            </a:r>
            <a:endParaRPr lang="es-ES" sz="1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857356" y="5000636"/>
            <a:ext cx="5643602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Regulares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: si no hay ningún mes seco</a:t>
            </a:r>
          </a:p>
          <a:p>
            <a:endParaRPr lang="es-ES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Bastante regulares: 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menos de tres meses secos</a:t>
            </a:r>
          </a:p>
          <a:p>
            <a:endParaRPr lang="es-ES" sz="1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s-ES" sz="1600" b="1" dirty="0" smtClean="0">
                <a:solidFill>
                  <a:schemeClr val="bg1"/>
                </a:solidFill>
                <a:latin typeface="Comic Sans MS" pitchFamily="66" charset="0"/>
              </a:rPr>
              <a:t>Irregulares</a:t>
            </a:r>
            <a:r>
              <a:rPr lang="es-ES" sz="1600" dirty="0" smtClean="0">
                <a:solidFill>
                  <a:schemeClr val="bg1"/>
                </a:solidFill>
                <a:latin typeface="Comic Sans MS" pitchFamily="66" charset="0"/>
              </a:rPr>
              <a:t>: más de dos </a:t>
            </a:r>
            <a:r>
              <a:rPr lang="es-ES" sz="1600" dirty="0" smtClean="0">
                <a:latin typeface="Comic Sans MS" pitchFamily="66" charset="0"/>
              </a:rPr>
              <a:t>meses secos</a:t>
            </a:r>
            <a:endParaRPr lang="es-ES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4893</TotalTime>
  <Words>699</Words>
  <Application>Microsoft Office PowerPoint</Application>
  <PresentationFormat>Presentación en pantalla (4:3)</PresentationFormat>
  <Paragraphs>160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Centor</dc:creator>
  <cp:lastModifiedBy>Javi</cp:lastModifiedBy>
  <cp:revision>75</cp:revision>
  <dcterms:created xsi:type="dcterms:W3CDTF">2011-11-20T23:44:21Z</dcterms:created>
  <dcterms:modified xsi:type="dcterms:W3CDTF">2018-12-08T12:01:36Z</dcterms:modified>
</cp:coreProperties>
</file>