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4" r:id="rId2"/>
    <p:sldId id="299" r:id="rId3"/>
    <p:sldId id="305" r:id="rId4"/>
    <p:sldId id="300" r:id="rId5"/>
    <p:sldId id="302" r:id="rId6"/>
    <p:sldId id="277" r:id="rId7"/>
    <p:sldId id="278" r:id="rId8"/>
    <p:sldId id="280" r:id="rId9"/>
    <p:sldId id="306" r:id="rId10"/>
    <p:sldId id="266" r:id="rId11"/>
    <p:sldId id="307" r:id="rId12"/>
    <p:sldId id="308" r:id="rId13"/>
    <p:sldId id="309" r:id="rId14"/>
    <p:sldId id="267" r:id="rId15"/>
    <p:sldId id="268" r:id="rId16"/>
    <p:sldId id="269" r:id="rId17"/>
    <p:sldId id="270" r:id="rId18"/>
    <p:sldId id="273" r:id="rId19"/>
    <p:sldId id="271" r:id="rId20"/>
    <p:sldId id="287" r:id="rId21"/>
    <p:sldId id="288" r:id="rId22"/>
    <p:sldId id="315" r:id="rId23"/>
    <p:sldId id="289" r:id="rId24"/>
    <p:sldId id="290" r:id="rId25"/>
    <p:sldId id="291" r:id="rId26"/>
    <p:sldId id="292" r:id="rId27"/>
    <p:sldId id="295" r:id="rId28"/>
    <p:sldId id="296" r:id="rId29"/>
    <p:sldId id="297" r:id="rId30"/>
    <p:sldId id="298" r:id="rId31"/>
    <p:sldId id="260"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8" d="100"/>
          <a:sy n="68" d="100"/>
        </p:scale>
        <p:origin x="-14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1"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45D062-A873-4BED-9098-DB05AB3240BB}" type="doc">
      <dgm:prSet loTypeId="urn:microsoft.com/office/officeart/2005/8/layout/vList4" loCatId="list" qsTypeId="urn:microsoft.com/office/officeart/2005/8/quickstyle/simple3" qsCatId="simple" csTypeId="urn:microsoft.com/office/officeart/2005/8/colors/accent2_4" csCatId="accent2" phldr="1"/>
      <dgm:spPr/>
      <dgm:t>
        <a:bodyPr/>
        <a:lstStyle/>
        <a:p>
          <a:endParaRPr lang="es-ES"/>
        </a:p>
      </dgm:t>
    </dgm:pt>
    <dgm:pt modelId="{BBE14B39-0DA5-4F00-B01A-26A59533B34B}">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2400" dirty="0" smtClean="0">
              <a:solidFill>
                <a:srgbClr val="800000"/>
              </a:solidFill>
              <a:latin typeface="Aharoni" pitchFamily="2" charset="-79"/>
              <a:cs typeface="Aharoni" pitchFamily="2" charset="-79"/>
            </a:rPr>
            <a:t>                  OROGÉNESIS</a:t>
          </a:r>
          <a:endParaRPr lang="es-ES" sz="2400" dirty="0">
            <a:solidFill>
              <a:srgbClr val="800000"/>
            </a:solidFill>
            <a:latin typeface="Aharoni" pitchFamily="2" charset="-79"/>
            <a:cs typeface="Aharoni" pitchFamily="2" charset="-79"/>
          </a:endParaRPr>
        </a:p>
      </dgm:t>
    </dgm:pt>
    <dgm:pt modelId="{8C78284F-791F-49F7-8E5C-DBC1C62E1042}" type="parTrans" cxnId="{40B11AE7-3928-4C84-8F91-756E926626C9}">
      <dgm:prSet/>
      <dgm:spPr/>
      <dgm:t>
        <a:bodyPr/>
        <a:lstStyle/>
        <a:p>
          <a:endParaRPr lang="es-ES"/>
        </a:p>
      </dgm:t>
    </dgm:pt>
    <dgm:pt modelId="{F40419EB-C66D-4FAA-AAAD-F1DB050BF846}" type="sibTrans" cxnId="{40B11AE7-3928-4C84-8F91-756E926626C9}">
      <dgm:prSet/>
      <dgm:spPr/>
      <dgm:t>
        <a:bodyPr/>
        <a:lstStyle/>
        <a:p>
          <a:endParaRPr lang="es-ES"/>
        </a:p>
      </dgm:t>
    </dgm:pt>
    <dgm:pt modelId="{0CDAE0A2-6420-4021-AA4A-CE2DCF9E09B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400" dirty="0" smtClean="0">
              <a:solidFill>
                <a:srgbClr val="800000"/>
              </a:solidFill>
              <a:latin typeface="Aharoni" pitchFamily="2" charset="-79"/>
              <a:cs typeface="Aharoni" pitchFamily="2" charset="-79"/>
            </a:rPr>
            <a:t>               TERREMOTOS</a:t>
          </a:r>
          <a:endParaRPr lang="es-ES" sz="2400" dirty="0">
            <a:solidFill>
              <a:srgbClr val="800000"/>
            </a:solidFill>
            <a:latin typeface="Aharoni" pitchFamily="2" charset="-79"/>
            <a:cs typeface="Aharoni" pitchFamily="2" charset="-79"/>
          </a:endParaRPr>
        </a:p>
      </dgm:t>
    </dgm:pt>
    <dgm:pt modelId="{237001AC-5422-4811-9A95-5BBC8FCF1168}" type="parTrans" cxnId="{9DA0B779-17ED-4434-816A-2B8EC0F5BEE4}">
      <dgm:prSet/>
      <dgm:spPr/>
      <dgm:t>
        <a:bodyPr/>
        <a:lstStyle/>
        <a:p>
          <a:endParaRPr lang="es-ES"/>
        </a:p>
      </dgm:t>
    </dgm:pt>
    <dgm:pt modelId="{0783D19C-7F57-4195-AA8C-F92F3449F6AA}" type="sibTrans" cxnId="{9DA0B779-17ED-4434-816A-2B8EC0F5BEE4}">
      <dgm:prSet/>
      <dgm:spPr/>
      <dgm:t>
        <a:bodyPr/>
        <a:lstStyle/>
        <a:p>
          <a:endParaRPr lang="es-ES"/>
        </a:p>
      </dgm:t>
    </dgm:pt>
    <dgm:pt modelId="{4092535C-23C4-45F9-9712-671CBDA7C63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000" dirty="0" smtClean="0">
              <a:solidFill>
                <a:srgbClr val="800000"/>
              </a:solidFill>
              <a:latin typeface="Aharoni" pitchFamily="2" charset="-79"/>
              <a:cs typeface="Aharoni" pitchFamily="2" charset="-79"/>
            </a:rPr>
            <a:t>Son bruscas sacudidas de la corteza terrestre. Se originan por el choque entre dos placas.</a:t>
          </a:r>
          <a:endParaRPr lang="es-ES" sz="2000" dirty="0">
            <a:solidFill>
              <a:srgbClr val="800000"/>
            </a:solidFill>
            <a:latin typeface="Aharoni" pitchFamily="2" charset="-79"/>
            <a:cs typeface="Aharoni" pitchFamily="2" charset="-79"/>
          </a:endParaRPr>
        </a:p>
      </dgm:t>
    </dgm:pt>
    <dgm:pt modelId="{AD69D061-9B2C-49CB-8BB6-725DE1D7F0B3}" type="parTrans" cxnId="{8C680E3F-B6E4-49A6-86AC-67F1951806F7}">
      <dgm:prSet/>
      <dgm:spPr/>
      <dgm:t>
        <a:bodyPr/>
        <a:lstStyle/>
        <a:p>
          <a:endParaRPr lang="es-ES"/>
        </a:p>
      </dgm:t>
    </dgm:pt>
    <dgm:pt modelId="{01EC4BCD-27CC-4ABA-A8CF-DD78BA6580AE}" type="sibTrans" cxnId="{8C680E3F-B6E4-49A6-86AC-67F1951806F7}">
      <dgm:prSet/>
      <dgm:spPr/>
      <dgm:t>
        <a:bodyPr/>
        <a:lstStyle/>
        <a:p>
          <a:endParaRPr lang="es-ES"/>
        </a:p>
      </dgm:t>
    </dgm:pt>
    <dgm:pt modelId="{DA0F67E1-DD95-4473-BBB2-0A8D0CA7CF30}">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400" dirty="0" smtClean="0">
              <a:solidFill>
                <a:srgbClr val="800000"/>
              </a:solidFill>
              <a:latin typeface="Aharoni" pitchFamily="2" charset="-79"/>
              <a:cs typeface="Aharoni" pitchFamily="2" charset="-79"/>
            </a:rPr>
            <a:t>                 VOLCANES</a:t>
          </a:r>
          <a:endParaRPr lang="es-ES" sz="2400" dirty="0">
            <a:solidFill>
              <a:srgbClr val="800000"/>
            </a:solidFill>
            <a:latin typeface="Aharoni" pitchFamily="2" charset="-79"/>
            <a:cs typeface="Aharoni" pitchFamily="2" charset="-79"/>
          </a:endParaRPr>
        </a:p>
      </dgm:t>
    </dgm:pt>
    <dgm:pt modelId="{9E64BF54-BAEE-43DF-85C9-BBB5EC6659E0}" type="parTrans" cxnId="{5AB35BA1-27B1-4C25-8462-2CAB4B782A6C}">
      <dgm:prSet/>
      <dgm:spPr/>
      <dgm:t>
        <a:bodyPr/>
        <a:lstStyle/>
        <a:p>
          <a:endParaRPr lang="es-ES"/>
        </a:p>
      </dgm:t>
    </dgm:pt>
    <dgm:pt modelId="{F00E7BE0-5CAE-4EEA-9125-CB1EB57BF9C7}" type="sibTrans" cxnId="{5AB35BA1-27B1-4C25-8462-2CAB4B782A6C}">
      <dgm:prSet/>
      <dgm:spPr/>
      <dgm:t>
        <a:bodyPr/>
        <a:lstStyle/>
        <a:p>
          <a:endParaRPr lang="es-ES"/>
        </a:p>
      </dgm:t>
    </dgm:pt>
    <dgm:pt modelId="{A350640A-57EC-4B8E-8134-558570E6F29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000" dirty="0" smtClean="0">
              <a:solidFill>
                <a:srgbClr val="800000"/>
              </a:solidFill>
              <a:latin typeface="Aharoni" pitchFamily="2" charset="-79"/>
              <a:cs typeface="Aharoni" pitchFamily="2" charset="-79"/>
            </a:rPr>
            <a:t>Son grietas en la corteza terrestre, por donde salen magma y gases del interior de la Tierra.</a:t>
          </a:r>
          <a:endParaRPr lang="es-ES" sz="2000" dirty="0">
            <a:solidFill>
              <a:srgbClr val="800000"/>
            </a:solidFill>
            <a:latin typeface="Aharoni" pitchFamily="2" charset="-79"/>
            <a:cs typeface="Aharoni" pitchFamily="2" charset="-79"/>
          </a:endParaRPr>
        </a:p>
      </dgm:t>
    </dgm:pt>
    <dgm:pt modelId="{CD4D36AD-11C0-422E-A20B-D19C4A6E074D}" type="parTrans" cxnId="{89E33DEA-E935-4D79-A97F-2D4F9B225D06}">
      <dgm:prSet/>
      <dgm:spPr/>
      <dgm:t>
        <a:bodyPr/>
        <a:lstStyle/>
        <a:p>
          <a:endParaRPr lang="es-ES"/>
        </a:p>
      </dgm:t>
    </dgm:pt>
    <dgm:pt modelId="{03811B79-7C3D-4F3E-A8FD-8C31080D2BC2}" type="sibTrans" cxnId="{89E33DEA-E935-4D79-A97F-2D4F9B225D06}">
      <dgm:prSet/>
      <dgm:spPr/>
      <dgm:t>
        <a:bodyPr/>
        <a:lstStyle/>
        <a:p>
          <a:endParaRPr lang="es-ES"/>
        </a:p>
      </dgm:t>
    </dgm:pt>
    <dgm:pt modelId="{BA29CE22-977F-4FA8-BE28-A07DD58BE5FD}">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2000" dirty="0" smtClean="0">
              <a:solidFill>
                <a:srgbClr val="800000"/>
              </a:solidFill>
              <a:latin typeface="Aharoni" pitchFamily="2" charset="-79"/>
              <a:cs typeface="Aharoni" pitchFamily="2" charset="-79"/>
            </a:rPr>
            <a:t>Es el proceso de formación de montañas. Ocurre donde chocan o se separan dos placas de la litosfera. </a:t>
          </a:r>
          <a:endParaRPr lang="es-ES" sz="2000" dirty="0">
            <a:solidFill>
              <a:srgbClr val="800000"/>
            </a:solidFill>
            <a:latin typeface="Aharoni" pitchFamily="2" charset="-79"/>
            <a:cs typeface="Aharoni" pitchFamily="2" charset="-79"/>
          </a:endParaRPr>
        </a:p>
      </dgm:t>
    </dgm:pt>
    <dgm:pt modelId="{D8726917-FE15-4338-8FC6-408B6A6D73A0}" type="sibTrans" cxnId="{428ACE9F-F37B-4670-8F63-3A7A2977436E}">
      <dgm:prSet/>
      <dgm:spPr/>
      <dgm:t>
        <a:bodyPr/>
        <a:lstStyle/>
        <a:p>
          <a:endParaRPr lang="es-ES"/>
        </a:p>
      </dgm:t>
    </dgm:pt>
    <dgm:pt modelId="{5A2E87EF-C6AF-4335-8232-E634D8F3AA27}" type="parTrans" cxnId="{428ACE9F-F37B-4670-8F63-3A7A2977436E}">
      <dgm:prSet/>
      <dgm:spPr/>
      <dgm:t>
        <a:bodyPr/>
        <a:lstStyle/>
        <a:p>
          <a:endParaRPr lang="es-ES"/>
        </a:p>
      </dgm:t>
    </dgm:pt>
    <dgm:pt modelId="{50F93F3F-67E0-4D6C-944B-FB996DB2B361}" type="pres">
      <dgm:prSet presAssocID="{3645D062-A873-4BED-9098-DB05AB3240BB}" presName="linear" presStyleCnt="0">
        <dgm:presLayoutVars>
          <dgm:dir/>
          <dgm:resizeHandles val="exact"/>
        </dgm:presLayoutVars>
      </dgm:prSet>
      <dgm:spPr/>
      <dgm:t>
        <a:bodyPr/>
        <a:lstStyle/>
        <a:p>
          <a:endParaRPr lang="es-ES"/>
        </a:p>
      </dgm:t>
    </dgm:pt>
    <dgm:pt modelId="{D9307211-6F36-47C8-8B4F-AC8611C50D11}" type="pres">
      <dgm:prSet presAssocID="{BBE14B39-0DA5-4F00-B01A-26A59533B34B}" presName="comp" presStyleCnt="0"/>
      <dgm:spPr/>
    </dgm:pt>
    <dgm:pt modelId="{D0D04F28-0F50-4BDC-A698-736AC42002D8}" type="pres">
      <dgm:prSet presAssocID="{BBE14B39-0DA5-4F00-B01A-26A59533B34B}" presName="box" presStyleLbl="node1" presStyleIdx="0" presStyleCnt="3" custLinFactNeighborX="-3696" custLinFactNeighborY="-30468"/>
      <dgm:spPr/>
      <dgm:t>
        <a:bodyPr/>
        <a:lstStyle/>
        <a:p>
          <a:endParaRPr lang="es-ES"/>
        </a:p>
      </dgm:t>
    </dgm:pt>
    <dgm:pt modelId="{5C5493A0-D229-4820-A699-86CDD1587C93}" type="pres">
      <dgm:prSet presAssocID="{BBE14B39-0DA5-4F00-B01A-26A59533B34B}" presName="img" presStyleLbl="fgImgPlace1" presStyleIdx="0" presStyleCnt="3"/>
      <dgm:spPr>
        <a:blipFill rotWithShape="0">
          <a:blip xmlns:r="http://schemas.openxmlformats.org/officeDocument/2006/relationships" r:embed="rId1"/>
          <a:stretch>
            <a:fillRect/>
          </a:stretch>
        </a:blipFill>
      </dgm:spPr>
    </dgm:pt>
    <dgm:pt modelId="{84B4AC9F-4F88-47E6-9431-7428CE28A7C2}" type="pres">
      <dgm:prSet presAssocID="{BBE14B39-0DA5-4F00-B01A-26A59533B34B}" presName="text" presStyleLbl="node1" presStyleIdx="0" presStyleCnt="3">
        <dgm:presLayoutVars>
          <dgm:bulletEnabled val="1"/>
        </dgm:presLayoutVars>
      </dgm:prSet>
      <dgm:spPr/>
      <dgm:t>
        <a:bodyPr/>
        <a:lstStyle/>
        <a:p>
          <a:endParaRPr lang="es-ES"/>
        </a:p>
      </dgm:t>
    </dgm:pt>
    <dgm:pt modelId="{E998F819-409F-4E3C-B83A-905F7BAE9697}" type="pres">
      <dgm:prSet presAssocID="{F40419EB-C66D-4FAA-AAAD-F1DB050BF846}" presName="spacer" presStyleCnt="0"/>
      <dgm:spPr/>
    </dgm:pt>
    <dgm:pt modelId="{2E2392C1-FD39-4D97-8235-5D808692206C}" type="pres">
      <dgm:prSet presAssocID="{0CDAE0A2-6420-4021-AA4A-CE2DCF9E09B1}" presName="comp" presStyleCnt="0"/>
      <dgm:spPr/>
    </dgm:pt>
    <dgm:pt modelId="{70CA48BD-DCB2-479E-908E-74ADD80AA352}" type="pres">
      <dgm:prSet presAssocID="{0CDAE0A2-6420-4021-AA4A-CE2DCF9E09B1}" presName="box" presStyleLbl="node1" presStyleIdx="1" presStyleCnt="3"/>
      <dgm:spPr/>
      <dgm:t>
        <a:bodyPr/>
        <a:lstStyle/>
        <a:p>
          <a:endParaRPr lang="es-ES"/>
        </a:p>
      </dgm:t>
    </dgm:pt>
    <dgm:pt modelId="{A4B8BE8A-55DC-46B4-92C7-41453AE8C7C0}" type="pres">
      <dgm:prSet presAssocID="{0CDAE0A2-6420-4021-AA4A-CE2DCF9E09B1}" presName="img" presStyleLbl="fgImgPlace1" presStyleIdx="1" presStyleCnt="3"/>
      <dgm:spPr>
        <a:blipFill rotWithShape="0">
          <a:blip xmlns:r="http://schemas.openxmlformats.org/officeDocument/2006/relationships" r:embed="rId2"/>
          <a:stretch>
            <a:fillRect/>
          </a:stretch>
        </a:blipFill>
      </dgm:spPr>
    </dgm:pt>
    <dgm:pt modelId="{20B7DBF7-6C58-4D41-9300-9748AB35EF12}" type="pres">
      <dgm:prSet presAssocID="{0CDAE0A2-6420-4021-AA4A-CE2DCF9E09B1}" presName="text" presStyleLbl="node1" presStyleIdx="1" presStyleCnt="3">
        <dgm:presLayoutVars>
          <dgm:bulletEnabled val="1"/>
        </dgm:presLayoutVars>
      </dgm:prSet>
      <dgm:spPr/>
      <dgm:t>
        <a:bodyPr/>
        <a:lstStyle/>
        <a:p>
          <a:endParaRPr lang="es-ES"/>
        </a:p>
      </dgm:t>
    </dgm:pt>
    <dgm:pt modelId="{D63CFE1A-F481-4A4F-96D1-63CCCB3EF22D}" type="pres">
      <dgm:prSet presAssocID="{0783D19C-7F57-4195-AA8C-F92F3449F6AA}" presName="spacer" presStyleCnt="0"/>
      <dgm:spPr/>
    </dgm:pt>
    <dgm:pt modelId="{24581C1F-C8B6-4C41-89D8-9544435E6D55}" type="pres">
      <dgm:prSet presAssocID="{DA0F67E1-DD95-4473-BBB2-0A8D0CA7CF30}" presName="comp" presStyleCnt="0"/>
      <dgm:spPr/>
    </dgm:pt>
    <dgm:pt modelId="{2C130DDB-E829-48BC-B9A8-8BD39C3FC6EF}" type="pres">
      <dgm:prSet presAssocID="{DA0F67E1-DD95-4473-BBB2-0A8D0CA7CF30}" presName="box" presStyleLbl="node1" presStyleIdx="2" presStyleCnt="3"/>
      <dgm:spPr/>
      <dgm:t>
        <a:bodyPr/>
        <a:lstStyle/>
        <a:p>
          <a:endParaRPr lang="es-ES"/>
        </a:p>
      </dgm:t>
    </dgm:pt>
    <dgm:pt modelId="{AFB19FFF-33EC-4116-897D-23DD58013AF0}" type="pres">
      <dgm:prSet presAssocID="{DA0F67E1-DD95-4473-BBB2-0A8D0CA7CF30}" presName="img" presStyleLbl="fgImgPlace1" presStyleIdx="2" presStyleCnt="3"/>
      <dgm:spPr>
        <a:blipFill rotWithShape="0">
          <a:blip xmlns:r="http://schemas.openxmlformats.org/officeDocument/2006/relationships" r:embed="rId3"/>
          <a:stretch>
            <a:fillRect/>
          </a:stretch>
        </a:blipFill>
      </dgm:spPr>
    </dgm:pt>
    <dgm:pt modelId="{39C21E0B-2871-481F-8F00-93CA093ACB99}" type="pres">
      <dgm:prSet presAssocID="{DA0F67E1-DD95-4473-BBB2-0A8D0CA7CF30}" presName="text" presStyleLbl="node1" presStyleIdx="2" presStyleCnt="3">
        <dgm:presLayoutVars>
          <dgm:bulletEnabled val="1"/>
        </dgm:presLayoutVars>
      </dgm:prSet>
      <dgm:spPr/>
      <dgm:t>
        <a:bodyPr/>
        <a:lstStyle/>
        <a:p>
          <a:endParaRPr lang="es-ES"/>
        </a:p>
      </dgm:t>
    </dgm:pt>
  </dgm:ptLst>
  <dgm:cxnLst>
    <dgm:cxn modelId="{9DA0B779-17ED-4434-816A-2B8EC0F5BEE4}" srcId="{3645D062-A873-4BED-9098-DB05AB3240BB}" destId="{0CDAE0A2-6420-4021-AA4A-CE2DCF9E09B1}" srcOrd="1" destOrd="0" parTransId="{237001AC-5422-4811-9A95-5BBC8FCF1168}" sibTransId="{0783D19C-7F57-4195-AA8C-F92F3449F6AA}"/>
    <dgm:cxn modelId="{8395831A-53C2-431B-BAC7-DCE6363CD5DC}" type="presOf" srcId="{DA0F67E1-DD95-4473-BBB2-0A8D0CA7CF30}" destId="{39C21E0B-2871-481F-8F00-93CA093ACB99}" srcOrd="1" destOrd="0" presId="urn:microsoft.com/office/officeart/2005/8/layout/vList4"/>
    <dgm:cxn modelId="{B68BB712-4B0A-4362-81E4-CBC1A280CEFE}" type="presOf" srcId="{3645D062-A873-4BED-9098-DB05AB3240BB}" destId="{50F93F3F-67E0-4D6C-944B-FB996DB2B361}" srcOrd="0" destOrd="0" presId="urn:microsoft.com/office/officeart/2005/8/layout/vList4"/>
    <dgm:cxn modelId="{8C680E3F-B6E4-49A6-86AC-67F1951806F7}" srcId="{0CDAE0A2-6420-4021-AA4A-CE2DCF9E09B1}" destId="{4092535C-23C4-45F9-9712-671CBDA7C63E}" srcOrd="0" destOrd="0" parTransId="{AD69D061-9B2C-49CB-8BB6-725DE1D7F0B3}" sibTransId="{01EC4BCD-27CC-4ABA-A8CF-DD78BA6580AE}"/>
    <dgm:cxn modelId="{FD8758C8-26D0-4B29-BCEA-DD8599CC823D}" type="presOf" srcId="{BA29CE22-977F-4FA8-BE28-A07DD58BE5FD}" destId="{D0D04F28-0F50-4BDC-A698-736AC42002D8}" srcOrd="0" destOrd="1" presId="urn:microsoft.com/office/officeart/2005/8/layout/vList4"/>
    <dgm:cxn modelId="{EC3ACD9B-CE55-49A8-9877-6156CAE68A6A}" type="presOf" srcId="{4092535C-23C4-45F9-9712-671CBDA7C63E}" destId="{70CA48BD-DCB2-479E-908E-74ADD80AA352}" srcOrd="0" destOrd="1" presId="urn:microsoft.com/office/officeart/2005/8/layout/vList4"/>
    <dgm:cxn modelId="{549A5228-BA49-456C-9FA4-DAD6FFE1578A}" type="presOf" srcId="{BBE14B39-0DA5-4F00-B01A-26A59533B34B}" destId="{D0D04F28-0F50-4BDC-A698-736AC42002D8}" srcOrd="0" destOrd="0" presId="urn:microsoft.com/office/officeart/2005/8/layout/vList4"/>
    <dgm:cxn modelId="{19C64AE7-C9CA-4CC7-98CB-DC59629B6E49}" type="presOf" srcId="{4092535C-23C4-45F9-9712-671CBDA7C63E}" destId="{20B7DBF7-6C58-4D41-9300-9748AB35EF12}" srcOrd="1" destOrd="1" presId="urn:microsoft.com/office/officeart/2005/8/layout/vList4"/>
    <dgm:cxn modelId="{428ACE9F-F37B-4670-8F63-3A7A2977436E}" srcId="{BBE14B39-0DA5-4F00-B01A-26A59533B34B}" destId="{BA29CE22-977F-4FA8-BE28-A07DD58BE5FD}" srcOrd="0" destOrd="0" parTransId="{5A2E87EF-C6AF-4335-8232-E634D8F3AA27}" sibTransId="{D8726917-FE15-4338-8FC6-408B6A6D73A0}"/>
    <dgm:cxn modelId="{C9940B90-DCEB-437D-BD66-02F73D068D26}" type="presOf" srcId="{BBE14B39-0DA5-4F00-B01A-26A59533B34B}" destId="{84B4AC9F-4F88-47E6-9431-7428CE28A7C2}" srcOrd="1" destOrd="0" presId="urn:microsoft.com/office/officeart/2005/8/layout/vList4"/>
    <dgm:cxn modelId="{A3F0E1C5-E215-4C87-90BE-502A0AC64124}" type="presOf" srcId="{DA0F67E1-DD95-4473-BBB2-0A8D0CA7CF30}" destId="{2C130DDB-E829-48BC-B9A8-8BD39C3FC6EF}" srcOrd="0" destOrd="0" presId="urn:microsoft.com/office/officeart/2005/8/layout/vList4"/>
    <dgm:cxn modelId="{40B11AE7-3928-4C84-8F91-756E926626C9}" srcId="{3645D062-A873-4BED-9098-DB05AB3240BB}" destId="{BBE14B39-0DA5-4F00-B01A-26A59533B34B}" srcOrd="0" destOrd="0" parTransId="{8C78284F-791F-49F7-8E5C-DBC1C62E1042}" sibTransId="{F40419EB-C66D-4FAA-AAAD-F1DB050BF846}"/>
    <dgm:cxn modelId="{F0DA9951-412D-40AF-B096-C4003950A633}" type="presOf" srcId="{A350640A-57EC-4B8E-8134-558570E6F297}" destId="{39C21E0B-2871-481F-8F00-93CA093ACB99}" srcOrd="1" destOrd="1" presId="urn:microsoft.com/office/officeart/2005/8/layout/vList4"/>
    <dgm:cxn modelId="{4902A12C-CEA8-4DC4-B499-7BF88621AF87}" type="presOf" srcId="{A350640A-57EC-4B8E-8134-558570E6F297}" destId="{2C130DDB-E829-48BC-B9A8-8BD39C3FC6EF}" srcOrd="0" destOrd="1" presId="urn:microsoft.com/office/officeart/2005/8/layout/vList4"/>
    <dgm:cxn modelId="{89E33DEA-E935-4D79-A97F-2D4F9B225D06}" srcId="{DA0F67E1-DD95-4473-BBB2-0A8D0CA7CF30}" destId="{A350640A-57EC-4B8E-8134-558570E6F297}" srcOrd="0" destOrd="0" parTransId="{CD4D36AD-11C0-422E-A20B-D19C4A6E074D}" sibTransId="{03811B79-7C3D-4F3E-A8FD-8C31080D2BC2}"/>
    <dgm:cxn modelId="{61332A35-CE06-485B-B6E5-AE27C53D077E}" type="presOf" srcId="{0CDAE0A2-6420-4021-AA4A-CE2DCF9E09B1}" destId="{20B7DBF7-6C58-4D41-9300-9748AB35EF12}" srcOrd="1" destOrd="0" presId="urn:microsoft.com/office/officeart/2005/8/layout/vList4"/>
    <dgm:cxn modelId="{8EB81D69-3F01-4BE2-A7BB-5F69D968979C}" type="presOf" srcId="{BA29CE22-977F-4FA8-BE28-A07DD58BE5FD}" destId="{84B4AC9F-4F88-47E6-9431-7428CE28A7C2}" srcOrd="1" destOrd="1" presId="urn:microsoft.com/office/officeart/2005/8/layout/vList4"/>
    <dgm:cxn modelId="{5AB35BA1-27B1-4C25-8462-2CAB4B782A6C}" srcId="{3645D062-A873-4BED-9098-DB05AB3240BB}" destId="{DA0F67E1-DD95-4473-BBB2-0A8D0CA7CF30}" srcOrd="2" destOrd="0" parTransId="{9E64BF54-BAEE-43DF-85C9-BBB5EC6659E0}" sibTransId="{F00E7BE0-5CAE-4EEA-9125-CB1EB57BF9C7}"/>
    <dgm:cxn modelId="{637CBAB9-B741-4267-ABB9-0E81D00741BD}" type="presOf" srcId="{0CDAE0A2-6420-4021-AA4A-CE2DCF9E09B1}" destId="{70CA48BD-DCB2-479E-908E-74ADD80AA352}" srcOrd="0" destOrd="0" presId="urn:microsoft.com/office/officeart/2005/8/layout/vList4"/>
    <dgm:cxn modelId="{5B5778BA-089E-4103-9A1A-93A9728EC4B3}" type="presParOf" srcId="{50F93F3F-67E0-4D6C-944B-FB996DB2B361}" destId="{D9307211-6F36-47C8-8B4F-AC8611C50D11}" srcOrd="0" destOrd="0" presId="urn:microsoft.com/office/officeart/2005/8/layout/vList4"/>
    <dgm:cxn modelId="{E9D23759-9A98-4DF8-B9A1-3391B499E47C}" type="presParOf" srcId="{D9307211-6F36-47C8-8B4F-AC8611C50D11}" destId="{D0D04F28-0F50-4BDC-A698-736AC42002D8}" srcOrd="0" destOrd="0" presId="urn:microsoft.com/office/officeart/2005/8/layout/vList4"/>
    <dgm:cxn modelId="{A5833104-32C6-4CD4-A764-F1A246217DC7}" type="presParOf" srcId="{D9307211-6F36-47C8-8B4F-AC8611C50D11}" destId="{5C5493A0-D229-4820-A699-86CDD1587C93}" srcOrd="1" destOrd="0" presId="urn:microsoft.com/office/officeart/2005/8/layout/vList4"/>
    <dgm:cxn modelId="{A056525D-A70F-4C15-AF7B-88CF4E2D974B}" type="presParOf" srcId="{D9307211-6F36-47C8-8B4F-AC8611C50D11}" destId="{84B4AC9F-4F88-47E6-9431-7428CE28A7C2}" srcOrd="2" destOrd="0" presId="urn:microsoft.com/office/officeart/2005/8/layout/vList4"/>
    <dgm:cxn modelId="{418FD610-4200-4E64-BEE0-940F6CD0D34E}" type="presParOf" srcId="{50F93F3F-67E0-4D6C-944B-FB996DB2B361}" destId="{E998F819-409F-4E3C-B83A-905F7BAE9697}" srcOrd="1" destOrd="0" presId="urn:microsoft.com/office/officeart/2005/8/layout/vList4"/>
    <dgm:cxn modelId="{0A43F105-EC84-4AE1-B933-663BD378E027}" type="presParOf" srcId="{50F93F3F-67E0-4D6C-944B-FB996DB2B361}" destId="{2E2392C1-FD39-4D97-8235-5D808692206C}" srcOrd="2" destOrd="0" presId="urn:microsoft.com/office/officeart/2005/8/layout/vList4"/>
    <dgm:cxn modelId="{982D072D-5F80-47F1-BABE-4448EFF3CD13}" type="presParOf" srcId="{2E2392C1-FD39-4D97-8235-5D808692206C}" destId="{70CA48BD-DCB2-479E-908E-74ADD80AA352}" srcOrd="0" destOrd="0" presId="urn:microsoft.com/office/officeart/2005/8/layout/vList4"/>
    <dgm:cxn modelId="{613B0044-BF7B-4273-8AA7-F7127837FAC6}" type="presParOf" srcId="{2E2392C1-FD39-4D97-8235-5D808692206C}" destId="{A4B8BE8A-55DC-46B4-92C7-41453AE8C7C0}" srcOrd="1" destOrd="0" presId="urn:microsoft.com/office/officeart/2005/8/layout/vList4"/>
    <dgm:cxn modelId="{1E60F832-ADBE-4DDA-807A-B11D55F4BF67}" type="presParOf" srcId="{2E2392C1-FD39-4D97-8235-5D808692206C}" destId="{20B7DBF7-6C58-4D41-9300-9748AB35EF12}" srcOrd="2" destOrd="0" presId="urn:microsoft.com/office/officeart/2005/8/layout/vList4"/>
    <dgm:cxn modelId="{9CA49916-DF6D-43FB-A537-2E47C28AFABF}" type="presParOf" srcId="{50F93F3F-67E0-4D6C-944B-FB996DB2B361}" destId="{D63CFE1A-F481-4A4F-96D1-63CCCB3EF22D}" srcOrd="3" destOrd="0" presId="urn:microsoft.com/office/officeart/2005/8/layout/vList4"/>
    <dgm:cxn modelId="{3E5BC06F-ADBF-44A6-8AC4-9555099BD909}" type="presParOf" srcId="{50F93F3F-67E0-4D6C-944B-FB996DB2B361}" destId="{24581C1F-C8B6-4C41-89D8-9544435E6D55}" srcOrd="4" destOrd="0" presId="urn:microsoft.com/office/officeart/2005/8/layout/vList4"/>
    <dgm:cxn modelId="{6945CC3C-7854-45B3-A30B-BE80C0301FBF}" type="presParOf" srcId="{24581C1F-C8B6-4C41-89D8-9544435E6D55}" destId="{2C130DDB-E829-48BC-B9A8-8BD39C3FC6EF}" srcOrd="0" destOrd="0" presId="urn:microsoft.com/office/officeart/2005/8/layout/vList4"/>
    <dgm:cxn modelId="{E74E1C20-B76F-4440-ABB9-1F19B8FDA8D0}" type="presParOf" srcId="{24581C1F-C8B6-4C41-89D8-9544435E6D55}" destId="{AFB19FFF-33EC-4116-897D-23DD58013AF0}" srcOrd="1" destOrd="0" presId="urn:microsoft.com/office/officeart/2005/8/layout/vList4"/>
    <dgm:cxn modelId="{3579ADC3-8865-4650-B0D2-6FAD9E8DF361}" type="presParOf" srcId="{24581C1F-C8B6-4C41-89D8-9544435E6D55}" destId="{39C21E0B-2871-481F-8F00-93CA093ACB99}"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45D062-A873-4BED-9098-DB05AB3240BB}" type="doc">
      <dgm:prSet loTypeId="urn:microsoft.com/office/officeart/2005/8/layout/vList4" loCatId="list" qsTypeId="urn:microsoft.com/office/officeart/2005/8/quickstyle/simple3" qsCatId="simple" csTypeId="urn:microsoft.com/office/officeart/2005/8/colors/accent2_4" csCatId="accent2" phldr="1"/>
      <dgm:spPr/>
      <dgm:t>
        <a:bodyPr/>
        <a:lstStyle/>
        <a:p>
          <a:endParaRPr lang="es-ES"/>
        </a:p>
      </dgm:t>
    </dgm:pt>
    <dgm:pt modelId="{BBE14B39-0DA5-4F00-B01A-26A59533B34B}">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2400" dirty="0" smtClean="0">
              <a:solidFill>
                <a:srgbClr val="800000"/>
              </a:solidFill>
              <a:latin typeface="Aharoni" pitchFamily="2" charset="-79"/>
              <a:cs typeface="Aharoni" pitchFamily="2" charset="-79"/>
            </a:rPr>
            <a:t>             ATMÓSFERA</a:t>
          </a:r>
          <a:endParaRPr lang="es-ES" sz="2400" dirty="0">
            <a:solidFill>
              <a:srgbClr val="800000"/>
            </a:solidFill>
            <a:latin typeface="Aharoni" pitchFamily="2" charset="-79"/>
            <a:cs typeface="Aharoni" pitchFamily="2" charset="-79"/>
          </a:endParaRPr>
        </a:p>
      </dgm:t>
    </dgm:pt>
    <dgm:pt modelId="{8C78284F-791F-49F7-8E5C-DBC1C62E1042}" type="parTrans" cxnId="{40B11AE7-3928-4C84-8F91-756E926626C9}">
      <dgm:prSet/>
      <dgm:spPr/>
      <dgm:t>
        <a:bodyPr/>
        <a:lstStyle/>
        <a:p>
          <a:endParaRPr lang="es-ES"/>
        </a:p>
      </dgm:t>
    </dgm:pt>
    <dgm:pt modelId="{F40419EB-C66D-4FAA-AAAD-F1DB050BF846}" type="sibTrans" cxnId="{40B11AE7-3928-4C84-8F91-756E926626C9}">
      <dgm:prSet/>
      <dgm:spPr/>
      <dgm:t>
        <a:bodyPr/>
        <a:lstStyle/>
        <a:p>
          <a:endParaRPr lang="es-ES"/>
        </a:p>
      </dgm:t>
    </dgm:pt>
    <dgm:pt modelId="{0CDAE0A2-6420-4021-AA4A-CE2DCF9E09B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400" dirty="0" smtClean="0">
              <a:solidFill>
                <a:srgbClr val="800000"/>
              </a:solidFill>
              <a:latin typeface="Aharoni" pitchFamily="2" charset="-79"/>
              <a:cs typeface="Aharoni" pitchFamily="2" charset="-79"/>
            </a:rPr>
            <a:t>                  AGUA</a:t>
          </a:r>
          <a:endParaRPr lang="es-ES" sz="2400" dirty="0">
            <a:solidFill>
              <a:srgbClr val="800000"/>
            </a:solidFill>
            <a:latin typeface="Aharoni" pitchFamily="2" charset="-79"/>
            <a:cs typeface="Aharoni" pitchFamily="2" charset="-79"/>
          </a:endParaRPr>
        </a:p>
      </dgm:t>
    </dgm:pt>
    <dgm:pt modelId="{237001AC-5422-4811-9A95-5BBC8FCF1168}" type="parTrans" cxnId="{9DA0B779-17ED-4434-816A-2B8EC0F5BEE4}">
      <dgm:prSet/>
      <dgm:spPr/>
      <dgm:t>
        <a:bodyPr/>
        <a:lstStyle/>
        <a:p>
          <a:endParaRPr lang="es-ES"/>
        </a:p>
      </dgm:t>
    </dgm:pt>
    <dgm:pt modelId="{0783D19C-7F57-4195-AA8C-F92F3449F6AA}" type="sibTrans" cxnId="{9DA0B779-17ED-4434-816A-2B8EC0F5BEE4}">
      <dgm:prSet/>
      <dgm:spPr/>
      <dgm:t>
        <a:bodyPr/>
        <a:lstStyle/>
        <a:p>
          <a:endParaRPr lang="es-ES"/>
        </a:p>
      </dgm:t>
    </dgm:pt>
    <dgm:pt modelId="{DA0F67E1-DD95-4473-BBB2-0A8D0CA7CF30}">
      <dgm:prSet phldrT="[Texto]" custT="1">
        <dgm:style>
          <a:lnRef idx="1">
            <a:schemeClr val="accent6"/>
          </a:lnRef>
          <a:fillRef idx="2">
            <a:schemeClr val="accent6"/>
          </a:fillRef>
          <a:effectRef idx="1">
            <a:schemeClr val="accent6"/>
          </a:effectRef>
          <a:fontRef idx="minor">
            <a:schemeClr val="dk1"/>
          </a:fontRef>
        </dgm:style>
      </dgm:prSet>
      <dgm:spPr/>
      <dgm:t>
        <a:bodyPr/>
        <a:lstStyle/>
        <a:p>
          <a:pPr algn="ctr"/>
          <a:r>
            <a:rPr lang="es-ES" sz="2400" dirty="0" smtClean="0">
              <a:solidFill>
                <a:srgbClr val="800000"/>
              </a:solidFill>
              <a:latin typeface="Aharoni" pitchFamily="2" charset="-79"/>
              <a:cs typeface="Aharoni" pitchFamily="2" charset="-79"/>
            </a:rPr>
            <a:t>SERES VIVOS</a:t>
          </a:r>
          <a:endParaRPr lang="es-ES" sz="2400" dirty="0">
            <a:solidFill>
              <a:srgbClr val="800000"/>
            </a:solidFill>
            <a:latin typeface="Aharoni" pitchFamily="2" charset="-79"/>
            <a:cs typeface="Aharoni" pitchFamily="2" charset="-79"/>
          </a:endParaRPr>
        </a:p>
      </dgm:t>
    </dgm:pt>
    <dgm:pt modelId="{9E64BF54-BAEE-43DF-85C9-BBB5EC6659E0}" type="parTrans" cxnId="{5AB35BA1-27B1-4C25-8462-2CAB4B782A6C}">
      <dgm:prSet/>
      <dgm:spPr/>
      <dgm:t>
        <a:bodyPr/>
        <a:lstStyle/>
        <a:p>
          <a:endParaRPr lang="es-ES"/>
        </a:p>
      </dgm:t>
    </dgm:pt>
    <dgm:pt modelId="{F00E7BE0-5CAE-4EEA-9125-CB1EB57BF9C7}" type="sibTrans" cxnId="{5AB35BA1-27B1-4C25-8462-2CAB4B782A6C}">
      <dgm:prSet/>
      <dgm:spPr/>
      <dgm:t>
        <a:bodyPr/>
        <a:lstStyle/>
        <a:p>
          <a:endParaRPr lang="es-ES"/>
        </a:p>
      </dgm:t>
    </dgm:pt>
    <dgm:pt modelId="{A350640A-57EC-4B8E-8134-558570E6F297}">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2000" dirty="0" smtClean="0">
              <a:solidFill>
                <a:srgbClr val="800000"/>
              </a:solidFill>
              <a:latin typeface="Aharoni" pitchFamily="2" charset="-79"/>
              <a:cs typeface="Aharoni" pitchFamily="2" charset="-79"/>
            </a:rPr>
            <a:t>La vegetación y los animales modifican el relieve lentamente. Los seres humanos lo modifican de forma más rápida y duradera. Por ejemplo: la minería o la construcción.</a:t>
          </a:r>
          <a:endParaRPr lang="es-ES" sz="2000" dirty="0">
            <a:solidFill>
              <a:srgbClr val="800000"/>
            </a:solidFill>
            <a:latin typeface="Aharoni" pitchFamily="2" charset="-79"/>
            <a:cs typeface="Aharoni" pitchFamily="2" charset="-79"/>
          </a:endParaRPr>
        </a:p>
      </dgm:t>
    </dgm:pt>
    <dgm:pt modelId="{CD4D36AD-11C0-422E-A20B-D19C4A6E074D}" type="parTrans" cxnId="{89E33DEA-E935-4D79-A97F-2D4F9B225D06}">
      <dgm:prSet/>
      <dgm:spPr/>
      <dgm:t>
        <a:bodyPr/>
        <a:lstStyle/>
        <a:p>
          <a:endParaRPr lang="es-ES"/>
        </a:p>
      </dgm:t>
    </dgm:pt>
    <dgm:pt modelId="{03811B79-7C3D-4F3E-A8FD-8C31080D2BC2}" type="sibTrans" cxnId="{89E33DEA-E935-4D79-A97F-2D4F9B225D06}">
      <dgm:prSet/>
      <dgm:spPr/>
      <dgm:t>
        <a:bodyPr/>
        <a:lstStyle/>
        <a:p>
          <a:endParaRPr lang="es-ES"/>
        </a:p>
      </dgm:t>
    </dgm:pt>
    <dgm:pt modelId="{BA29CE22-977F-4FA8-BE28-A07DD58BE5FD}">
      <dgm:prSet phldrT="[Texto]" custT="1">
        <dgm:style>
          <a:lnRef idx="1">
            <a:schemeClr val="accent6"/>
          </a:lnRef>
          <a:fillRef idx="2">
            <a:schemeClr val="accent6"/>
          </a:fillRef>
          <a:effectRef idx="1">
            <a:schemeClr val="accent6"/>
          </a:effectRef>
          <a:fontRef idx="minor">
            <a:schemeClr val="dk1"/>
          </a:fontRef>
        </dgm:style>
      </dgm:prSet>
      <dgm:spPr/>
      <dgm:t>
        <a:bodyPr/>
        <a:lstStyle/>
        <a:p>
          <a:pPr algn="l"/>
          <a:r>
            <a:rPr lang="es-ES" sz="2000" dirty="0" smtClean="0">
              <a:solidFill>
                <a:srgbClr val="800000"/>
              </a:solidFill>
              <a:latin typeface="Aharoni" pitchFamily="2" charset="-79"/>
              <a:cs typeface="Aharoni" pitchFamily="2" charset="-79"/>
            </a:rPr>
            <a:t>Los cambios de temperatura, las precipitaciones y el viento contribuyen a la erosión, el transporte y la sedimentación de materiales.</a:t>
          </a:r>
          <a:endParaRPr lang="es-ES" sz="2000" dirty="0">
            <a:solidFill>
              <a:srgbClr val="800000"/>
            </a:solidFill>
            <a:latin typeface="Aharoni" pitchFamily="2" charset="-79"/>
            <a:cs typeface="Aharoni" pitchFamily="2" charset="-79"/>
          </a:endParaRPr>
        </a:p>
      </dgm:t>
    </dgm:pt>
    <dgm:pt modelId="{D8726917-FE15-4338-8FC6-408B6A6D73A0}" type="sibTrans" cxnId="{428ACE9F-F37B-4670-8F63-3A7A2977436E}">
      <dgm:prSet/>
      <dgm:spPr/>
      <dgm:t>
        <a:bodyPr/>
        <a:lstStyle/>
        <a:p>
          <a:endParaRPr lang="es-ES"/>
        </a:p>
      </dgm:t>
    </dgm:pt>
    <dgm:pt modelId="{5A2E87EF-C6AF-4335-8232-E634D8F3AA27}" type="parTrans" cxnId="{428ACE9F-F37B-4670-8F63-3A7A2977436E}">
      <dgm:prSet/>
      <dgm:spPr/>
      <dgm:t>
        <a:bodyPr/>
        <a:lstStyle/>
        <a:p>
          <a:endParaRPr lang="es-ES"/>
        </a:p>
      </dgm:t>
    </dgm:pt>
    <dgm:pt modelId="{4092535C-23C4-45F9-9712-671CBDA7C63E}">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ES" sz="2000" dirty="0" smtClean="0">
              <a:solidFill>
                <a:srgbClr val="800000"/>
              </a:solidFill>
              <a:latin typeface="Aharoni" pitchFamily="2" charset="-79"/>
              <a:cs typeface="Aharoni" pitchFamily="2" charset="-79"/>
            </a:rPr>
            <a:t>El agua desgasta algunos componentes de las rocas, los transporta y los deposita en otros lugares.</a:t>
          </a:r>
          <a:endParaRPr lang="es-ES" sz="2000" dirty="0">
            <a:solidFill>
              <a:srgbClr val="800000"/>
            </a:solidFill>
            <a:latin typeface="Aharoni" pitchFamily="2" charset="-79"/>
            <a:cs typeface="Aharoni" pitchFamily="2" charset="-79"/>
          </a:endParaRPr>
        </a:p>
      </dgm:t>
    </dgm:pt>
    <dgm:pt modelId="{01EC4BCD-27CC-4ABA-A8CF-DD78BA6580AE}" type="sibTrans" cxnId="{8C680E3F-B6E4-49A6-86AC-67F1951806F7}">
      <dgm:prSet/>
      <dgm:spPr/>
      <dgm:t>
        <a:bodyPr/>
        <a:lstStyle/>
        <a:p>
          <a:endParaRPr lang="es-ES"/>
        </a:p>
      </dgm:t>
    </dgm:pt>
    <dgm:pt modelId="{AD69D061-9B2C-49CB-8BB6-725DE1D7F0B3}" type="parTrans" cxnId="{8C680E3F-B6E4-49A6-86AC-67F1951806F7}">
      <dgm:prSet/>
      <dgm:spPr/>
      <dgm:t>
        <a:bodyPr/>
        <a:lstStyle/>
        <a:p>
          <a:endParaRPr lang="es-ES"/>
        </a:p>
      </dgm:t>
    </dgm:pt>
    <dgm:pt modelId="{50F93F3F-67E0-4D6C-944B-FB996DB2B361}" type="pres">
      <dgm:prSet presAssocID="{3645D062-A873-4BED-9098-DB05AB3240BB}" presName="linear" presStyleCnt="0">
        <dgm:presLayoutVars>
          <dgm:dir/>
          <dgm:resizeHandles val="exact"/>
        </dgm:presLayoutVars>
      </dgm:prSet>
      <dgm:spPr/>
      <dgm:t>
        <a:bodyPr/>
        <a:lstStyle/>
        <a:p>
          <a:endParaRPr lang="es-ES"/>
        </a:p>
      </dgm:t>
    </dgm:pt>
    <dgm:pt modelId="{D9307211-6F36-47C8-8B4F-AC8611C50D11}" type="pres">
      <dgm:prSet presAssocID="{BBE14B39-0DA5-4F00-B01A-26A59533B34B}" presName="comp" presStyleCnt="0"/>
      <dgm:spPr/>
    </dgm:pt>
    <dgm:pt modelId="{D0D04F28-0F50-4BDC-A698-736AC42002D8}" type="pres">
      <dgm:prSet presAssocID="{BBE14B39-0DA5-4F00-B01A-26A59533B34B}" presName="box" presStyleLbl="node1" presStyleIdx="0" presStyleCnt="3" custLinFactNeighborX="-3696" custLinFactNeighborY="-30468"/>
      <dgm:spPr/>
      <dgm:t>
        <a:bodyPr/>
        <a:lstStyle/>
        <a:p>
          <a:endParaRPr lang="es-ES"/>
        </a:p>
      </dgm:t>
    </dgm:pt>
    <dgm:pt modelId="{5C5493A0-D229-4820-A699-86CDD1587C93}" type="pres">
      <dgm:prSet presAssocID="{BBE14B39-0DA5-4F00-B01A-26A59533B34B}" presName="img" presStyleLbl="fgImgPlace1" presStyleIdx="0" presStyleCnt="3"/>
      <dgm:spPr>
        <a:blipFill rotWithShape="0">
          <a:blip xmlns:r="http://schemas.openxmlformats.org/officeDocument/2006/relationships" r:embed="rId1"/>
          <a:stretch>
            <a:fillRect/>
          </a:stretch>
        </a:blipFill>
      </dgm:spPr>
    </dgm:pt>
    <dgm:pt modelId="{84B4AC9F-4F88-47E6-9431-7428CE28A7C2}" type="pres">
      <dgm:prSet presAssocID="{BBE14B39-0DA5-4F00-B01A-26A59533B34B}" presName="text" presStyleLbl="node1" presStyleIdx="0" presStyleCnt="3">
        <dgm:presLayoutVars>
          <dgm:bulletEnabled val="1"/>
        </dgm:presLayoutVars>
      </dgm:prSet>
      <dgm:spPr/>
      <dgm:t>
        <a:bodyPr/>
        <a:lstStyle/>
        <a:p>
          <a:endParaRPr lang="es-ES"/>
        </a:p>
      </dgm:t>
    </dgm:pt>
    <dgm:pt modelId="{E998F819-409F-4E3C-B83A-905F7BAE9697}" type="pres">
      <dgm:prSet presAssocID="{F40419EB-C66D-4FAA-AAAD-F1DB050BF846}" presName="spacer" presStyleCnt="0"/>
      <dgm:spPr/>
    </dgm:pt>
    <dgm:pt modelId="{2E2392C1-FD39-4D97-8235-5D808692206C}" type="pres">
      <dgm:prSet presAssocID="{0CDAE0A2-6420-4021-AA4A-CE2DCF9E09B1}" presName="comp" presStyleCnt="0"/>
      <dgm:spPr/>
    </dgm:pt>
    <dgm:pt modelId="{70CA48BD-DCB2-479E-908E-74ADD80AA352}" type="pres">
      <dgm:prSet presAssocID="{0CDAE0A2-6420-4021-AA4A-CE2DCF9E09B1}" presName="box" presStyleLbl="node1" presStyleIdx="1" presStyleCnt="3"/>
      <dgm:spPr/>
      <dgm:t>
        <a:bodyPr/>
        <a:lstStyle/>
        <a:p>
          <a:endParaRPr lang="es-ES"/>
        </a:p>
      </dgm:t>
    </dgm:pt>
    <dgm:pt modelId="{A4B8BE8A-55DC-46B4-92C7-41453AE8C7C0}" type="pres">
      <dgm:prSet presAssocID="{0CDAE0A2-6420-4021-AA4A-CE2DCF9E09B1}" presName="img" presStyleLbl="fgImgPlace1" presStyleIdx="1" presStyleCnt="3"/>
      <dgm:spPr>
        <a:blipFill rotWithShape="0">
          <a:blip xmlns:r="http://schemas.openxmlformats.org/officeDocument/2006/relationships" r:embed="rId2"/>
          <a:stretch>
            <a:fillRect/>
          </a:stretch>
        </a:blipFill>
      </dgm:spPr>
    </dgm:pt>
    <dgm:pt modelId="{20B7DBF7-6C58-4D41-9300-9748AB35EF12}" type="pres">
      <dgm:prSet presAssocID="{0CDAE0A2-6420-4021-AA4A-CE2DCF9E09B1}" presName="text" presStyleLbl="node1" presStyleIdx="1" presStyleCnt="3">
        <dgm:presLayoutVars>
          <dgm:bulletEnabled val="1"/>
        </dgm:presLayoutVars>
      </dgm:prSet>
      <dgm:spPr/>
      <dgm:t>
        <a:bodyPr/>
        <a:lstStyle/>
        <a:p>
          <a:endParaRPr lang="es-ES"/>
        </a:p>
      </dgm:t>
    </dgm:pt>
    <dgm:pt modelId="{D63CFE1A-F481-4A4F-96D1-63CCCB3EF22D}" type="pres">
      <dgm:prSet presAssocID="{0783D19C-7F57-4195-AA8C-F92F3449F6AA}" presName="spacer" presStyleCnt="0"/>
      <dgm:spPr/>
    </dgm:pt>
    <dgm:pt modelId="{24581C1F-C8B6-4C41-89D8-9544435E6D55}" type="pres">
      <dgm:prSet presAssocID="{DA0F67E1-DD95-4473-BBB2-0A8D0CA7CF30}" presName="comp" presStyleCnt="0"/>
      <dgm:spPr/>
    </dgm:pt>
    <dgm:pt modelId="{2C130DDB-E829-48BC-B9A8-8BD39C3FC6EF}" type="pres">
      <dgm:prSet presAssocID="{DA0F67E1-DD95-4473-BBB2-0A8D0CA7CF30}" presName="box" presStyleLbl="node1" presStyleIdx="2" presStyleCnt="3"/>
      <dgm:spPr/>
      <dgm:t>
        <a:bodyPr/>
        <a:lstStyle/>
        <a:p>
          <a:endParaRPr lang="es-ES"/>
        </a:p>
      </dgm:t>
    </dgm:pt>
    <dgm:pt modelId="{AFB19FFF-33EC-4116-897D-23DD58013AF0}" type="pres">
      <dgm:prSet presAssocID="{DA0F67E1-DD95-4473-BBB2-0A8D0CA7CF30}" presName="img" presStyleLbl="fgImgPlace1" presStyleIdx="2" presStyleCnt="3"/>
      <dgm:spPr>
        <a:blipFill rotWithShape="0">
          <a:blip xmlns:r="http://schemas.openxmlformats.org/officeDocument/2006/relationships" r:embed="rId3"/>
          <a:stretch>
            <a:fillRect/>
          </a:stretch>
        </a:blipFill>
      </dgm:spPr>
    </dgm:pt>
    <dgm:pt modelId="{39C21E0B-2871-481F-8F00-93CA093ACB99}" type="pres">
      <dgm:prSet presAssocID="{DA0F67E1-DD95-4473-BBB2-0A8D0CA7CF30}" presName="text" presStyleLbl="node1" presStyleIdx="2" presStyleCnt="3">
        <dgm:presLayoutVars>
          <dgm:bulletEnabled val="1"/>
        </dgm:presLayoutVars>
      </dgm:prSet>
      <dgm:spPr/>
      <dgm:t>
        <a:bodyPr/>
        <a:lstStyle/>
        <a:p>
          <a:endParaRPr lang="es-ES"/>
        </a:p>
      </dgm:t>
    </dgm:pt>
  </dgm:ptLst>
  <dgm:cxnLst>
    <dgm:cxn modelId="{DD26C05F-BCFC-4D31-A97C-4033737F9639}" type="presOf" srcId="{BBE14B39-0DA5-4F00-B01A-26A59533B34B}" destId="{D0D04F28-0F50-4BDC-A698-736AC42002D8}" srcOrd="0" destOrd="0" presId="urn:microsoft.com/office/officeart/2005/8/layout/vList4"/>
    <dgm:cxn modelId="{9DA0B779-17ED-4434-816A-2B8EC0F5BEE4}" srcId="{3645D062-A873-4BED-9098-DB05AB3240BB}" destId="{0CDAE0A2-6420-4021-AA4A-CE2DCF9E09B1}" srcOrd="1" destOrd="0" parTransId="{237001AC-5422-4811-9A95-5BBC8FCF1168}" sibTransId="{0783D19C-7F57-4195-AA8C-F92F3449F6AA}"/>
    <dgm:cxn modelId="{6FCEBD60-E78F-46BA-A2D5-C8A4248C8B91}" type="presOf" srcId="{A350640A-57EC-4B8E-8134-558570E6F297}" destId="{2C130DDB-E829-48BC-B9A8-8BD39C3FC6EF}" srcOrd="0" destOrd="1" presId="urn:microsoft.com/office/officeart/2005/8/layout/vList4"/>
    <dgm:cxn modelId="{19903819-3EA9-4477-BB8E-5D9D90F9F975}" type="presOf" srcId="{BBE14B39-0DA5-4F00-B01A-26A59533B34B}" destId="{84B4AC9F-4F88-47E6-9431-7428CE28A7C2}" srcOrd="1" destOrd="0" presId="urn:microsoft.com/office/officeart/2005/8/layout/vList4"/>
    <dgm:cxn modelId="{8C680E3F-B6E4-49A6-86AC-67F1951806F7}" srcId="{0CDAE0A2-6420-4021-AA4A-CE2DCF9E09B1}" destId="{4092535C-23C4-45F9-9712-671CBDA7C63E}" srcOrd="0" destOrd="0" parTransId="{AD69D061-9B2C-49CB-8BB6-725DE1D7F0B3}" sibTransId="{01EC4BCD-27CC-4ABA-A8CF-DD78BA6580AE}"/>
    <dgm:cxn modelId="{C5AFD193-79A8-4687-A1F0-624D6A50EBF6}" type="presOf" srcId="{A350640A-57EC-4B8E-8134-558570E6F297}" destId="{39C21E0B-2871-481F-8F00-93CA093ACB99}" srcOrd="1" destOrd="1" presId="urn:microsoft.com/office/officeart/2005/8/layout/vList4"/>
    <dgm:cxn modelId="{11A6FA23-5554-4744-AC1B-245F739A7874}" type="presOf" srcId="{4092535C-23C4-45F9-9712-671CBDA7C63E}" destId="{20B7DBF7-6C58-4D41-9300-9748AB35EF12}" srcOrd="1" destOrd="1" presId="urn:microsoft.com/office/officeart/2005/8/layout/vList4"/>
    <dgm:cxn modelId="{18AFFA08-46BF-4B81-98C7-45934FB00324}" type="presOf" srcId="{BA29CE22-977F-4FA8-BE28-A07DD58BE5FD}" destId="{84B4AC9F-4F88-47E6-9431-7428CE28A7C2}" srcOrd="1" destOrd="1" presId="urn:microsoft.com/office/officeart/2005/8/layout/vList4"/>
    <dgm:cxn modelId="{A154482F-4295-43C1-811C-29E56B0FC866}" type="presOf" srcId="{0CDAE0A2-6420-4021-AA4A-CE2DCF9E09B1}" destId="{70CA48BD-DCB2-479E-908E-74ADD80AA352}" srcOrd="0" destOrd="0" presId="urn:microsoft.com/office/officeart/2005/8/layout/vList4"/>
    <dgm:cxn modelId="{428ACE9F-F37B-4670-8F63-3A7A2977436E}" srcId="{BBE14B39-0DA5-4F00-B01A-26A59533B34B}" destId="{BA29CE22-977F-4FA8-BE28-A07DD58BE5FD}" srcOrd="0" destOrd="0" parTransId="{5A2E87EF-C6AF-4335-8232-E634D8F3AA27}" sibTransId="{D8726917-FE15-4338-8FC6-408B6A6D73A0}"/>
    <dgm:cxn modelId="{F94D65F4-4DC0-4837-AFD7-D1AECC1CA1EA}" type="presOf" srcId="{4092535C-23C4-45F9-9712-671CBDA7C63E}" destId="{70CA48BD-DCB2-479E-908E-74ADD80AA352}" srcOrd="0" destOrd="1" presId="urn:microsoft.com/office/officeart/2005/8/layout/vList4"/>
    <dgm:cxn modelId="{C84B0FA2-193E-4B8A-9B25-A629A33D081B}" type="presOf" srcId="{0CDAE0A2-6420-4021-AA4A-CE2DCF9E09B1}" destId="{20B7DBF7-6C58-4D41-9300-9748AB35EF12}" srcOrd="1" destOrd="0" presId="urn:microsoft.com/office/officeart/2005/8/layout/vList4"/>
    <dgm:cxn modelId="{93EF4992-F3A7-407A-9AE3-9E5431A12BF1}" type="presOf" srcId="{BA29CE22-977F-4FA8-BE28-A07DD58BE5FD}" destId="{D0D04F28-0F50-4BDC-A698-736AC42002D8}" srcOrd="0" destOrd="1" presId="urn:microsoft.com/office/officeart/2005/8/layout/vList4"/>
    <dgm:cxn modelId="{40B11AE7-3928-4C84-8F91-756E926626C9}" srcId="{3645D062-A873-4BED-9098-DB05AB3240BB}" destId="{BBE14B39-0DA5-4F00-B01A-26A59533B34B}" srcOrd="0" destOrd="0" parTransId="{8C78284F-791F-49F7-8E5C-DBC1C62E1042}" sibTransId="{F40419EB-C66D-4FAA-AAAD-F1DB050BF846}"/>
    <dgm:cxn modelId="{89E33DEA-E935-4D79-A97F-2D4F9B225D06}" srcId="{DA0F67E1-DD95-4473-BBB2-0A8D0CA7CF30}" destId="{A350640A-57EC-4B8E-8134-558570E6F297}" srcOrd="0" destOrd="0" parTransId="{CD4D36AD-11C0-422E-A20B-D19C4A6E074D}" sibTransId="{03811B79-7C3D-4F3E-A8FD-8C31080D2BC2}"/>
    <dgm:cxn modelId="{2C3299B2-8433-4A78-98DB-CB0AE3AF928C}" type="presOf" srcId="{DA0F67E1-DD95-4473-BBB2-0A8D0CA7CF30}" destId="{2C130DDB-E829-48BC-B9A8-8BD39C3FC6EF}" srcOrd="0" destOrd="0" presId="urn:microsoft.com/office/officeart/2005/8/layout/vList4"/>
    <dgm:cxn modelId="{19B42C87-793A-4EB5-8BC0-EAD11176BF52}" type="presOf" srcId="{DA0F67E1-DD95-4473-BBB2-0A8D0CA7CF30}" destId="{39C21E0B-2871-481F-8F00-93CA093ACB99}" srcOrd="1" destOrd="0" presId="urn:microsoft.com/office/officeart/2005/8/layout/vList4"/>
    <dgm:cxn modelId="{5AB35BA1-27B1-4C25-8462-2CAB4B782A6C}" srcId="{3645D062-A873-4BED-9098-DB05AB3240BB}" destId="{DA0F67E1-DD95-4473-BBB2-0A8D0CA7CF30}" srcOrd="2" destOrd="0" parTransId="{9E64BF54-BAEE-43DF-85C9-BBB5EC6659E0}" sibTransId="{F00E7BE0-5CAE-4EEA-9125-CB1EB57BF9C7}"/>
    <dgm:cxn modelId="{116958BE-BF7B-433B-B18B-DF7F35A3D29B}" type="presOf" srcId="{3645D062-A873-4BED-9098-DB05AB3240BB}" destId="{50F93F3F-67E0-4D6C-944B-FB996DB2B361}" srcOrd="0" destOrd="0" presId="urn:microsoft.com/office/officeart/2005/8/layout/vList4"/>
    <dgm:cxn modelId="{3A4208DA-E3F5-4831-85EE-6E9552FDE419}" type="presParOf" srcId="{50F93F3F-67E0-4D6C-944B-FB996DB2B361}" destId="{D9307211-6F36-47C8-8B4F-AC8611C50D11}" srcOrd="0" destOrd="0" presId="urn:microsoft.com/office/officeart/2005/8/layout/vList4"/>
    <dgm:cxn modelId="{A91D333F-948A-466E-95B1-02C89011FECD}" type="presParOf" srcId="{D9307211-6F36-47C8-8B4F-AC8611C50D11}" destId="{D0D04F28-0F50-4BDC-A698-736AC42002D8}" srcOrd="0" destOrd="0" presId="urn:microsoft.com/office/officeart/2005/8/layout/vList4"/>
    <dgm:cxn modelId="{284CD7C6-B99C-4FC1-A4D5-E7C657C598BA}" type="presParOf" srcId="{D9307211-6F36-47C8-8B4F-AC8611C50D11}" destId="{5C5493A0-D229-4820-A699-86CDD1587C93}" srcOrd="1" destOrd="0" presId="urn:microsoft.com/office/officeart/2005/8/layout/vList4"/>
    <dgm:cxn modelId="{FD46F735-849C-4757-A748-BAE08DC4DC2A}" type="presParOf" srcId="{D9307211-6F36-47C8-8B4F-AC8611C50D11}" destId="{84B4AC9F-4F88-47E6-9431-7428CE28A7C2}" srcOrd="2" destOrd="0" presId="urn:microsoft.com/office/officeart/2005/8/layout/vList4"/>
    <dgm:cxn modelId="{161DCE74-4587-4F58-B029-182174EDEEB9}" type="presParOf" srcId="{50F93F3F-67E0-4D6C-944B-FB996DB2B361}" destId="{E998F819-409F-4E3C-B83A-905F7BAE9697}" srcOrd="1" destOrd="0" presId="urn:microsoft.com/office/officeart/2005/8/layout/vList4"/>
    <dgm:cxn modelId="{BFB63666-839F-48FC-84DC-7B7C969F81B9}" type="presParOf" srcId="{50F93F3F-67E0-4D6C-944B-FB996DB2B361}" destId="{2E2392C1-FD39-4D97-8235-5D808692206C}" srcOrd="2" destOrd="0" presId="urn:microsoft.com/office/officeart/2005/8/layout/vList4"/>
    <dgm:cxn modelId="{08D24F96-D418-45C3-9D07-D6DC8B99C870}" type="presParOf" srcId="{2E2392C1-FD39-4D97-8235-5D808692206C}" destId="{70CA48BD-DCB2-479E-908E-74ADD80AA352}" srcOrd="0" destOrd="0" presId="urn:microsoft.com/office/officeart/2005/8/layout/vList4"/>
    <dgm:cxn modelId="{F3BB8662-C55B-4DB5-A2C2-10DFB31EED62}" type="presParOf" srcId="{2E2392C1-FD39-4D97-8235-5D808692206C}" destId="{A4B8BE8A-55DC-46B4-92C7-41453AE8C7C0}" srcOrd="1" destOrd="0" presId="urn:microsoft.com/office/officeart/2005/8/layout/vList4"/>
    <dgm:cxn modelId="{CD7C72B5-5BDA-434E-A2E9-EDCA8233EE3B}" type="presParOf" srcId="{2E2392C1-FD39-4D97-8235-5D808692206C}" destId="{20B7DBF7-6C58-4D41-9300-9748AB35EF12}" srcOrd="2" destOrd="0" presId="urn:microsoft.com/office/officeart/2005/8/layout/vList4"/>
    <dgm:cxn modelId="{364E69CA-CCAD-460F-8D0E-5772DFF03527}" type="presParOf" srcId="{50F93F3F-67E0-4D6C-944B-FB996DB2B361}" destId="{D63CFE1A-F481-4A4F-96D1-63CCCB3EF22D}" srcOrd="3" destOrd="0" presId="urn:microsoft.com/office/officeart/2005/8/layout/vList4"/>
    <dgm:cxn modelId="{C7F63CAF-1545-4295-B80B-864E592E362F}" type="presParOf" srcId="{50F93F3F-67E0-4D6C-944B-FB996DB2B361}" destId="{24581C1F-C8B6-4C41-89D8-9544435E6D55}" srcOrd="4" destOrd="0" presId="urn:microsoft.com/office/officeart/2005/8/layout/vList4"/>
    <dgm:cxn modelId="{629FE2D3-6EB1-46BA-90A0-93089526500C}" type="presParOf" srcId="{24581C1F-C8B6-4C41-89D8-9544435E6D55}" destId="{2C130DDB-E829-48BC-B9A8-8BD39C3FC6EF}" srcOrd="0" destOrd="0" presId="urn:microsoft.com/office/officeart/2005/8/layout/vList4"/>
    <dgm:cxn modelId="{56F47DDF-BBE6-4A02-8ECD-F8C63AD68EC9}" type="presParOf" srcId="{24581C1F-C8B6-4C41-89D8-9544435E6D55}" destId="{AFB19FFF-33EC-4116-897D-23DD58013AF0}" srcOrd="1" destOrd="0" presId="urn:microsoft.com/office/officeart/2005/8/layout/vList4"/>
    <dgm:cxn modelId="{6DC0BB60-F3A5-43DA-AA1C-D7CEE6A8A369}" type="presParOf" srcId="{24581C1F-C8B6-4C41-89D8-9544435E6D55}" destId="{39C21E0B-2871-481F-8F00-93CA093ACB99}"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F2F7C8-CAD1-4526-A6B9-69271F56AA4A}" type="doc">
      <dgm:prSet loTypeId="urn:microsoft.com/office/officeart/2005/8/layout/hProcess9" loCatId="process" qsTypeId="urn:microsoft.com/office/officeart/2005/8/quickstyle/simple3" qsCatId="simple" csTypeId="urn:microsoft.com/office/officeart/2005/8/colors/accent2_2" csCatId="accent2" phldr="1"/>
      <dgm:spPr/>
    </dgm:pt>
    <dgm:pt modelId="{1B7D9882-5848-4154-A68C-CA7244123CDC}">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b="1" dirty="0" smtClean="0"/>
            <a:t>EROSIÓN</a:t>
          </a:r>
        </a:p>
        <a:p>
          <a:r>
            <a:rPr lang="es-ES" dirty="0" smtClean="0"/>
            <a:t>O</a:t>
          </a:r>
        </a:p>
        <a:p>
          <a:r>
            <a:rPr lang="es-ES" dirty="0" smtClean="0"/>
            <a:t>DESGASTE</a:t>
          </a:r>
          <a:endParaRPr lang="es-ES" dirty="0"/>
        </a:p>
      </dgm:t>
    </dgm:pt>
    <dgm:pt modelId="{39EB1AA4-E785-4BAC-B6F6-FE0556CBA2B4}" type="parTrans" cxnId="{708EAFEE-69CE-43CD-9C6E-27BA1D7FFEA6}">
      <dgm:prSet/>
      <dgm:spPr/>
      <dgm:t>
        <a:bodyPr/>
        <a:lstStyle/>
        <a:p>
          <a:endParaRPr lang="es-ES"/>
        </a:p>
      </dgm:t>
    </dgm:pt>
    <dgm:pt modelId="{E083322D-7662-4502-BEA5-5A6DDE2ADFD8}" type="sibTrans" cxnId="{708EAFEE-69CE-43CD-9C6E-27BA1D7FFEA6}">
      <dgm:prSet/>
      <dgm:spPr/>
      <dgm:t>
        <a:bodyPr/>
        <a:lstStyle/>
        <a:p>
          <a:endParaRPr lang="es-ES"/>
        </a:p>
      </dgm:t>
    </dgm:pt>
    <dgm:pt modelId="{B6E04E33-9981-46D4-953D-A2FC66E97E1F}">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b="1" dirty="0" smtClean="0"/>
            <a:t>TRANSPORTE</a:t>
          </a:r>
        </a:p>
      </dgm:t>
    </dgm:pt>
    <dgm:pt modelId="{A8E84608-F31F-4C5C-AFB5-7743E7E9C19D}" type="parTrans" cxnId="{B1695BC9-2190-49AB-B339-D6F3CD803132}">
      <dgm:prSet/>
      <dgm:spPr/>
      <dgm:t>
        <a:bodyPr/>
        <a:lstStyle/>
        <a:p>
          <a:endParaRPr lang="es-ES"/>
        </a:p>
      </dgm:t>
    </dgm:pt>
    <dgm:pt modelId="{A26F09A4-7EDB-4A2C-99A9-5CD36C65BE15}" type="sibTrans" cxnId="{B1695BC9-2190-49AB-B339-D6F3CD803132}">
      <dgm:prSet/>
      <dgm:spPr/>
      <dgm:t>
        <a:bodyPr/>
        <a:lstStyle/>
        <a:p>
          <a:endParaRPr lang="es-ES"/>
        </a:p>
      </dgm:t>
    </dgm:pt>
    <dgm:pt modelId="{8253AE9C-4C99-40C5-8891-07EC9A563D7C}">
      <dgm:prSet phldrT="[Texto]">
        <dgm:style>
          <a:lnRef idx="1">
            <a:schemeClr val="accent6"/>
          </a:lnRef>
          <a:fillRef idx="2">
            <a:schemeClr val="accent6"/>
          </a:fillRef>
          <a:effectRef idx="1">
            <a:schemeClr val="accent6"/>
          </a:effectRef>
          <a:fontRef idx="minor">
            <a:schemeClr val="dk1"/>
          </a:fontRef>
        </dgm:style>
      </dgm:prSet>
      <dgm:spPr/>
      <dgm:t>
        <a:bodyPr/>
        <a:lstStyle/>
        <a:p>
          <a:r>
            <a:rPr lang="es-ES" b="1" dirty="0" smtClean="0"/>
            <a:t>SEDIMENTACIÓN</a:t>
          </a:r>
        </a:p>
        <a:p>
          <a:r>
            <a:rPr lang="es-ES" dirty="0" smtClean="0"/>
            <a:t>O</a:t>
          </a:r>
        </a:p>
        <a:p>
          <a:r>
            <a:rPr lang="es-ES" dirty="0" smtClean="0"/>
            <a:t>DEPÓSITO</a:t>
          </a:r>
          <a:endParaRPr lang="es-ES" dirty="0"/>
        </a:p>
      </dgm:t>
    </dgm:pt>
    <dgm:pt modelId="{6C0F5F04-675A-4C3B-B769-2DFF8E8763D4}" type="parTrans" cxnId="{5B1FB80F-A650-4D5E-8D18-AABF3C34B596}">
      <dgm:prSet/>
      <dgm:spPr/>
      <dgm:t>
        <a:bodyPr/>
        <a:lstStyle/>
        <a:p>
          <a:endParaRPr lang="es-ES"/>
        </a:p>
      </dgm:t>
    </dgm:pt>
    <dgm:pt modelId="{AECDCF25-FC99-4E9F-8A61-5E72E649BB99}" type="sibTrans" cxnId="{5B1FB80F-A650-4D5E-8D18-AABF3C34B596}">
      <dgm:prSet/>
      <dgm:spPr/>
      <dgm:t>
        <a:bodyPr/>
        <a:lstStyle/>
        <a:p>
          <a:endParaRPr lang="es-ES"/>
        </a:p>
      </dgm:t>
    </dgm:pt>
    <dgm:pt modelId="{20BB7646-F54B-4731-83A1-5AB9AB79CF28}" type="pres">
      <dgm:prSet presAssocID="{42F2F7C8-CAD1-4526-A6B9-69271F56AA4A}" presName="CompostProcess" presStyleCnt="0">
        <dgm:presLayoutVars>
          <dgm:dir/>
          <dgm:resizeHandles val="exact"/>
        </dgm:presLayoutVars>
      </dgm:prSet>
      <dgm:spPr/>
    </dgm:pt>
    <dgm:pt modelId="{6BB4A293-9D0B-4291-82F2-26E6A8FC3E7E}" type="pres">
      <dgm:prSet presAssocID="{42F2F7C8-CAD1-4526-A6B9-69271F56AA4A}" presName="arrow" presStyleLbl="bgShp" presStyleIdx="0" presStyleCnt="1">
        <dgm:style>
          <a:lnRef idx="0">
            <a:schemeClr val="accent6"/>
          </a:lnRef>
          <a:fillRef idx="3">
            <a:schemeClr val="accent6"/>
          </a:fillRef>
          <a:effectRef idx="3">
            <a:schemeClr val="accent6"/>
          </a:effectRef>
          <a:fontRef idx="minor">
            <a:schemeClr val="lt1"/>
          </a:fontRef>
        </dgm:style>
      </dgm:prSet>
      <dgm:spPr/>
    </dgm:pt>
    <dgm:pt modelId="{CAC3ECB0-ADC6-4DB1-9E15-94BE74E5FA47}" type="pres">
      <dgm:prSet presAssocID="{42F2F7C8-CAD1-4526-A6B9-69271F56AA4A}" presName="linearProcess" presStyleCnt="0"/>
      <dgm:spPr/>
    </dgm:pt>
    <dgm:pt modelId="{3F8668BE-7EC3-4CA2-A9D0-475E0F5F63E1}" type="pres">
      <dgm:prSet presAssocID="{1B7D9882-5848-4154-A68C-CA7244123CDC}" presName="textNode" presStyleLbl="node1" presStyleIdx="0" presStyleCnt="3">
        <dgm:presLayoutVars>
          <dgm:bulletEnabled val="1"/>
        </dgm:presLayoutVars>
      </dgm:prSet>
      <dgm:spPr/>
      <dgm:t>
        <a:bodyPr/>
        <a:lstStyle/>
        <a:p>
          <a:endParaRPr lang="es-ES"/>
        </a:p>
      </dgm:t>
    </dgm:pt>
    <dgm:pt modelId="{C8C197EB-DED9-4673-889E-C37A208F0A1B}" type="pres">
      <dgm:prSet presAssocID="{E083322D-7662-4502-BEA5-5A6DDE2ADFD8}" presName="sibTrans" presStyleCnt="0"/>
      <dgm:spPr/>
    </dgm:pt>
    <dgm:pt modelId="{D70A1ACA-3DDB-41C6-A2E7-3FD33290C44A}" type="pres">
      <dgm:prSet presAssocID="{B6E04E33-9981-46D4-953D-A2FC66E97E1F}" presName="textNode" presStyleLbl="node1" presStyleIdx="1" presStyleCnt="3">
        <dgm:presLayoutVars>
          <dgm:bulletEnabled val="1"/>
        </dgm:presLayoutVars>
      </dgm:prSet>
      <dgm:spPr/>
      <dgm:t>
        <a:bodyPr/>
        <a:lstStyle/>
        <a:p>
          <a:endParaRPr lang="es-ES"/>
        </a:p>
      </dgm:t>
    </dgm:pt>
    <dgm:pt modelId="{32394D5C-8EBF-4A38-800C-DD4A71996884}" type="pres">
      <dgm:prSet presAssocID="{A26F09A4-7EDB-4A2C-99A9-5CD36C65BE15}" presName="sibTrans" presStyleCnt="0"/>
      <dgm:spPr/>
    </dgm:pt>
    <dgm:pt modelId="{09E0AAB3-5333-4589-8149-5BCF13AFD012}" type="pres">
      <dgm:prSet presAssocID="{8253AE9C-4C99-40C5-8891-07EC9A563D7C}" presName="textNode" presStyleLbl="node1" presStyleIdx="2" presStyleCnt="3">
        <dgm:presLayoutVars>
          <dgm:bulletEnabled val="1"/>
        </dgm:presLayoutVars>
      </dgm:prSet>
      <dgm:spPr/>
      <dgm:t>
        <a:bodyPr/>
        <a:lstStyle/>
        <a:p>
          <a:endParaRPr lang="es-ES"/>
        </a:p>
      </dgm:t>
    </dgm:pt>
  </dgm:ptLst>
  <dgm:cxnLst>
    <dgm:cxn modelId="{07E07EE3-718A-4D1D-9A62-59E93F58B2F9}" type="presOf" srcId="{B6E04E33-9981-46D4-953D-A2FC66E97E1F}" destId="{D70A1ACA-3DDB-41C6-A2E7-3FD33290C44A}" srcOrd="0" destOrd="0" presId="urn:microsoft.com/office/officeart/2005/8/layout/hProcess9"/>
    <dgm:cxn modelId="{7843F394-11FE-46DD-900F-EA8A87870229}" type="presOf" srcId="{8253AE9C-4C99-40C5-8891-07EC9A563D7C}" destId="{09E0AAB3-5333-4589-8149-5BCF13AFD012}" srcOrd="0" destOrd="0" presId="urn:microsoft.com/office/officeart/2005/8/layout/hProcess9"/>
    <dgm:cxn modelId="{708EAFEE-69CE-43CD-9C6E-27BA1D7FFEA6}" srcId="{42F2F7C8-CAD1-4526-A6B9-69271F56AA4A}" destId="{1B7D9882-5848-4154-A68C-CA7244123CDC}" srcOrd="0" destOrd="0" parTransId="{39EB1AA4-E785-4BAC-B6F6-FE0556CBA2B4}" sibTransId="{E083322D-7662-4502-BEA5-5A6DDE2ADFD8}"/>
    <dgm:cxn modelId="{671784EB-38F9-4D48-AB75-1B10CF2A6EC5}" type="presOf" srcId="{1B7D9882-5848-4154-A68C-CA7244123CDC}" destId="{3F8668BE-7EC3-4CA2-A9D0-475E0F5F63E1}" srcOrd="0" destOrd="0" presId="urn:microsoft.com/office/officeart/2005/8/layout/hProcess9"/>
    <dgm:cxn modelId="{B1695BC9-2190-49AB-B339-D6F3CD803132}" srcId="{42F2F7C8-CAD1-4526-A6B9-69271F56AA4A}" destId="{B6E04E33-9981-46D4-953D-A2FC66E97E1F}" srcOrd="1" destOrd="0" parTransId="{A8E84608-F31F-4C5C-AFB5-7743E7E9C19D}" sibTransId="{A26F09A4-7EDB-4A2C-99A9-5CD36C65BE15}"/>
    <dgm:cxn modelId="{5B1FB80F-A650-4D5E-8D18-AABF3C34B596}" srcId="{42F2F7C8-CAD1-4526-A6B9-69271F56AA4A}" destId="{8253AE9C-4C99-40C5-8891-07EC9A563D7C}" srcOrd="2" destOrd="0" parTransId="{6C0F5F04-675A-4C3B-B769-2DFF8E8763D4}" sibTransId="{AECDCF25-FC99-4E9F-8A61-5E72E649BB99}"/>
    <dgm:cxn modelId="{E7E94B95-A169-4C5A-9920-69F60CAF4990}" type="presOf" srcId="{42F2F7C8-CAD1-4526-A6B9-69271F56AA4A}" destId="{20BB7646-F54B-4731-83A1-5AB9AB79CF28}" srcOrd="0" destOrd="0" presId="urn:microsoft.com/office/officeart/2005/8/layout/hProcess9"/>
    <dgm:cxn modelId="{E65CAF5D-588E-4D44-A2AE-ECEC1ABC2942}" type="presParOf" srcId="{20BB7646-F54B-4731-83A1-5AB9AB79CF28}" destId="{6BB4A293-9D0B-4291-82F2-26E6A8FC3E7E}" srcOrd="0" destOrd="0" presId="urn:microsoft.com/office/officeart/2005/8/layout/hProcess9"/>
    <dgm:cxn modelId="{E504CE7F-2FDD-4600-938F-F3452A11E116}" type="presParOf" srcId="{20BB7646-F54B-4731-83A1-5AB9AB79CF28}" destId="{CAC3ECB0-ADC6-4DB1-9E15-94BE74E5FA47}" srcOrd="1" destOrd="0" presId="urn:microsoft.com/office/officeart/2005/8/layout/hProcess9"/>
    <dgm:cxn modelId="{3D532252-7E26-469B-A09C-807227992C1C}" type="presParOf" srcId="{CAC3ECB0-ADC6-4DB1-9E15-94BE74E5FA47}" destId="{3F8668BE-7EC3-4CA2-A9D0-475E0F5F63E1}" srcOrd="0" destOrd="0" presId="urn:microsoft.com/office/officeart/2005/8/layout/hProcess9"/>
    <dgm:cxn modelId="{804D1144-8B26-4C8D-AD9F-8FF2D82A93CF}" type="presParOf" srcId="{CAC3ECB0-ADC6-4DB1-9E15-94BE74E5FA47}" destId="{C8C197EB-DED9-4673-889E-C37A208F0A1B}" srcOrd="1" destOrd="0" presId="urn:microsoft.com/office/officeart/2005/8/layout/hProcess9"/>
    <dgm:cxn modelId="{6B8D926D-D6E2-40C0-A2F8-93A07D0612E5}" type="presParOf" srcId="{CAC3ECB0-ADC6-4DB1-9E15-94BE74E5FA47}" destId="{D70A1ACA-3DDB-41C6-A2E7-3FD33290C44A}" srcOrd="2" destOrd="0" presId="urn:microsoft.com/office/officeart/2005/8/layout/hProcess9"/>
    <dgm:cxn modelId="{C3667D11-1EA8-4687-9401-A760EADE58C6}" type="presParOf" srcId="{CAC3ECB0-ADC6-4DB1-9E15-94BE74E5FA47}" destId="{32394D5C-8EBF-4A38-800C-DD4A71996884}" srcOrd="3" destOrd="0" presId="urn:microsoft.com/office/officeart/2005/8/layout/hProcess9"/>
    <dgm:cxn modelId="{5584A6B3-C80E-4006-BB59-8188011EC543}" type="presParOf" srcId="{CAC3ECB0-ADC6-4DB1-9E15-94BE74E5FA47}" destId="{09E0AAB3-5333-4589-8149-5BCF13AFD012}" srcOrd="4" destOrd="0" presId="urn:microsoft.com/office/officeart/2005/8/layout/hProcess9"/>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04F28-0F50-4BDC-A698-736AC42002D8}">
      <dsp:nvSpPr>
        <dsp:cNvPr id="0" name=""/>
        <dsp:cNvSpPr/>
      </dsp:nvSpPr>
      <dsp:spPr>
        <a:xfrm>
          <a:off x="0" y="0"/>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                  OROGÉNESIS</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Es el proceso de formación de montañas. Ocurre donde chocan o se separan dos placas de la litosfera. </a:t>
          </a:r>
          <a:endParaRPr lang="es-ES" sz="2000" kern="1200" dirty="0">
            <a:solidFill>
              <a:srgbClr val="800000"/>
            </a:solidFill>
            <a:latin typeface="Aharoni" pitchFamily="2" charset="-79"/>
            <a:cs typeface="Aharoni" pitchFamily="2" charset="-79"/>
          </a:endParaRPr>
        </a:p>
      </dsp:txBody>
      <dsp:txXfrm>
        <a:off x="1638224" y="0"/>
        <a:ext cx="5706591" cy="1692617"/>
      </dsp:txXfrm>
    </dsp:sp>
    <dsp:sp modelId="{5C5493A0-D229-4820-A699-86CDD1587C93}">
      <dsp:nvSpPr>
        <dsp:cNvPr id="0" name=""/>
        <dsp:cNvSpPr/>
      </dsp:nvSpPr>
      <dsp:spPr>
        <a:xfrm>
          <a:off x="169261" y="169261"/>
          <a:ext cx="1468963" cy="135409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CA48BD-DCB2-479E-908E-74ADD80AA352}">
      <dsp:nvSpPr>
        <dsp:cNvPr id="0" name=""/>
        <dsp:cNvSpPr/>
      </dsp:nvSpPr>
      <dsp:spPr>
        <a:xfrm>
          <a:off x="0" y="1861879"/>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               TERREMOTOS</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Son bruscas sacudidas de la corteza terrestre. Se originan por el choque entre dos placas.</a:t>
          </a:r>
          <a:endParaRPr lang="es-ES" sz="2000" kern="1200" dirty="0">
            <a:solidFill>
              <a:srgbClr val="800000"/>
            </a:solidFill>
            <a:latin typeface="Aharoni" pitchFamily="2" charset="-79"/>
            <a:cs typeface="Aharoni" pitchFamily="2" charset="-79"/>
          </a:endParaRPr>
        </a:p>
      </dsp:txBody>
      <dsp:txXfrm>
        <a:off x="1638224" y="1861879"/>
        <a:ext cx="5706591" cy="1692617"/>
      </dsp:txXfrm>
    </dsp:sp>
    <dsp:sp modelId="{A4B8BE8A-55DC-46B4-92C7-41453AE8C7C0}">
      <dsp:nvSpPr>
        <dsp:cNvPr id="0" name=""/>
        <dsp:cNvSpPr/>
      </dsp:nvSpPr>
      <dsp:spPr>
        <a:xfrm>
          <a:off x="169261" y="2031140"/>
          <a:ext cx="1468963" cy="1354093"/>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C130DDB-E829-48BC-B9A8-8BD39C3FC6EF}">
      <dsp:nvSpPr>
        <dsp:cNvPr id="0" name=""/>
        <dsp:cNvSpPr/>
      </dsp:nvSpPr>
      <dsp:spPr>
        <a:xfrm>
          <a:off x="0" y="3723758"/>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                 VOLCANES</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Son grietas en la corteza terrestre, por donde salen magma y gases del interior de la Tierra.</a:t>
          </a:r>
          <a:endParaRPr lang="es-ES" sz="2000" kern="1200" dirty="0">
            <a:solidFill>
              <a:srgbClr val="800000"/>
            </a:solidFill>
            <a:latin typeface="Aharoni" pitchFamily="2" charset="-79"/>
            <a:cs typeface="Aharoni" pitchFamily="2" charset="-79"/>
          </a:endParaRPr>
        </a:p>
      </dsp:txBody>
      <dsp:txXfrm>
        <a:off x="1638224" y="3723758"/>
        <a:ext cx="5706591" cy="1692617"/>
      </dsp:txXfrm>
    </dsp:sp>
    <dsp:sp modelId="{AFB19FFF-33EC-4116-897D-23DD58013AF0}">
      <dsp:nvSpPr>
        <dsp:cNvPr id="0" name=""/>
        <dsp:cNvSpPr/>
      </dsp:nvSpPr>
      <dsp:spPr>
        <a:xfrm>
          <a:off x="169261" y="3893020"/>
          <a:ext cx="1468963" cy="1354093"/>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D04F28-0F50-4BDC-A698-736AC42002D8}">
      <dsp:nvSpPr>
        <dsp:cNvPr id="0" name=""/>
        <dsp:cNvSpPr/>
      </dsp:nvSpPr>
      <dsp:spPr>
        <a:xfrm>
          <a:off x="0" y="0"/>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             ATMÓSFERA</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Los cambios de temperatura, las precipitaciones y el viento contribuyen a la erosión, el transporte y la sedimentación de materiales.</a:t>
          </a:r>
          <a:endParaRPr lang="es-ES" sz="2000" kern="1200" dirty="0">
            <a:solidFill>
              <a:srgbClr val="800000"/>
            </a:solidFill>
            <a:latin typeface="Aharoni" pitchFamily="2" charset="-79"/>
            <a:cs typeface="Aharoni" pitchFamily="2" charset="-79"/>
          </a:endParaRPr>
        </a:p>
      </dsp:txBody>
      <dsp:txXfrm>
        <a:off x="1638224" y="0"/>
        <a:ext cx="5706591" cy="1692617"/>
      </dsp:txXfrm>
    </dsp:sp>
    <dsp:sp modelId="{5C5493A0-D229-4820-A699-86CDD1587C93}">
      <dsp:nvSpPr>
        <dsp:cNvPr id="0" name=""/>
        <dsp:cNvSpPr/>
      </dsp:nvSpPr>
      <dsp:spPr>
        <a:xfrm>
          <a:off x="169261" y="169261"/>
          <a:ext cx="1468963" cy="1354093"/>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0CA48BD-DCB2-479E-908E-74ADD80AA352}">
      <dsp:nvSpPr>
        <dsp:cNvPr id="0" name=""/>
        <dsp:cNvSpPr/>
      </dsp:nvSpPr>
      <dsp:spPr>
        <a:xfrm>
          <a:off x="0" y="1861879"/>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                  AGUA</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El agua desgasta algunos componentes de las rocas, los transporta y los deposita en otros lugares.</a:t>
          </a:r>
          <a:endParaRPr lang="es-ES" sz="2000" kern="1200" dirty="0">
            <a:solidFill>
              <a:srgbClr val="800000"/>
            </a:solidFill>
            <a:latin typeface="Aharoni" pitchFamily="2" charset="-79"/>
            <a:cs typeface="Aharoni" pitchFamily="2" charset="-79"/>
          </a:endParaRPr>
        </a:p>
      </dsp:txBody>
      <dsp:txXfrm>
        <a:off x="1638224" y="1861879"/>
        <a:ext cx="5706591" cy="1692617"/>
      </dsp:txXfrm>
    </dsp:sp>
    <dsp:sp modelId="{A4B8BE8A-55DC-46B4-92C7-41453AE8C7C0}">
      <dsp:nvSpPr>
        <dsp:cNvPr id="0" name=""/>
        <dsp:cNvSpPr/>
      </dsp:nvSpPr>
      <dsp:spPr>
        <a:xfrm>
          <a:off x="169261" y="2031140"/>
          <a:ext cx="1468963" cy="1354093"/>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C130DDB-E829-48BC-B9A8-8BD39C3FC6EF}">
      <dsp:nvSpPr>
        <dsp:cNvPr id="0" name=""/>
        <dsp:cNvSpPr/>
      </dsp:nvSpPr>
      <dsp:spPr>
        <a:xfrm>
          <a:off x="0" y="3723758"/>
          <a:ext cx="7344816" cy="169261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t" anchorCtr="0">
          <a:noAutofit/>
        </a:bodyPr>
        <a:lstStyle/>
        <a:p>
          <a:pPr lvl="0" algn="ctr" defTabSz="1066800">
            <a:lnSpc>
              <a:spcPct val="90000"/>
            </a:lnSpc>
            <a:spcBef>
              <a:spcPct val="0"/>
            </a:spcBef>
            <a:spcAft>
              <a:spcPct val="35000"/>
            </a:spcAft>
          </a:pPr>
          <a:r>
            <a:rPr lang="es-ES" sz="2400" kern="1200" dirty="0" smtClean="0">
              <a:solidFill>
                <a:srgbClr val="800000"/>
              </a:solidFill>
              <a:latin typeface="Aharoni" pitchFamily="2" charset="-79"/>
              <a:cs typeface="Aharoni" pitchFamily="2" charset="-79"/>
            </a:rPr>
            <a:t>SERES VIVOS</a:t>
          </a:r>
          <a:endParaRPr lang="es-ES" sz="2400" kern="1200" dirty="0">
            <a:solidFill>
              <a:srgbClr val="800000"/>
            </a:solidFill>
            <a:latin typeface="Aharoni" pitchFamily="2" charset="-79"/>
            <a:cs typeface="Aharoni" pitchFamily="2" charset="-79"/>
          </a:endParaRPr>
        </a:p>
        <a:p>
          <a:pPr marL="228600" lvl="1" indent="-228600" algn="l" defTabSz="889000">
            <a:lnSpc>
              <a:spcPct val="90000"/>
            </a:lnSpc>
            <a:spcBef>
              <a:spcPct val="0"/>
            </a:spcBef>
            <a:spcAft>
              <a:spcPct val="15000"/>
            </a:spcAft>
            <a:buChar char="••"/>
          </a:pPr>
          <a:r>
            <a:rPr lang="es-ES" sz="2000" kern="1200" dirty="0" smtClean="0">
              <a:solidFill>
                <a:srgbClr val="800000"/>
              </a:solidFill>
              <a:latin typeface="Aharoni" pitchFamily="2" charset="-79"/>
              <a:cs typeface="Aharoni" pitchFamily="2" charset="-79"/>
            </a:rPr>
            <a:t>La vegetación y los animales modifican el relieve lentamente. Los seres humanos lo modifican de forma más rápida y duradera. Por ejemplo: la minería o la construcción.</a:t>
          </a:r>
          <a:endParaRPr lang="es-ES" sz="2000" kern="1200" dirty="0">
            <a:solidFill>
              <a:srgbClr val="800000"/>
            </a:solidFill>
            <a:latin typeface="Aharoni" pitchFamily="2" charset="-79"/>
            <a:cs typeface="Aharoni" pitchFamily="2" charset="-79"/>
          </a:endParaRPr>
        </a:p>
      </dsp:txBody>
      <dsp:txXfrm>
        <a:off x="1638224" y="3723758"/>
        <a:ext cx="5706591" cy="1692617"/>
      </dsp:txXfrm>
    </dsp:sp>
    <dsp:sp modelId="{AFB19FFF-33EC-4116-897D-23DD58013AF0}">
      <dsp:nvSpPr>
        <dsp:cNvPr id="0" name=""/>
        <dsp:cNvSpPr/>
      </dsp:nvSpPr>
      <dsp:spPr>
        <a:xfrm>
          <a:off x="169261" y="3893020"/>
          <a:ext cx="1468963" cy="1354093"/>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B4A293-9D0B-4291-82F2-26E6A8FC3E7E}">
      <dsp:nvSpPr>
        <dsp:cNvPr id="0" name=""/>
        <dsp:cNvSpPr/>
      </dsp:nvSpPr>
      <dsp:spPr>
        <a:xfrm>
          <a:off x="518457" y="0"/>
          <a:ext cx="5875852" cy="5256583"/>
        </a:xfrm>
        <a:prstGeom prst="rightArrow">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sp>
    <dsp:sp modelId="{3F8668BE-7EC3-4CA2-A9D0-475E0F5F63E1}">
      <dsp:nvSpPr>
        <dsp:cNvPr id="0" name=""/>
        <dsp:cNvSpPr/>
      </dsp:nvSpPr>
      <dsp:spPr>
        <a:xfrm>
          <a:off x="4409" y="1576975"/>
          <a:ext cx="2181378" cy="210263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EROSIÓN</a:t>
          </a:r>
        </a:p>
        <a:p>
          <a:pPr lvl="0" algn="ctr" defTabSz="889000">
            <a:lnSpc>
              <a:spcPct val="90000"/>
            </a:lnSpc>
            <a:spcBef>
              <a:spcPct val="0"/>
            </a:spcBef>
            <a:spcAft>
              <a:spcPct val="35000"/>
            </a:spcAft>
          </a:pPr>
          <a:r>
            <a:rPr lang="es-ES" sz="2000" kern="1200" dirty="0" smtClean="0"/>
            <a:t>O</a:t>
          </a:r>
        </a:p>
        <a:p>
          <a:pPr lvl="0" algn="ctr" defTabSz="889000">
            <a:lnSpc>
              <a:spcPct val="90000"/>
            </a:lnSpc>
            <a:spcBef>
              <a:spcPct val="0"/>
            </a:spcBef>
            <a:spcAft>
              <a:spcPct val="35000"/>
            </a:spcAft>
          </a:pPr>
          <a:r>
            <a:rPr lang="es-ES" sz="2000" kern="1200" dirty="0" smtClean="0"/>
            <a:t>DESGASTE</a:t>
          </a:r>
          <a:endParaRPr lang="es-ES" sz="2000" kern="1200" dirty="0"/>
        </a:p>
      </dsp:txBody>
      <dsp:txXfrm>
        <a:off x="4409" y="1576975"/>
        <a:ext cx="2181378" cy="2102633"/>
      </dsp:txXfrm>
    </dsp:sp>
    <dsp:sp modelId="{D70A1ACA-3DDB-41C6-A2E7-3FD33290C44A}">
      <dsp:nvSpPr>
        <dsp:cNvPr id="0" name=""/>
        <dsp:cNvSpPr/>
      </dsp:nvSpPr>
      <dsp:spPr>
        <a:xfrm>
          <a:off x="2365694" y="1576975"/>
          <a:ext cx="2181378" cy="210263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TRANSPORTE</a:t>
          </a:r>
        </a:p>
      </dsp:txBody>
      <dsp:txXfrm>
        <a:off x="2365694" y="1576975"/>
        <a:ext cx="2181378" cy="2102633"/>
      </dsp:txXfrm>
    </dsp:sp>
    <dsp:sp modelId="{09E0AAB3-5333-4589-8149-5BCF13AFD012}">
      <dsp:nvSpPr>
        <dsp:cNvPr id="0" name=""/>
        <dsp:cNvSpPr/>
      </dsp:nvSpPr>
      <dsp:spPr>
        <a:xfrm>
          <a:off x="4726980" y="1576975"/>
          <a:ext cx="2181378" cy="210263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t>SEDIMENTACIÓN</a:t>
          </a:r>
        </a:p>
        <a:p>
          <a:pPr lvl="0" algn="ctr" defTabSz="889000">
            <a:lnSpc>
              <a:spcPct val="90000"/>
            </a:lnSpc>
            <a:spcBef>
              <a:spcPct val="0"/>
            </a:spcBef>
            <a:spcAft>
              <a:spcPct val="35000"/>
            </a:spcAft>
          </a:pPr>
          <a:r>
            <a:rPr lang="es-ES" sz="2000" kern="1200" dirty="0" smtClean="0"/>
            <a:t>O</a:t>
          </a:r>
        </a:p>
        <a:p>
          <a:pPr lvl="0" algn="ctr" defTabSz="889000">
            <a:lnSpc>
              <a:spcPct val="90000"/>
            </a:lnSpc>
            <a:spcBef>
              <a:spcPct val="0"/>
            </a:spcBef>
            <a:spcAft>
              <a:spcPct val="35000"/>
            </a:spcAft>
          </a:pPr>
          <a:r>
            <a:rPr lang="es-ES" sz="2000" kern="1200" dirty="0" smtClean="0"/>
            <a:t>DEPÓSITO</a:t>
          </a:r>
          <a:endParaRPr lang="es-ES" sz="2000" kern="1200" dirty="0"/>
        </a:p>
      </dsp:txBody>
      <dsp:txXfrm>
        <a:off x="4726980" y="1576975"/>
        <a:ext cx="2181378" cy="210263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0AC5E7-2E46-4BEE-B1A1-0B0E8459E83B}" type="datetimeFigureOut">
              <a:rPr lang="es-ES" smtClean="0"/>
              <a:pPr/>
              <a:t>23/10/2018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DB163C-1F7E-4A2D-8A6D-35971D0A823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8E5004-127F-4549-A5A7-581769256278}" type="slidenum">
              <a:rPr lang="en-US"/>
              <a:pPr fontAlgn="base">
                <a:spcBef>
                  <a:spcPct val="0"/>
                </a:spcBef>
                <a:spcAft>
                  <a:spcPct val="0"/>
                </a:spcAft>
                <a:defRPr/>
              </a:pPr>
              <a:t>3</a:t>
            </a:fld>
            <a:endParaRPr lang="en-US"/>
          </a:p>
        </p:txBody>
      </p:sp>
      <p:sp>
        <p:nvSpPr>
          <p:cNvPr id="573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73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latin typeface="Helvetica" pitchFamily="34" charset="0"/>
              </a:rPr>
              <a:t>The interior of the Earth is divided into layers based on chemical and physical properties. </a:t>
            </a:r>
          </a:p>
          <a:p>
            <a:pPr eaLnBrk="1" hangingPunct="1">
              <a:spcBef>
                <a:spcPct val="0"/>
              </a:spcBef>
              <a:buFontTx/>
              <a:buChar char="•"/>
            </a:pPr>
            <a:r>
              <a:rPr lang="en-US" smtClean="0">
                <a:latin typeface="Helvetica" pitchFamily="34" charset="0"/>
              </a:rPr>
              <a:t>The Earth has an outer silica-rich, solid crust, a highly viscous mantle, and a core comprising a liquid outer core that is much less viscous than the mantle, and a solid inner core.</a:t>
            </a:r>
          </a:p>
          <a:p>
            <a:pPr eaLnBrk="1" hangingPunct="1">
              <a:spcBef>
                <a:spcPct val="0"/>
              </a:spcBef>
              <a:buFontTx/>
              <a:buChar char="•"/>
            </a:pPr>
            <a:endParaRPr lang="en-US" smtClean="0">
              <a:latin typeface="Helvetica" pitchFamily="34" charset="0"/>
            </a:endParaRPr>
          </a:p>
          <a:p>
            <a:pPr eaLnBrk="1" hangingPunct="1">
              <a:spcBef>
                <a:spcPct val="0"/>
              </a:spcBef>
              <a:buFontTx/>
              <a:buChar char="•"/>
            </a:pPr>
            <a:r>
              <a:rPr lang="en-US" smtClean="0">
                <a:latin typeface="Helvetica" pitchFamily="34" charset="0"/>
              </a:rPr>
              <a:t>Working from the centre of the Earth out we have:</a:t>
            </a:r>
          </a:p>
          <a:p>
            <a:pPr lvl="1" eaLnBrk="1" hangingPunct="1">
              <a:spcBef>
                <a:spcPct val="0"/>
              </a:spcBef>
              <a:buFontTx/>
              <a:buChar char="•"/>
            </a:pPr>
            <a:r>
              <a:rPr lang="en-US" smtClean="0">
                <a:latin typeface="Helvetica" pitchFamily="34" charset="0"/>
              </a:rPr>
              <a:t>The </a:t>
            </a:r>
            <a:r>
              <a:rPr lang="en-US" b="1" smtClean="0"/>
              <a:t>inner core</a:t>
            </a:r>
            <a:r>
              <a:rPr lang="en-US" smtClean="0">
                <a:latin typeface="Helvetica" pitchFamily="34" charset="0"/>
              </a:rPr>
              <a:t> is a primarily solid sphere about 1220 km in radius situated at Earth's center.</a:t>
            </a:r>
          </a:p>
          <a:p>
            <a:pPr lvl="3" eaLnBrk="1" hangingPunct="1">
              <a:spcBef>
                <a:spcPct val="0"/>
              </a:spcBef>
              <a:buFontTx/>
              <a:buChar char="•"/>
            </a:pPr>
            <a:r>
              <a:rPr lang="en-US" smtClean="0">
                <a:latin typeface="Helvetica" pitchFamily="34" charset="0"/>
              </a:rPr>
              <a:t>Based on the abundance of chemical elements in the solar system, their physical properties, and other chemical constraints regarding the remainder of Earth's volume, the inner core is believed to be composed primarily of a nickel-iron alloy, with small amounts of some unknown elements.</a:t>
            </a:r>
          </a:p>
          <a:p>
            <a:pPr lvl="3" eaLnBrk="1" hangingPunct="1">
              <a:spcBef>
                <a:spcPct val="0"/>
              </a:spcBef>
              <a:buFontTx/>
              <a:buChar char="•"/>
            </a:pPr>
            <a:r>
              <a:rPr lang="en-US" smtClean="0">
                <a:latin typeface="Helvetica" pitchFamily="34" charset="0"/>
              </a:rPr>
              <a:t>The temperature is estimated at 5,000-6,000 degrees Celsius and the pressure to be about 330 to 360 GPa (which is over 3,000,000 times that of the atmosphere!)</a:t>
            </a:r>
          </a:p>
          <a:p>
            <a:pPr lvl="1" eaLnBrk="1" hangingPunct="1">
              <a:spcBef>
                <a:spcPct val="0"/>
              </a:spcBef>
              <a:buFontTx/>
              <a:buChar char="•"/>
            </a:pPr>
            <a:r>
              <a:rPr lang="en-US" smtClean="0">
                <a:latin typeface="Helvetica" pitchFamily="34" charset="0"/>
              </a:rPr>
              <a:t>The liquid outer core is </a:t>
            </a:r>
            <a:r>
              <a:rPr lang="en-US" smtClean="0"/>
              <a:t>2300 km thick and like the inner core composed of a nickel-iron alloy (but with less iron than the solid inner core).</a:t>
            </a:r>
          </a:p>
          <a:p>
            <a:pPr lvl="3" eaLnBrk="1" hangingPunct="1">
              <a:spcBef>
                <a:spcPct val="0"/>
              </a:spcBef>
              <a:buFontTx/>
              <a:buChar char="•"/>
            </a:pPr>
            <a:r>
              <a:rPr lang="en-US" smtClean="0"/>
              <a:t>Iseismic and other geophysical evidence indicates that the outer core is so hot that the metals are in a liquid state.</a:t>
            </a:r>
          </a:p>
          <a:p>
            <a:pPr lvl="1" eaLnBrk="1" hangingPunct="1">
              <a:spcBef>
                <a:spcPct val="0"/>
              </a:spcBef>
              <a:buFontTx/>
              <a:buChar char="•"/>
            </a:pPr>
            <a:r>
              <a:rPr lang="en-US" smtClean="0"/>
              <a:t>The mantle i</a:t>
            </a:r>
            <a:r>
              <a:rPr lang="en-US" smtClean="0">
                <a:latin typeface="Helvetica" pitchFamily="34" charset="0"/>
              </a:rPr>
              <a:t>s approximately 2,900 km thick and comprises 70% of Earth's volume. (the core makes up about 30% of Earth's volume, with the outer crust [where we live] &lt;1%!!).</a:t>
            </a:r>
          </a:p>
          <a:p>
            <a:pPr lvl="3" eaLnBrk="1" hangingPunct="1">
              <a:spcBef>
                <a:spcPct val="0"/>
              </a:spcBef>
              <a:buFontTx/>
              <a:buChar char="•"/>
            </a:pPr>
            <a:r>
              <a:rPr lang="en-US" smtClean="0">
                <a:latin typeface="Helvetica" pitchFamily="34" charset="0"/>
              </a:rPr>
              <a:t>The mantle is divided into sections based upon changes in its elastic properties with depth.</a:t>
            </a:r>
          </a:p>
          <a:p>
            <a:pPr lvl="3" eaLnBrk="1" hangingPunct="1">
              <a:spcBef>
                <a:spcPct val="0"/>
              </a:spcBef>
              <a:buFontTx/>
              <a:buChar char="•"/>
            </a:pPr>
            <a:r>
              <a:rPr lang="en-US" smtClean="0">
                <a:latin typeface="Helvetica" pitchFamily="34" charset="0"/>
              </a:rPr>
              <a:t>In the mantle, temperatures range between 500-900 degrees Celsius at the upper boundary with the crust to over 4,000 degrees Celsius at the boundary with the core.</a:t>
            </a:r>
          </a:p>
          <a:p>
            <a:pPr lvl="3" eaLnBrk="1" hangingPunct="1">
              <a:spcBef>
                <a:spcPct val="0"/>
              </a:spcBef>
              <a:buFontTx/>
              <a:buChar char="•"/>
            </a:pPr>
            <a:r>
              <a:rPr lang="en-US" smtClean="0">
                <a:latin typeface="Helvetica" pitchFamily="34" charset="0"/>
              </a:rPr>
              <a:t>Due to the temperature difference between the Earth's surface and outer core, and the ability of the crystalline rocks at high pressure and temperature to undergo slow, creeping, viscous-like deformation over millions of years, there is a convective material circulation in the mantle (mantle convection cells). Hot material rises up as mantle plumes (like a lava lamp!), while cooler (and heavier) material sinks downward to be reheated and rise up again.</a:t>
            </a:r>
          </a:p>
          <a:p>
            <a:pPr lvl="4" eaLnBrk="1" hangingPunct="1">
              <a:spcBef>
                <a:spcPct val="0"/>
              </a:spcBef>
            </a:pPr>
            <a:r>
              <a:rPr lang="en-US" smtClean="0"/>
              <a:t>- We shall see that this process is very important for plate tectonic motion…</a:t>
            </a:r>
          </a:p>
          <a:p>
            <a:pPr eaLnBrk="1" hangingPunct="1">
              <a:spcBef>
                <a:spcPct val="0"/>
              </a:spcBef>
              <a:buFontTx/>
              <a:buChar char="•"/>
            </a:pPr>
            <a:r>
              <a:rPr lang="en-US" smtClean="0"/>
              <a:t>The outer most layer is the crust - this is the most familiar to us as it is where we live. </a:t>
            </a:r>
          </a:p>
          <a:p>
            <a:pPr lvl="3" eaLnBrk="1" hangingPunct="1">
              <a:spcBef>
                <a:spcPct val="0"/>
              </a:spcBef>
              <a:buFontTx/>
              <a:buChar char="•"/>
            </a:pPr>
            <a:r>
              <a:rPr lang="en-US" smtClean="0">
                <a:latin typeface="Helvetica" pitchFamily="34" charset="0"/>
              </a:rPr>
              <a:t>The distinction between crust and mantle is based on chemistry, rock types and seismic characteristics. </a:t>
            </a:r>
          </a:p>
          <a:p>
            <a:pPr lvl="4" eaLnBrk="1" hangingPunct="1">
              <a:spcBef>
                <a:spcPct val="0"/>
              </a:spcBef>
              <a:buFontTx/>
              <a:buChar char="-"/>
            </a:pPr>
            <a:r>
              <a:rPr lang="en-US" smtClean="0"/>
              <a:t>Presenter: Ask the students to guess what the most abundant element in the earth’s crust is…..they may be surprised to learn that it is actually Oxygen (</a:t>
            </a:r>
            <a:r>
              <a:rPr lang="en-US" smtClean="0">
                <a:solidFill>
                  <a:srgbClr val="FFCC66"/>
                </a:solidFill>
              </a:rPr>
              <a:t>46.6% Oxygen; 27.7% Silica; 8.1% Aluminum; 5.0% Iron; 3.6% Calcium; 2.8% Sodium; 2.6% Potassium; 2.1% Magnesium; plus trace elements)</a:t>
            </a:r>
          </a:p>
          <a:p>
            <a:pPr lvl="4" eaLnBrk="1" hangingPunct="1">
              <a:spcBef>
                <a:spcPct val="0"/>
              </a:spcBef>
              <a:buFontTx/>
              <a:buChar char="-"/>
            </a:pPr>
            <a:r>
              <a:rPr lang="en-US" smtClean="0">
                <a:solidFill>
                  <a:srgbClr val="FFCC66"/>
                </a:solidFill>
              </a:rPr>
              <a:t>Click to next slide for more on the Crust….</a:t>
            </a:r>
            <a:endParaRPr lang="en-US" smtClean="0"/>
          </a:p>
          <a:p>
            <a:pPr lvl="3" eaLnBrk="1" hangingPunct="1">
              <a:spcBef>
                <a:spcPct val="0"/>
              </a:spcBef>
              <a:buFontTx/>
              <a:buChar char="•"/>
            </a:pPr>
            <a:endParaRPr lang="en-US" smtClean="0">
              <a:latin typeface="Helvetic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B5328F-1B15-4196-9EC6-5D8F63647442}" type="slidenum">
              <a:rPr lang="en-US"/>
              <a:pPr fontAlgn="base">
                <a:spcBef>
                  <a:spcPct val="0"/>
                </a:spcBef>
                <a:spcAft>
                  <a:spcPct val="0"/>
                </a:spcAft>
                <a:defRPr/>
              </a:pPr>
              <a:t>5</a:t>
            </a:fld>
            <a:endParaRPr lang="en-US"/>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Tx/>
              <a:buChar char="•"/>
            </a:pPr>
            <a:r>
              <a:rPr lang="en-US" smtClean="0"/>
              <a:t>The Earth has two different types of crust: Continental crust and Oceanic crust. Each has different properties and therefore behaves in different ways.</a:t>
            </a:r>
          </a:p>
          <a:p>
            <a:pPr eaLnBrk="1" hangingPunct="1">
              <a:spcBef>
                <a:spcPct val="0"/>
              </a:spcBef>
              <a:buFontTx/>
              <a:buChar char="•"/>
            </a:pPr>
            <a:r>
              <a:rPr lang="en-US" smtClean="0"/>
              <a:t>Continental crust:</a:t>
            </a:r>
          </a:p>
          <a:p>
            <a:pPr lvl="1" eaLnBrk="1" hangingPunct="1">
              <a:spcBef>
                <a:spcPct val="0"/>
              </a:spcBef>
              <a:buFontTx/>
              <a:buChar char="•"/>
            </a:pPr>
            <a:r>
              <a:rPr lang="en-US" smtClean="0"/>
              <a:t>Continental crust forms the land (the continents, as the name suggests) that we see today.</a:t>
            </a:r>
          </a:p>
          <a:p>
            <a:pPr lvl="2" eaLnBrk="1" hangingPunct="1">
              <a:spcBef>
                <a:spcPct val="0"/>
              </a:spcBef>
              <a:buFontTx/>
              <a:buChar char="•"/>
            </a:pPr>
            <a:r>
              <a:rPr lang="en-US" smtClean="0"/>
              <a:t> Continental crust averages about 35 km thick. Under some mountain chains, crustal thickness is approximately twice that thickness (about 70 km thick).</a:t>
            </a:r>
          </a:p>
          <a:p>
            <a:pPr lvl="3" eaLnBrk="1" hangingPunct="1">
              <a:spcBef>
                <a:spcPct val="0"/>
              </a:spcBef>
            </a:pPr>
            <a:r>
              <a:rPr lang="en-US" smtClean="0"/>
              <a:t>-  The mountains we see on earth have deep roots in the crust that we can’t see. The crust “floats” on the more dense mantle and, like how only the tip of an iceberg sticks up out of the water, we see only the tip of the continental crust - the mountain ranges. </a:t>
            </a:r>
          </a:p>
          <a:p>
            <a:pPr lvl="2" eaLnBrk="1" hangingPunct="1">
              <a:spcBef>
                <a:spcPct val="0"/>
              </a:spcBef>
              <a:buFontTx/>
              <a:buChar char="-"/>
            </a:pPr>
            <a:r>
              <a:rPr lang="en-US" smtClean="0"/>
              <a:t>Continental crust is less dense and therefore more buoyant than oceanic crust</a:t>
            </a:r>
          </a:p>
          <a:p>
            <a:pPr lvl="2" eaLnBrk="1" hangingPunct="1">
              <a:spcBef>
                <a:spcPct val="0"/>
              </a:spcBef>
              <a:buFontTx/>
              <a:buChar char="-"/>
            </a:pPr>
            <a:r>
              <a:rPr lang="en-US" smtClean="0"/>
              <a:t>Continental crust contains some of the oldest rocks on Earth. 	</a:t>
            </a:r>
          </a:p>
          <a:p>
            <a:pPr lvl="3" eaLnBrk="1" hangingPunct="1">
              <a:spcBef>
                <a:spcPct val="0"/>
              </a:spcBef>
            </a:pPr>
            <a:r>
              <a:rPr lang="en-US" smtClean="0"/>
              <a:t>- Ancient rocks exceeding 3.5 billion years in age are found on all of Earth's continents. The oldest rocks on Earth found so far are the Acasta Gneisses  in northwestern Canada near Great Slave Lake (4.03 Ga) [Ga = billion years ago] and the Isua Supracrustal  rocks in West Greenland (3.7 to 3.8 Ga), but well-studied rocks nearly as old  are also found in the Minnesota River Valley in the USA (3.5-3.7  billion years), in Swaziland (3.4-3.5 billion years), and in Western Australia  (3.4-3.6 billion years).</a:t>
            </a:r>
          </a:p>
          <a:p>
            <a:pPr lvl="3" eaLnBrk="1" hangingPunct="1">
              <a:spcBef>
                <a:spcPct val="0"/>
              </a:spcBef>
              <a:buFontTx/>
              <a:buChar char="-"/>
            </a:pPr>
            <a:endParaRPr lang="en-US" smtClean="0"/>
          </a:p>
          <a:p>
            <a:pPr eaLnBrk="1" hangingPunct="1">
              <a:spcBef>
                <a:spcPct val="0"/>
              </a:spcBef>
              <a:buFontTx/>
              <a:buChar char="-"/>
            </a:pPr>
            <a:r>
              <a:rPr lang="en-US" smtClean="0"/>
              <a:t>Oceanic crust:</a:t>
            </a:r>
          </a:p>
          <a:p>
            <a:pPr lvl="1" eaLnBrk="1" hangingPunct="1">
              <a:spcBef>
                <a:spcPct val="0"/>
              </a:spcBef>
              <a:buFontTx/>
              <a:buChar char="-"/>
            </a:pPr>
            <a:r>
              <a:rPr lang="en-US" smtClean="0"/>
              <a:t> As the name already suggests, this crust is below the oceans.</a:t>
            </a:r>
          </a:p>
          <a:p>
            <a:pPr lvl="2" eaLnBrk="1" hangingPunct="1">
              <a:spcBef>
                <a:spcPct val="0"/>
              </a:spcBef>
              <a:buFontTx/>
              <a:buChar char="-"/>
            </a:pPr>
            <a:r>
              <a:rPr lang="en-US" smtClean="0"/>
              <a:t>Compared to continental crust, Oceanic crust is thin (6-11 km).</a:t>
            </a:r>
          </a:p>
          <a:p>
            <a:pPr lvl="2" eaLnBrk="1" hangingPunct="1">
              <a:spcBef>
                <a:spcPct val="0"/>
              </a:spcBef>
              <a:buFontTx/>
              <a:buChar char="-"/>
            </a:pPr>
            <a:r>
              <a:rPr lang="en-US" smtClean="0"/>
              <a:t>It is more dense than continental crust and therefore when the two types of crust meet, oceanic crust will sink underneath continental crust.</a:t>
            </a:r>
          </a:p>
          <a:p>
            <a:pPr lvl="2" eaLnBrk="1" hangingPunct="1">
              <a:spcBef>
                <a:spcPct val="0"/>
              </a:spcBef>
              <a:buFontTx/>
              <a:buChar char="-"/>
            </a:pPr>
            <a:r>
              <a:rPr lang="en-US" smtClean="0"/>
              <a:t>The rocks of the oceanic crust are very young compared with most of the rocks of the continental crust. They are not older than 200 million years.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C05D8-7B0F-4482-BE7A-0AC111561A7B}" type="slidenum">
              <a:rPr lang="en-US"/>
              <a:pPr fontAlgn="base">
                <a:spcBef>
                  <a:spcPct val="0"/>
                </a:spcBef>
                <a:spcAft>
                  <a:spcPct val="0"/>
                </a:spcAft>
                <a:defRPr/>
              </a:pPr>
              <a:t>6</a:t>
            </a:fld>
            <a:endParaRPr lang="en-US"/>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Presenter: Ask the class if they have heard of Plate Tectonics before (commonly students will have some idea of the general concept), and ask them if they can explain the theory.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9444DC-59BE-4ACF-B977-DE9F61BDE70D}" type="slidenum">
              <a:rPr lang="en-US"/>
              <a:pPr fontAlgn="base">
                <a:spcBef>
                  <a:spcPct val="0"/>
                </a:spcBef>
                <a:spcAft>
                  <a:spcPct val="0"/>
                </a:spcAft>
                <a:defRPr/>
              </a:pPr>
              <a:t>7</a:t>
            </a:fld>
            <a:endParaRPr lang="en-US"/>
          </a:p>
        </p:txBody>
      </p:sp>
      <p:sp>
        <p:nvSpPr>
          <p:cNvPr id="614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900" smtClean="0"/>
              <a:t>If you look at a map of the world, you may notice that some of the continents could fit together like pieces of a puzzle…..the shape of Africa and South America are a good example.</a:t>
            </a:r>
          </a:p>
          <a:p>
            <a:pPr eaLnBrk="1" hangingPunct="1">
              <a:spcBef>
                <a:spcPct val="0"/>
              </a:spcBef>
            </a:pPr>
            <a:r>
              <a:rPr lang="en-US" sz="900" smtClean="0"/>
              <a:t>This is because they DID used to fit together!</a:t>
            </a:r>
          </a:p>
          <a:p>
            <a:pPr eaLnBrk="1" hangingPunct="1">
              <a:spcBef>
                <a:spcPct val="0"/>
              </a:spcBef>
            </a:pPr>
            <a:endParaRPr lang="en-US" sz="900" smtClean="0"/>
          </a:p>
          <a:p>
            <a:pPr eaLnBrk="1" hangingPunct="1">
              <a:spcBef>
                <a:spcPct val="0"/>
              </a:spcBef>
            </a:pPr>
            <a:r>
              <a:rPr lang="en-US" sz="900" smtClean="0"/>
              <a:t>The Earth as we see it today was not always like it is now. Land masses have pulled apart and joined together by the process we call Plate Tectonics….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F97773-988E-42A4-804A-1FAE2E20A87E}" type="slidenum">
              <a:rPr lang="en-US"/>
              <a:pPr fontAlgn="base">
                <a:spcBef>
                  <a:spcPct val="0"/>
                </a:spcBef>
                <a:spcAft>
                  <a:spcPct val="0"/>
                </a:spcAft>
                <a:defRPr/>
              </a:pPr>
              <a:t>8</a:t>
            </a:fld>
            <a:endParaRPr lang="en-US"/>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This diagram shows the major Tectonic Plates.</a:t>
            </a:r>
          </a:p>
          <a:p>
            <a:pPr eaLnBrk="1" hangingPunct="1">
              <a:spcBef>
                <a:spcPct val="0"/>
              </a:spcBef>
            </a:pPr>
            <a:endParaRPr lang="en-US" smtClean="0"/>
          </a:p>
          <a:p>
            <a:pPr eaLnBrk="1" hangingPunct="1">
              <a:spcBef>
                <a:spcPct val="0"/>
              </a:spcBef>
            </a:pPr>
            <a:r>
              <a:rPr lang="en-US" smtClean="0"/>
              <a:t>Presenter: Point out the UK, sitting on the Eurasian Plate. Also the plate boundary between Africa and South America (note that it has the same shape as the coastlines in these countries).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C05D8-7B0F-4482-BE7A-0AC111561A7B}" type="slidenum">
              <a:rPr lang="en-US"/>
              <a:pPr fontAlgn="base">
                <a:spcBef>
                  <a:spcPct val="0"/>
                </a:spcBef>
                <a:spcAft>
                  <a:spcPct val="0"/>
                </a:spcAft>
                <a:defRPr/>
              </a:pPr>
              <a:t>9</a:t>
            </a:fld>
            <a:endParaRPr lang="en-US"/>
          </a:p>
        </p:txBody>
      </p:sp>
      <p:sp>
        <p:nvSpPr>
          <p:cNvPr id="604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04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t>Presenter: Ask the class if they have heard of Plate Tectonics before (commonly students will have some idea of the general concept), and ask them if they can explain the theory.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CB60467-CCDF-4A7B-BD11-06CF2E739B93}" type="slidenum">
              <a:rPr lang="es-ES" smtClean="0"/>
              <a:pPr/>
              <a:t>27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E7B897B-2B83-4FDD-B4D3-BD6DABB3654D}" type="datetimeFigureOut">
              <a:rPr lang="es-ES" smtClean="0"/>
              <a:pPr/>
              <a:t>23/10/2018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B7A6A10-8E48-4334-A722-CCC1F2A6B67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B897B-2B83-4FDD-B4D3-BD6DABB3654D}" type="datetimeFigureOut">
              <a:rPr lang="es-ES" smtClean="0"/>
              <a:pPr/>
              <a:t>23/10/2018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A6A10-8E48-4334-A722-CCC1F2A6B67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hyperlink" Target="http://www.paraconocer.com/wp-content/uploads/2011/01/alpes.jpg" TargetMode="Externa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3.gif"/><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098"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6146" name="Picture 2" descr="http://piramidesdebosnia.files.wordpress.com/2012/08/grand-canyon-wallpaper-71.jpg"/>
          <p:cNvPicPr>
            <a:picLocks noChangeAspect="1" noChangeArrowheads="1"/>
          </p:cNvPicPr>
          <p:nvPr/>
        </p:nvPicPr>
        <p:blipFill>
          <a:blip r:embed="rId3" cstate="print"/>
          <a:srcRect/>
          <a:stretch>
            <a:fillRect/>
          </a:stretch>
        </p:blipFill>
        <p:spPr bwMode="auto">
          <a:xfrm>
            <a:off x="0" y="-1"/>
            <a:ext cx="9144000" cy="6941165"/>
          </a:xfrm>
          <a:prstGeom prst="rect">
            <a:avLst/>
          </a:prstGeom>
          <a:noFill/>
        </p:spPr>
      </p:pic>
      <p:sp>
        <p:nvSpPr>
          <p:cNvPr id="6" name="5 Rectángulo"/>
          <p:cNvSpPr/>
          <p:nvPr/>
        </p:nvSpPr>
        <p:spPr>
          <a:xfrm>
            <a:off x="642910" y="571480"/>
            <a:ext cx="7664791" cy="624786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UNIDAD 2</a:t>
            </a:r>
          </a:p>
          <a:p>
            <a:pPr algn="ctr"/>
            <a:r>
              <a:rPr lang="es-E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EL MEDIO FÍSICO DE LA TIERRA. COMPONENTES BÁSICOS </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10" name="9 Rectángulo"/>
          <p:cNvSpPr/>
          <p:nvPr/>
        </p:nvSpPr>
        <p:spPr>
          <a:xfrm>
            <a:off x="605159" y="260648"/>
            <a:ext cx="7949613" cy="523220"/>
          </a:xfrm>
          <a:prstGeom prst="rect">
            <a:avLst/>
          </a:prstGeom>
        </p:spPr>
        <p:txBody>
          <a:bodyPr wrap="none">
            <a:spAutoFit/>
          </a:bodyPr>
          <a:lstStyle/>
          <a:p>
            <a:pPr lvl="0" algn="ctr">
              <a:spcBef>
                <a:spcPct val="0"/>
              </a:spcBef>
              <a:defRPr/>
            </a:pPr>
            <a:r>
              <a:rPr lang="es-ES" sz="2800" dirty="0" smtClean="0">
                <a:solidFill>
                  <a:srgbClr val="800000"/>
                </a:solidFill>
                <a:latin typeface="Aharoni" pitchFamily="2" charset="-79"/>
                <a:cs typeface="Aharoni" pitchFamily="2" charset="-79"/>
              </a:rPr>
              <a:t>¿CÓMO SE FORMA Y SE MODIFICA EL RELIEVE?</a:t>
            </a:r>
          </a:p>
        </p:txBody>
      </p:sp>
      <p:sp>
        <p:nvSpPr>
          <p:cNvPr id="24" name="23 Rectángulo redondeado"/>
          <p:cNvSpPr/>
          <p:nvPr/>
        </p:nvSpPr>
        <p:spPr>
          <a:xfrm>
            <a:off x="611560" y="836712"/>
            <a:ext cx="7848872" cy="648072"/>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smtClean="0">
                <a:solidFill>
                  <a:srgbClr val="800000"/>
                </a:solidFill>
              </a:rPr>
              <a:t>EL RELIEVE ES LA FORMA DE LA SUPERFICIE TERRESTRE. ES EL RESULTADO DE </a:t>
            </a:r>
            <a:r>
              <a:rPr lang="es-ES" sz="1600" b="1" dirty="0" smtClean="0">
                <a:solidFill>
                  <a:srgbClr val="800000"/>
                </a:solidFill>
              </a:rPr>
              <a:t>AGENTES INTERNOS</a:t>
            </a:r>
            <a:r>
              <a:rPr lang="es-ES" sz="1600" dirty="0" smtClean="0">
                <a:solidFill>
                  <a:srgbClr val="800000"/>
                </a:solidFill>
              </a:rPr>
              <a:t>, QUE LO FORMAN, Y </a:t>
            </a:r>
            <a:r>
              <a:rPr lang="es-ES" sz="1600" b="1" dirty="0" smtClean="0">
                <a:solidFill>
                  <a:srgbClr val="800000"/>
                </a:solidFill>
              </a:rPr>
              <a:t>AGENTES EXTERNOS </a:t>
            </a:r>
            <a:r>
              <a:rPr lang="es-ES" sz="1600" dirty="0" smtClean="0">
                <a:solidFill>
                  <a:srgbClr val="800000"/>
                </a:solidFill>
              </a:rPr>
              <a:t>QUE LO TRANSFORMAN. </a:t>
            </a:r>
            <a:endParaRPr lang="es-ES" sz="1600" dirty="0">
              <a:solidFill>
                <a:srgbClr val="800000"/>
              </a:solidFill>
            </a:endParaRPr>
          </a:p>
        </p:txBody>
      </p:sp>
      <p:sp>
        <p:nvSpPr>
          <p:cNvPr id="52" name="51 Rectángulo"/>
          <p:cNvSpPr/>
          <p:nvPr/>
        </p:nvSpPr>
        <p:spPr>
          <a:xfrm>
            <a:off x="1169485" y="1628800"/>
            <a:ext cx="2900154" cy="369332"/>
          </a:xfrm>
          <a:prstGeom prst="rect">
            <a:avLst/>
          </a:prstGeom>
        </p:spPr>
        <p:txBody>
          <a:bodyPr wrap="none">
            <a:spAutoFit/>
          </a:bodyPr>
          <a:lstStyle/>
          <a:p>
            <a:pPr lvl="0" algn="ctr">
              <a:spcBef>
                <a:spcPct val="0"/>
              </a:spcBef>
              <a:defRPr/>
            </a:pPr>
            <a:r>
              <a:rPr lang="es-ES" dirty="0" smtClean="0">
                <a:solidFill>
                  <a:srgbClr val="800000"/>
                </a:solidFill>
                <a:latin typeface="Aharoni" pitchFamily="2" charset="-79"/>
                <a:cs typeface="Aharoni" pitchFamily="2" charset="-79"/>
              </a:rPr>
              <a:t>FORMACIÓN DEL RELIEVE</a:t>
            </a:r>
            <a:endParaRPr lang="es-ES" dirty="0">
              <a:solidFill>
                <a:srgbClr val="800000"/>
              </a:solidFill>
              <a:latin typeface="Aharoni" pitchFamily="2" charset="-79"/>
              <a:cs typeface="Aharoni" pitchFamily="2" charset="-79"/>
            </a:endParaRPr>
          </a:p>
        </p:txBody>
      </p:sp>
      <p:sp>
        <p:nvSpPr>
          <p:cNvPr id="53" name="52 Rectángulo"/>
          <p:cNvSpPr/>
          <p:nvPr/>
        </p:nvSpPr>
        <p:spPr>
          <a:xfrm>
            <a:off x="4906859" y="1628800"/>
            <a:ext cx="3634328" cy="369332"/>
          </a:xfrm>
          <a:prstGeom prst="rect">
            <a:avLst/>
          </a:prstGeom>
        </p:spPr>
        <p:txBody>
          <a:bodyPr wrap="none">
            <a:spAutoFit/>
          </a:bodyPr>
          <a:lstStyle/>
          <a:p>
            <a:pPr lvl="0" algn="ctr">
              <a:spcBef>
                <a:spcPct val="0"/>
              </a:spcBef>
              <a:defRPr/>
            </a:pPr>
            <a:r>
              <a:rPr lang="es-ES" dirty="0" smtClean="0">
                <a:solidFill>
                  <a:srgbClr val="800000"/>
                </a:solidFill>
                <a:latin typeface="Aharoni" pitchFamily="2" charset="-79"/>
                <a:cs typeface="Aharoni" pitchFamily="2" charset="-79"/>
              </a:rPr>
              <a:t>TRANSFORMACIÓN DEL RELIEVE</a:t>
            </a:r>
            <a:endParaRPr lang="es-ES" dirty="0">
              <a:solidFill>
                <a:srgbClr val="800000"/>
              </a:solidFill>
              <a:latin typeface="Aharoni" pitchFamily="2" charset="-79"/>
              <a:cs typeface="Aharoni" pitchFamily="2" charset="-79"/>
            </a:endParaRPr>
          </a:p>
        </p:txBody>
      </p:sp>
      <p:sp>
        <p:nvSpPr>
          <p:cNvPr id="54" name="53 Flecha abajo"/>
          <p:cNvSpPr/>
          <p:nvPr/>
        </p:nvSpPr>
        <p:spPr>
          <a:xfrm>
            <a:off x="2149065" y="2132856"/>
            <a:ext cx="760085" cy="648072"/>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grpSp>
        <p:nvGrpSpPr>
          <p:cNvPr id="70" name="69 Grupo"/>
          <p:cNvGrpSpPr/>
          <p:nvPr/>
        </p:nvGrpSpPr>
        <p:grpSpPr>
          <a:xfrm>
            <a:off x="755576" y="3789040"/>
            <a:ext cx="3600400" cy="1872208"/>
            <a:chOff x="755576" y="4221088"/>
            <a:chExt cx="3600400" cy="1872208"/>
          </a:xfrm>
        </p:grpSpPr>
        <p:sp>
          <p:nvSpPr>
            <p:cNvPr id="33" name="32 Rectángulo redondeado"/>
            <p:cNvSpPr/>
            <p:nvPr/>
          </p:nvSpPr>
          <p:spPr>
            <a:xfrm>
              <a:off x="755576" y="4221088"/>
              <a:ext cx="3600400" cy="1872208"/>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62" name="61 Rectángulo"/>
            <p:cNvSpPr/>
            <p:nvPr/>
          </p:nvSpPr>
          <p:spPr>
            <a:xfrm>
              <a:off x="1403648" y="4437112"/>
              <a:ext cx="2160240"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spcBef>
                  <a:spcPct val="0"/>
                </a:spcBef>
                <a:defRPr/>
              </a:pPr>
              <a:r>
                <a:rPr lang="es-ES" dirty="0" smtClean="0">
                  <a:solidFill>
                    <a:srgbClr val="800000"/>
                  </a:solidFill>
                  <a:latin typeface="Aharoni" pitchFamily="2" charset="-79"/>
                  <a:cs typeface="Aharoni" pitchFamily="2" charset="-79"/>
                </a:rPr>
                <a:t>OROGÉNESIS</a:t>
              </a:r>
            </a:p>
            <a:p>
              <a:pPr lvl="0" algn="ctr">
                <a:spcBef>
                  <a:spcPct val="0"/>
                </a:spcBef>
                <a:defRPr/>
              </a:pPr>
              <a:endParaRPr lang="es-ES" dirty="0" smtClean="0">
                <a:solidFill>
                  <a:srgbClr val="800000"/>
                </a:solidFill>
                <a:latin typeface="Aharoni" pitchFamily="2" charset="-79"/>
                <a:cs typeface="Aharoni" pitchFamily="2" charset="-79"/>
              </a:endParaRPr>
            </a:p>
            <a:p>
              <a:pPr lvl="0" algn="ctr">
                <a:spcBef>
                  <a:spcPct val="0"/>
                </a:spcBef>
                <a:defRPr/>
              </a:pPr>
              <a:r>
                <a:rPr lang="es-ES" dirty="0" smtClean="0">
                  <a:solidFill>
                    <a:srgbClr val="800000"/>
                  </a:solidFill>
                  <a:latin typeface="Aharoni" pitchFamily="2" charset="-79"/>
                  <a:cs typeface="Aharoni" pitchFamily="2" charset="-79"/>
                </a:rPr>
                <a:t>TERREMOTOS</a:t>
              </a:r>
            </a:p>
            <a:p>
              <a:pPr lvl="0" algn="ctr">
                <a:spcBef>
                  <a:spcPct val="0"/>
                </a:spcBef>
                <a:defRPr/>
              </a:pPr>
              <a:endParaRPr lang="es-ES" dirty="0" smtClean="0">
                <a:solidFill>
                  <a:srgbClr val="800000"/>
                </a:solidFill>
                <a:latin typeface="Aharoni" pitchFamily="2" charset="-79"/>
                <a:cs typeface="Aharoni" pitchFamily="2" charset="-79"/>
              </a:endParaRPr>
            </a:p>
            <a:p>
              <a:pPr lvl="0" algn="ctr">
                <a:spcBef>
                  <a:spcPct val="0"/>
                </a:spcBef>
                <a:defRPr/>
              </a:pPr>
              <a:r>
                <a:rPr lang="es-ES" dirty="0" smtClean="0">
                  <a:solidFill>
                    <a:srgbClr val="800000"/>
                  </a:solidFill>
                  <a:latin typeface="Aharoni" pitchFamily="2" charset="-79"/>
                  <a:cs typeface="Aharoni" pitchFamily="2" charset="-79"/>
                </a:rPr>
                <a:t>VOLCANES</a:t>
              </a:r>
              <a:endParaRPr lang="es-ES" dirty="0">
                <a:solidFill>
                  <a:srgbClr val="800000"/>
                </a:solidFill>
                <a:latin typeface="Aharoni" pitchFamily="2" charset="-79"/>
                <a:cs typeface="Aharoni" pitchFamily="2" charset="-79"/>
              </a:endParaRPr>
            </a:p>
          </p:txBody>
        </p:sp>
      </p:grpSp>
      <p:sp>
        <p:nvSpPr>
          <p:cNvPr id="28" name="27 Rectángulo redondeado"/>
          <p:cNvSpPr/>
          <p:nvPr/>
        </p:nvSpPr>
        <p:spPr>
          <a:xfrm>
            <a:off x="755576" y="2852936"/>
            <a:ext cx="3600400" cy="648072"/>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txBody>
          <a:bodyPr/>
          <a:lstStyle/>
          <a:p>
            <a:pPr algn="ctr"/>
            <a:r>
              <a:rPr lang="es-ES" sz="2800" b="1" dirty="0" smtClean="0">
                <a:solidFill>
                  <a:schemeClr val="accent2">
                    <a:lumMod val="75000"/>
                  </a:schemeClr>
                </a:solidFill>
                <a:latin typeface="Aharoni" pitchFamily="2" charset="-79"/>
                <a:cs typeface="Aharoni" pitchFamily="2" charset="-79"/>
              </a:rPr>
              <a:t>AGENTES INTERNOS</a:t>
            </a:r>
            <a:endParaRPr lang="es-ES" sz="2800" b="1" dirty="0">
              <a:solidFill>
                <a:schemeClr val="accent2">
                  <a:lumMod val="75000"/>
                </a:schemeClr>
              </a:solidFill>
              <a:latin typeface="Aharoni" pitchFamily="2" charset="-79"/>
              <a:cs typeface="Aharoni" pitchFamily="2" charset="-79"/>
            </a:endParaRPr>
          </a:p>
        </p:txBody>
      </p:sp>
      <p:sp>
        <p:nvSpPr>
          <p:cNvPr id="27" name="26 Elipse"/>
          <p:cNvSpPr/>
          <p:nvPr/>
        </p:nvSpPr>
        <p:spPr>
          <a:xfrm rot="21196878">
            <a:off x="553384" y="3445914"/>
            <a:ext cx="4154731" cy="294222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chemeClr val="tx2">
                    <a:lumMod val="50000"/>
                  </a:schemeClr>
                </a:solidFill>
              </a:rPr>
              <a:t>ESTAS FUERZAS CREAN LAS FORMAS BÁSICAS AL LEVANTAR, HUNDIR O DESPLAZAR BLOQUES. ACTÚAN CONSTANTEMENTE O DE MANERA REPENTINA, COMO LOS TERREMOTOS Y LOS VOLCANES.</a:t>
            </a:r>
          </a:p>
        </p:txBody>
      </p:sp>
      <p:sp>
        <p:nvSpPr>
          <p:cNvPr id="60" name="59 Flecha abajo"/>
          <p:cNvSpPr/>
          <p:nvPr/>
        </p:nvSpPr>
        <p:spPr>
          <a:xfrm>
            <a:off x="6253521" y="2132856"/>
            <a:ext cx="760085" cy="648072"/>
          </a:xfrm>
          <a:prstGeom prst="down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grpSp>
        <p:nvGrpSpPr>
          <p:cNvPr id="69" name="68 Grupo"/>
          <p:cNvGrpSpPr/>
          <p:nvPr/>
        </p:nvGrpSpPr>
        <p:grpSpPr>
          <a:xfrm>
            <a:off x="4860032" y="3789040"/>
            <a:ext cx="3600400" cy="1898342"/>
            <a:chOff x="4860032" y="4221088"/>
            <a:chExt cx="3600400" cy="1898342"/>
          </a:xfrm>
        </p:grpSpPr>
        <p:sp>
          <p:nvSpPr>
            <p:cNvPr id="65" name="64 Rectángulo redondeado"/>
            <p:cNvSpPr/>
            <p:nvPr/>
          </p:nvSpPr>
          <p:spPr>
            <a:xfrm>
              <a:off x="4860032" y="4221088"/>
              <a:ext cx="3600400" cy="1872208"/>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sp>
        <p:sp>
          <p:nvSpPr>
            <p:cNvPr id="59" name="58 Rectángulo"/>
            <p:cNvSpPr/>
            <p:nvPr/>
          </p:nvSpPr>
          <p:spPr>
            <a:xfrm>
              <a:off x="5508104" y="4365104"/>
              <a:ext cx="2160240"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lvl="0" algn="ctr">
                <a:spcBef>
                  <a:spcPct val="0"/>
                </a:spcBef>
                <a:defRPr/>
              </a:pPr>
              <a:r>
                <a:rPr lang="es-ES" dirty="0" smtClean="0">
                  <a:solidFill>
                    <a:srgbClr val="800000"/>
                  </a:solidFill>
                  <a:latin typeface="Aharoni" pitchFamily="2" charset="-79"/>
                  <a:cs typeface="Aharoni" pitchFamily="2" charset="-79"/>
                </a:rPr>
                <a:t>ELEMENTOS ATMOSFÉRICOS</a:t>
              </a:r>
            </a:p>
            <a:p>
              <a:pPr lvl="0" algn="ctr">
                <a:spcBef>
                  <a:spcPct val="0"/>
                </a:spcBef>
                <a:defRPr/>
              </a:pPr>
              <a:endParaRPr lang="es-ES" dirty="0" smtClean="0">
                <a:solidFill>
                  <a:srgbClr val="800000"/>
                </a:solidFill>
                <a:latin typeface="Aharoni" pitchFamily="2" charset="-79"/>
                <a:cs typeface="Aharoni" pitchFamily="2" charset="-79"/>
              </a:endParaRPr>
            </a:p>
            <a:p>
              <a:pPr lvl="0" algn="ctr">
                <a:spcBef>
                  <a:spcPct val="0"/>
                </a:spcBef>
                <a:defRPr/>
              </a:pPr>
              <a:r>
                <a:rPr lang="es-ES" dirty="0" smtClean="0">
                  <a:solidFill>
                    <a:srgbClr val="800000"/>
                  </a:solidFill>
                  <a:latin typeface="Aharoni" pitchFamily="2" charset="-79"/>
                  <a:cs typeface="Aharoni" pitchFamily="2" charset="-79"/>
                </a:rPr>
                <a:t>AGUA</a:t>
              </a:r>
            </a:p>
            <a:p>
              <a:pPr lvl="0" algn="ctr">
                <a:spcBef>
                  <a:spcPct val="0"/>
                </a:spcBef>
                <a:defRPr/>
              </a:pPr>
              <a:endParaRPr lang="es-ES" dirty="0" smtClean="0">
                <a:solidFill>
                  <a:srgbClr val="800000"/>
                </a:solidFill>
                <a:latin typeface="Aharoni" pitchFamily="2" charset="-79"/>
                <a:cs typeface="Aharoni" pitchFamily="2" charset="-79"/>
              </a:endParaRPr>
            </a:p>
            <a:p>
              <a:pPr lvl="0" algn="ctr">
                <a:spcBef>
                  <a:spcPct val="0"/>
                </a:spcBef>
                <a:defRPr/>
              </a:pPr>
              <a:r>
                <a:rPr lang="es-ES" dirty="0" smtClean="0">
                  <a:solidFill>
                    <a:srgbClr val="800000"/>
                  </a:solidFill>
                  <a:latin typeface="Aharoni" pitchFamily="2" charset="-79"/>
                  <a:cs typeface="Aharoni" pitchFamily="2" charset="-79"/>
                </a:rPr>
                <a:t>SERES VIVOS</a:t>
              </a:r>
              <a:endParaRPr lang="es-ES" dirty="0">
                <a:solidFill>
                  <a:srgbClr val="800000"/>
                </a:solidFill>
                <a:latin typeface="Aharoni" pitchFamily="2" charset="-79"/>
                <a:cs typeface="Aharoni" pitchFamily="2" charset="-79"/>
              </a:endParaRPr>
            </a:p>
          </p:txBody>
        </p:sp>
      </p:grpSp>
      <p:sp>
        <p:nvSpPr>
          <p:cNvPr id="66" name="65 Rectángulo redondeado"/>
          <p:cNvSpPr/>
          <p:nvPr/>
        </p:nvSpPr>
        <p:spPr>
          <a:xfrm>
            <a:off x="4860032" y="2852936"/>
            <a:ext cx="3600400" cy="648072"/>
          </a:xfrm>
          <a:prstGeom prst="roundRect">
            <a:avLst>
              <a:gd name="adj" fmla="val 10000"/>
            </a:avLst>
          </a:prstGeom>
          <a:ln/>
        </p:spPr>
        <p:style>
          <a:lnRef idx="1">
            <a:schemeClr val="accent6"/>
          </a:lnRef>
          <a:fillRef idx="2">
            <a:schemeClr val="accent6"/>
          </a:fillRef>
          <a:effectRef idx="1">
            <a:schemeClr val="accent6"/>
          </a:effectRef>
          <a:fontRef idx="minor">
            <a:schemeClr val="dk1"/>
          </a:fontRef>
        </p:style>
        <p:txBody>
          <a:bodyPr/>
          <a:lstStyle/>
          <a:p>
            <a:pPr algn="ctr"/>
            <a:r>
              <a:rPr lang="es-ES" sz="2600" b="1" dirty="0" smtClean="0">
                <a:solidFill>
                  <a:schemeClr val="accent2">
                    <a:lumMod val="75000"/>
                  </a:schemeClr>
                </a:solidFill>
                <a:latin typeface="Aharoni" pitchFamily="2" charset="-79"/>
                <a:cs typeface="Aharoni" pitchFamily="2" charset="-79"/>
              </a:rPr>
              <a:t>AGENTES EXTERNOS</a:t>
            </a:r>
            <a:endParaRPr lang="es-ES" sz="2600" b="1" dirty="0">
              <a:solidFill>
                <a:schemeClr val="accent2">
                  <a:lumMod val="75000"/>
                </a:schemeClr>
              </a:solidFill>
              <a:latin typeface="Aharoni" pitchFamily="2" charset="-79"/>
              <a:cs typeface="Aharoni" pitchFamily="2" charset="-79"/>
            </a:endParaRPr>
          </a:p>
        </p:txBody>
      </p:sp>
      <p:sp>
        <p:nvSpPr>
          <p:cNvPr id="67" name="66 Elipse"/>
          <p:cNvSpPr/>
          <p:nvPr/>
        </p:nvSpPr>
        <p:spPr>
          <a:xfrm rot="523655">
            <a:off x="4857125" y="3444261"/>
            <a:ext cx="4154731" cy="205879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chemeClr val="tx2">
                    <a:lumMod val="50000"/>
                  </a:schemeClr>
                </a:solidFill>
              </a:rPr>
              <a:t>ADEMÁS DE LAS FUERZAS INTERNAS A LA TIERRA, OTROS AGENTES ACTÚAN DESDE LA SUPERFICIE TERRESTRE.</a:t>
            </a:r>
            <a:endParaRPr lang="es-ES" b="1" dirty="0">
              <a:solidFill>
                <a:schemeClr val="tx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ox(in)">
                                      <p:cBhvr>
                                        <p:cTn id="12" dur="500"/>
                                        <p:tgtEl>
                                          <p:spTgt spid="5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ox(i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ox(in)">
                                      <p:cBhvr>
                                        <p:cTn id="20" dur="500"/>
                                        <p:tgtEl>
                                          <p:spTgt spid="5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box(in)">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ox(i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box(in)">
                                      <p:cBhvr>
                                        <p:cTn id="38" dur="500"/>
                                        <p:tgtEl>
                                          <p:spTgt spid="7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box(in)">
                                      <p:cBhvr>
                                        <p:cTn id="43" dur="500"/>
                                        <p:tgtEl>
                                          <p:spTgt spid="60"/>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box(in)">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box(in)">
                                      <p:cBhvr>
                                        <p:cTn id="51" dur="500"/>
                                        <p:tgtEl>
                                          <p:spTgt spid="6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xit" presetSubtype="16" fill="hold" grpId="1" nodeType="clickEffect">
                                  <p:stCondLst>
                                    <p:cond delay="0"/>
                                  </p:stCondLst>
                                  <p:childTnLst>
                                    <p:animEffect transition="out" filter="box(in)">
                                      <p:cBhvr>
                                        <p:cTn id="55" dur="500"/>
                                        <p:tgtEl>
                                          <p:spTgt spid="67"/>
                                        </p:tgtEl>
                                      </p:cBhvr>
                                    </p:animEffect>
                                    <p:set>
                                      <p:cBhvr>
                                        <p:cTn id="56" dur="1" fill="hold">
                                          <p:stCondLst>
                                            <p:cond delay="499"/>
                                          </p:stCondLst>
                                        </p:cTn>
                                        <p:tgtEl>
                                          <p:spTgt spid="6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box(in)">
                                      <p:cBhvr>
                                        <p:cTn id="6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2" grpId="0"/>
      <p:bldP spid="53" grpId="0"/>
      <p:bldP spid="54" grpId="0" animBg="1"/>
      <p:bldP spid="28" grpId="0" animBg="1"/>
      <p:bldP spid="27" grpId="0" animBg="1"/>
      <p:bldP spid="27" grpId="1" animBg="1"/>
      <p:bldP spid="60" grpId="0" animBg="1"/>
      <p:bldP spid="66" grpId="0" animBg="1"/>
      <p:bldP spid="67" grpId="0" animBg="1"/>
      <p:bldP spid="6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graphicFrame>
        <p:nvGraphicFramePr>
          <p:cNvPr id="12" name="11 Diagrama"/>
          <p:cNvGraphicFramePr/>
          <p:nvPr/>
        </p:nvGraphicFramePr>
        <p:xfrm>
          <a:off x="1043608" y="1124744"/>
          <a:ext cx="7344816" cy="541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p:cNvSpPr/>
          <p:nvPr/>
        </p:nvSpPr>
        <p:spPr>
          <a:xfrm>
            <a:off x="2123728" y="332656"/>
            <a:ext cx="5688632" cy="646331"/>
          </a:xfrm>
          <a:prstGeom prst="rect">
            <a:avLst/>
          </a:prstGeom>
        </p:spPr>
        <p:txBody>
          <a:bodyPr wrap="square">
            <a:spAutoFit/>
          </a:bodyPr>
          <a:lstStyle/>
          <a:p>
            <a:pPr lvl="0" algn="ctr">
              <a:spcBef>
                <a:spcPct val="0"/>
              </a:spcBef>
              <a:defRPr/>
            </a:pPr>
            <a:r>
              <a:rPr lang="es-ES" sz="3600" dirty="0" smtClean="0">
                <a:solidFill>
                  <a:srgbClr val="800000"/>
                </a:solidFill>
                <a:latin typeface="Aharoni" pitchFamily="2" charset="-79"/>
                <a:cs typeface="Aharoni" pitchFamily="2" charset="-79"/>
              </a:rPr>
              <a:t>AGENTES INTERNOS</a:t>
            </a:r>
            <a:endParaRPr lang="es-ES" sz="3600" dirty="0">
              <a:solidFill>
                <a:srgbClr val="8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69634" name="Picture 2" descr="http://library.thinkquest.org/27026/earthq.jpg"/>
          <p:cNvPicPr>
            <a:picLocks noChangeAspect="1" noChangeArrowheads="1"/>
          </p:cNvPicPr>
          <p:nvPr/>
        </p:nvPicPr>
        <p:blipFill>
          <a:blip r:embed="rId3" cstate="print"/>
          <a:srcRect/>
          <a:stretch>
            <a:fillRect/>
          </a:stretch>
        </p:blipFill>
        <p:spPr bwMode="auto">
          <a:xfrm>
            <a:off x="755576" y="980728"/>
            <a:ext cx="7639457"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71684" name="Picture 4" descr="http://referentiel.nouvelobs.com/file/3223549.jpg"/>
          <p:cNvPicPr>
            <a:picLocks noChangeAspect="1" noChangeArrowheads="1"/>
          </p:cNvPicPr>
          <p:nvPr/>
        </p:nvPicPr>
        <p:blipFill>
          <a:blip r:embed="rId3" cstate="print"/>
          <a:srcRect/>
          <a:stretch>
            <a:fillRect/>
          </a:stretch>
        </p:blipFill>
        <p:spPr bwMode="auto">
          <a:xfrm>
            <a:off x="2195736" y="3068960"/>
            <a:ext cx="4824536" cy="3609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Flecha curvada hacia la derecha"/>
          <p:cNvSpPr/>
          <p:nvPr/>
        </p:nvSpPr>
        <p:spPr>
          <a:xfrm>
            <a:off x="179512" y="1772816"/>
            <a:ext cx="2448272" cy="3168352"/>
          </a:xfrm>
          <a:prstGeom prst="curved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solidFill>
                <a:schemeClr val="tx1"/>
              </a:solidFill>
            </a:endParaRPr>
          </a:p>
        </p:txBody>
      </p:sp>
      <p:pic>
        <p:nvPicPr>
          <p:cNvPr id="71682" name="Picture 2" descr="http://upload.wikimedia.org/wikipedia/commons/thumb/9/93/Esquema_de_un_tsunami.png/380px-Esquema_de_un_tsunami.png"/>
          <p:cNvPicPr>
            <a:picLocks noChangeAspect="1" noChangeArrowheads="1"/>
          </p:cNvPicPr>
          <p:nvPr/>
        </p:nvPicPr>
        <p:blipFill>
          <a:blip r:embed="rId4" cstate="print"/>
          <a:srcRect/>
          <a:stretch>
            <a:fillRect/>
          </a:stretch>
        </p:blipFill>
        <p:spPr bwMode="auto">
          <a:xfrm>
            <a:off x="1403648" y="223505"/>
            <a:ext cx="6336704" cy="2701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24578" name="Picture 2" descr="http://www.nps.gov/cavo/naturescience/images/Volcano-3_1.jpg"/>
          <p:cNvPicPr>
            <a:picLocks noChangeAspect="1" noChangeArrowheads="1"/>
          </p:cNvPicPr>
          <p:nvPr/>
        </p:nvPicPr>
        <p:blipFill>
          <a:blip r:embed="rId3" cstate="print"/>
          <a:srcRect/>
          <a:stretch>
            <a:fillRect/>
          </a:stretch>
        </p:blipFill>
        <p:spPr bwMode="auto">
          <a:xfrm>
            <a:off x="1547664" y="476672"/>
            <a:ext cx="5688632" cy="5937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graphicFrame>
        <p:nvGraphicFramePr>
          <p:cNvPr id="12" name="11 Diagrama"/>
          <p:cNvGraphicFramePr/>
          <p:nvPr/>
        </p:nvGraphicFramePr>
        <p:xfrm>
          <a:off x="1043608" y="1124744"/>
          <a:ext cx="7344816" cy="541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Rectángulo"/>
          <p:cNvSpPr/>
          <p:nvPr/>
        </p:nvSpPr>
        <p:spPr>
          <a:xfrm>
            <a:off x="683568" y="332656"/>
            <a:ext cx="7776864" cy="646331"/>
          </a:xfrm>
          <a:prstGeom prst="rect">
            <a:avLst/>
          </a:prstGeom>
        </p:spPr>
        <p:txBody>
          <a:bodyPr wrap="square">
            <a:spAutoFit/>
          </a:bodyPr>
          <a:lstStyle/>
          <a:p>
            <a:pPr lvl="0" algn="ctr">
              <a:spcBef>
                <a:spcPct val="0"/>
              </a:spcBef>
              <a:defRPr/>
            </a:pPr>
            <a:r>
              <a:rPr lang="es-ES" sz="3600" dirty="0" smtClean="0">
                <a:solidFill>
                  <a:srgbClr val="800000"/>
                </a:solidFill>
                <a:latin typeface="Aharoni" pitchFamily="2" charset="-79"/>
                <a:cs typeface="Aharoni" pitchFamily="2" charset="-79"/>
              </a:rPr>
              <a:t>AGENTES EXTERNOS</a:t>
            </a:r>
            <a:endParaRPr lang="es-ES" sz="3600" dirty="0">
              <a:solidFill>
                <a:srgbClr val="8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3" name="2 Rectángulo"/>
          <p:cNvSpPr/>
          <p:nvPr/>
        </p:nvSpPr>
        <p:spPr>
          <a:xfrm>
            <a:off x="2247366" y="260648"/>
            <a:ext cx="3988591" cy="523220"/>
          </a:xfrm>
          <a:prstGeom prst="rect">
            <a:avLst/>
          </a:prstGeom>
        </p:spPr>
        <p:txBody>
          <a:bodyPr wrap="none">
            <a:spAutoFit/>
          </a:bodyPr>
          <a:lstStyle/>
          <a:p>
            <a:pPr lvl="0" algn="ctr">
              <a:spcBef>
                <a:spcPct val="0"/>
              </a:spcBef>
              <a:defRPr/>
            </a:pPr>
            <a:r>
              <a:rPr lang="es-ES" sz="2800" dirty="0" smtClean="0">
                <a:solidFill>
                  <a:srgbClr val="800000"/>
                </a:solidFill>
                <a:latin typeface="Aharoni" pitchFamily="2" charset="-79"/>
                <a:cs typeface="Aharoni" pitchFamily="2" charset="-79"/>
              </a:rPr>
              <a:t>PROCESO DE EROSIÓN</a:t>
            </a:r>
            <a:endParaRPr lang="es-ES" sz="2800" dirty="0">
              <a:solidFill>
                <a:srgbClr val="800000"/>
              </a:solidFill>
              <a:latin typeface="Aharoni" pitchFamily="2" charset="-79"/>
              <a:cs typeface="Aharoni" pitchFamily="2" charset="-79"/>
            </a:endParaRPr>
          </a:p>
        </p:txBody>
      </p:sp>
      <p:graphicFrame>
        <p:nvGraphicFramePr>
          <p:cNvPr id="4" name="3 Diagrama"/>
          <p:cNvGraphicFramePr/>
          <p:nvPr/>
        </p:nvGraphicFramePr>
        <p:xfrm>
          <a:off x="1187624" y="1052736"/>
          <a:ext cx="6912768"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23558" name="Picture 6" descr="http://www.madrimasd.org/blogs/universo/wp-content/blogs.dir/42/files/1283/o_Erosi%C3%B3n%20e%C3%B3lica%20Kalipedia.png"/>
          <p:cNvPicPr>
            <a:picLocks noChangeAspect="1" noChangeArrowheads="1"/>
          </p:cNvPicPr>
          <p:nvPr/>
        </p:nvPicPr>
        <p:blipFill>
          <a:blip r:embed="rId3" cstate="print"/>
          <a:srcRect/>
          <a:stretch>
            <a:fillRect/>
          </a:stretch>
        </p:blipFill>
        <p:spPr bwMode="auto">
          <a:xfrm>
            <a:off x="395536" y="836712"/>
            <a:ext cx="8383345" cy="5328592"/>
          </a:xfrm>
          <a:prstGeom prst="rect">
            <a:avLst/>
          </a:prstGeom>
          <a:noFill/>
        </p:spPr>
      </p:pic>
      <p:sp>
        <p:nvSpPr>
          <p:cNvPr id="6" name="5 Rectángulo redondeado"/>
          <p:cNvSpPr/>
          <p:nvPr/>
        </p:nvSpPr>
        <p:spPr>
          <a:xfrm>
            <a:off x="2411760" y="2132856"/>
            <a:ext cx="1224136"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EROSIÓN</a:t>
            </a:r>
            <a:endParaRPr lang="es-ES" dirty="0"/>
          </a:p>
        </p:txBody>
      </p:sp>
      <p:sp>
        <p:nvSpPr>
          <p:cNvPr id="7" name="6 Rectángulo redondeado"/>
          <p:cNvSpPr/>
          <p:nvPr/>
        </p:nvSpPr>
        <p:spPr>
          <a:xfrm>
            <a:off x="3923928" y="3933056"/>
            <a:ext cx="1728192"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TRANSPORTE</a:t>
            </a:r>
            <a:endParaRPr lang="es-ES" sz="1400" dirty="0"/>
          </a:p>
        </p:txBody>
      </p:sp>
      <p:sp>
        <p:nvSpPr>
          <p:cNvPr id="8" name="7 Rectángulo redondeado"/>
          <p:cNvSpPr/>
          <p:nvPr/>
        </p:nvSpPr>
        <p:spPr>
          <a:xfrm>
            <a:off x="6444208" y="3861048"/>
            <a:ext cx="1800200" cy="43204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SEDIMENTACIÓN</a:t>
            </a:r>
            <a:endParaRPr lang="es-ES" dirty="0"/>
          </a:p>
        </p:txBody>
      </p:sp>
      <p:sp>
        <p:nvSpPr>
          <p:cNvPr id="9" name="8 Rectángulo"/>
          <p:cNvSpPr/>
          <p:nvPr/>
        </p:nvSpPr>
        <p:spPr>
          <a:xfrm>
            <a:off x="3003051" y="188640"/>
            <a:ext cx="2621231" cy="369332"/>
          </a:xfrm>
          <a:prstGeom prst="rect">
            <a:avLst/>
          </a:prstGeom>
        </p:spPr>
        <p:txBody>
          <a:bodyPr wrap="none">
            <a:spAutoFit/>
          </a:bodyPr>
          <a:lstStyle/>
          <a:p>
            <a:pPr lvl="0" algn="ctr">
              <a:spcBef>
                <a:spcPct val="0"/>
              </a:spcBef>
              <a:defRPr/>
            </a:pPr>
            <a:r>
              <a:rPr lang="es-ES" dirty="0" smtClean="0">
                <a:solidFill>
                  <a:srgbClr val="800000"/>
                </a:solidFill>
                <a:latin typeface="Aharoni" pitchFamily="2" charset="-79"/>
                <a:cs typeface="Aharoni" pitchFamily="2" charset="-79"/>
              </a:rPr>
              <a:t>PROCESS OF EROSION</a:t>
            </a:r>
            <a:endParaRPr lang="es-ES" dirty="0">
              <a:solidFill>
                <a:srgbClr val="8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31750" name="Picture 6" descr="http://3.bp.blogspot.com/_OGBO8X2TbPo/SxGurADrmpI/AAAAAAAAAF4/DpQa2WK5e_k/s1600/Curso+de+un+rio.png"/>
          <p:cNvPicPr>
            <a:picLocks noChangeAspect="1" noChangeArrowheads="1"/>
          </p:cNvPicPr>
          <p:nvPr/>
        </p:nvPicPr>
        <p:blipFill>
          <a:blip r:embed="rId3" cstate="print"/>
          <a:srcRect/>
          <a:stretch>
            <a:fillRect/>
          </a:stretch>
        </p:blipFill>
        <p:spPr bwMode="auto">
          <a:xfrm>
            <a:off x="395536" y="1556792"/>
            <a:ext cx="8477305" cy="4536504"/>
          </a:xfrm>
          <a:prstGeom prst="rect">
            <a:avLst/>
          </a:prstGeom>
          <a:ln>
            <a:noFill/>
          </a:ln>
          <a:effectLst>
            <a:outerShdw blurRad="292100" dist="139700" dir="2700000" algn="tl" rotWithShape="0">
              <a:srgbClr val="333333">
                <a:alpha val="65000"/>
              </a:srgbClr>
            </a:outerShdw>
          </a:effectLst>
        </p:spPr>
      </p:pic>
      <p:pic>
        <p:nvPicPr>
          <p:cNvPr id="31746" name="Picture 2" descr="http://img.geocaching.com/cache/002ef221-954f-49d1-b14e-92983c585848.jpg"/>
          <p:cNvPicPr>
            <a:picLocks noChangeAspect="1" noChangeArrowheads="1"/>
          </p:cNvPicPr>
          <p:nvPr/>
        </p:nvPicPr>
        <p:blipFill>
          <a:blip r:embed="rId4" cstate="print"/>
          <a:srcRect/>
          <a:stretch>
            <a:fillRect/>
          </a:stretch>
        </p:blipFill>
        <p:spPr bwMode="auto">
          <a:xfrm>
            <a:off x="251520" y="332656"/>
            <a:ext cx="3648405" cy="2304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2" name="1 Rectángulo"/>
          <p:cNvSpPr/>
          <p:nvPr/>
        </p:nvSpPr>
        <p:spPr>
          <a:xfrm>
            <a:off x="3167654" y="260648"/>
            <a:ext cx="2390398" cy="646331"/>
          </a:xfrm>
          <a:prstGeom prst="rect">
            <a:avLst/>
          </a:prstGeom>
        </p:spPr>
        <p:txBody>
          <a:bodyPr wrap="none">
            <a:spAutoFit/>
          </a:bodyPr>
          <a:lstStyle/>
          <a:p>
            <a:pPr lvl="0" algn="ctr">
              <a:spcBef>
                <a:spcPct val="0"/>
              </a:spcBef>
              <a:defRPr/>
            </a:pPr>
            <a:r>
              <a:rPr lang="es-ES" sz="3600" dirty="0" smtClean="0">
                <a:solidFill>
                  <a:srgbClr val="800000"/>
                </a:solidFill>
                <a:latin typeface="Aharoni" pitchFamily="2" charset="-79"/>
                <a:cs typeface="Aharoni" pitchFamily="2" charset="-79"/>
              </a:rPr>
              <a:t>DESGASTE</a:t>
            </a:r>
            <a:endParaRPr lang="es-ES" sz="3600" dirty="0">
              <a:solidFill>
                <a:srgbClr val="800000"/>
              </a:solidFill>
              <a:latin typeface="Aharoni" pitchFamily="2" charset="-79"/>
              <a:cs typeface="Aharoni" pitchFamily="2" charset="-79"/>
            </a:endParaRPr>
          </a:p>
        </p:txBody>
      </p:sp>
      <p:sp>
        <p:nvSpPr>
          <p:cNvPr id="3" name="2 Rectángulo redondeado"/>
          <p:cNvSpPr/>
          <p:nvPr/>
        </p:nvSpPr>
        <p:spPr>
          <a:xfrm>
            <a:off x="467544" y="1052736"/>
            <a:ext cx="8208912" cy="144016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600" dirty="0" smtClean="0">
                <a:solidFill>
                  <a:srgbClr val="800000"/>
                </a:solidFill>
              </a:rPr>
              <a:t>LAS ROCAS ESTÁN EXPUESTAS AL VIENTO, AL AGUA Y A LOS CAMBIOS DE TEMPERATURA Y VEGETACIÓN. POR ESO, SE VUELVE VULNERABLE AL DESGASTE. EL DESGASTE INCLUYE LA DESINTEGRACIÓN O LA DESCOMPOSICIÓN DE ROCAS EN EL MISMO LUGAR DONDE SE FORMARON. </a:t>
            </a:r>
            <a:endParaRPr lang="es-ES" sz="1600" dirty="0">
              <a:solidFill>
                <a:srgbClr val="800000"/>
              </a:solidFill>
            </a:endParaRPr>
          </a:p>
        </p:txBody>
      </p:sp>
      <p:grpSp>
        <p:nvGrpSpPr>
          <p:cNvPr id="4" name="17 Grupo"/>
          <p:cNvGrpSpPr/>
          <p:nvPr/>
        </p:nvGrpSpPr>
        <p:grpSpPr>
          <a:xfrm>
            <a:off x="721665" y="2636912"/>
            <a:ext cx="1861408" cy="1202650"/>
            <a:chOff x="721665" y="2636912"/>
            <a:chExt cx="1861408" cy="1202650"/>
          </a:xfrm>
        </p:grpSpPr>
        <p:sp>
          <p:nvSpPr>
            <p:cNvPr id="11" name="10 Flecha abajo"/>
            <p:cNvSpPr/>
            <p:nvPr/>
          </p:nvSpPr>
          <p:spPr>
            <a:xfrm>
              <a:off x="1403648" y="2636912"/>
              <a:ext cx="432048" cy="648072"/>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5" name="14 Rectángulo"/>
            <p:cNvSpPr/>
            <p:nvPr/>
          </p:nvSpPr>
          <p:spPr>
            <a:xfrm>
              <a:off x="721665" y="3501008"/>
              <a:ext cx="1861408" cy="338554"/>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lvl="0" algn="ctr">
                <a:spcBef>
                  <a:spcPct val="0"/>
                </a:spcBef>
                <a:defRPr/>
              </a:pPr>
              <a:r>
                <a:rPr lang="es-ES" sz="1600" dirty="0" smtClean="0">
                  <a:solidFill>
                    <a:srgbClr val="800000"/>
                  </a:solidFill>
                  <a:latin typeface="Aharoni" pitchFamily="2" charset="-79"/>
                  <a:cs typeface="Aharoni" pitchFamily="2" charset="-79"/>
                </a:rPr>
                <a:t>DESGASTE FÍSICO</a:t>
              </a:r>
              <a:endParaRPr lang="es-ES" sz="1600" dirty="0">
                <a:solidFill>
                  <a:srgbClr val="800000"/>
                </a:solidFill>
                <a:latin typeface="Aharoni" pitchFamily="2" charset="-79"/>
                <a:cs typeface="Aharoni" pitchFamily="2" charset="-79"/>
              </a:endParaRPr>
            </a:p>
          </p:txBody>
        </p:sp>
      </p:grpSp>
      <p:grpSp>
        <p:nvGrpSpPr>
          <p:cNvPr id="6" name="18 Grupo"/>
          <p:cNvGrpSpPr/>
          <p:nvPr/>
        </p:nvGrpSpPr>
        <p:grpSpPr>
          <a:xfrm>
            <a:off x="3458514" y="2636912"/>
            <a:ext cx="2148345" cy="1274658"/>
            <a:chOff x="3458514" y="2636912"/>
            <a:chExt cx="2148345" cy="1274658"/>
          </a:xfrm>
        </p:grpSpPr>
        <p:sp>
          <p:nvSpPr>
            <p:cNvPr id="12" name="11 Flecha abajo"/>
            <p:cNvSpPr/>
            <p:nvPr/>
          </p:nvSpPr>
          <p:spPr>
            <a:xfrm>
              <a:off x="4283968" y="2636912"/>
              <a:ext cx="432048" cy="648072"/>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6" name="15 Rectángulo"/>
            <p:cNvSpPr/>
            <p:nvPr/>
          </p:nvSpPr>
          <p:spPr>
            <a:xfrm>
              <a:off x="3458514" y="3573016"/>
              <a:ext cx="2148345" cy="338554"/>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lvl="0" algn="ctr">
                <a:spcBef>
                  <a:spcPct val="0"/>
                </a:spcBef>
                <a:defRPr/>
              </a:pPr>
              <a:r>
                <a:rPr lang="es-ES" sz="1600" dirty="0" smtClean="0">
                  <a:solidFill>
                    <a:srgbClr val="800000"/>
                  </a:solidFill>
                  <a:latin typeface="Aharoni" pitchFamily="2" charset="-79"/>
                  <a:cs typeface="Aharoni" pitchFamily="2" charset="-79"/>
                </a:rPr>
                <a:t>DESGASTE QUÍMICO</a:t>
              </a:r>
              <a:endParaRPr lang="es-ES" sz="1600" dirty="0">
                <a:solidFill>
                  <a:srgbClr val="800000"/>
                </a:solidFill>
                <a:latin typeface="Aharoni" pitchFamily="2" charset="-79"/>
                <a:cs typeface="Aharoni" pitchFamily="2" charset="-79"/>
              </a:endParaRPr>
            </a:p>
          </p:txBody>
        </p:sp>
      </p:grpSp>
      <p:grpSp>
        <p:nvGrpSpPr>
          <p:cNvPr id="7" name="19 Grupo"/>
          <p:cNvGrpSpPr/>
          <p:nvPr/>
        </p:nvGrpSpPr>
        <p:grpSpPr>
          <a:xfrm>
            <a:off x="6315462" y="2636912"/>
            <a:ext cx="2339102" cy="1202650"/>
            <a:chOff x="6315462" y="2636912"/>
            <a:chExt cx="2339102" cy="1202650"/>
          </a:xfrm>
        </p:grpSpPr>
        <p:sp>
          <p:nvSpPr>
            <p:cNvPr id="13" name="12 Flecha abajo"/>
            <p:cNvSpPr/>
            <p:nvPr/>
          </p:nvSpPr>
          <p:spPr>
            <a:xfrm>
              <a:off x="7308304" y="2636912"/>
              <a:ext cx="432048" cy="648072"/>
            </a:xfrm>
            <a:prstGeom prst="down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17" name="16 Rectángulo"/>
            <p:cNvSpPr/>
            <p:nvPr/>
          </p:nvSpPr>
          <p:spPr>
            <a:xfrm>
              <a:off x="6315462" y="3501008"/>
              <a:ext cx="2339102" cy="338554"/>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lvl="0" algn="ctr">
                <a:spcBef>
                  <a:spcPct val="0"/>
                </a:spcBef>
                <a:defRPr/>
              </a:pPr>
              <a:r>
                <a:rPr lang="es-ES" sz="1600" dirty="0" smtClean="0">
                  <a:solidFill>
                    <a:srgbClr val="800000"/>
                  </a:solidFill>
                  <a:latin typeface="Aharoni" pitchFamily="2" charset="-79"/>
                  <a:cs typeface="Aharoni" pitchFamily="2" charset="-79"/>
                </a:rPr>
                <a:t>DESGASTE BIOLÓGICO</a:t>
              </a:r>
              <a:endParaRPr lang="es-ES" sz="1600" dirty="0">
                <a:solidFill>
                  <a:srgbClr val="800000"/>
                </a:solidFill>
                <a:latin typeface="Aharoni" pitchFamily="2" charset="-79"/>
                <a:cs typeface="Aharoni" pitchFamily="2" charset="-79"/>
              </a:endParaRPr>
            </a:p>
          </p:txBody>
        </p:sp>
      </p:grpSp>
      <p:pic>
        <p:nvPicPr>
          <p:cNvPr id="32770" name="Picture 2" descr="http://www.geol.umd.edu/~piccoli/100/Image68.jpg"/>
          <p:cNvPicPr>
            <a:picLocks noChangeAspect="1" noChangeArrowheads="1"/>
          </p:cNvPicPr>
          <p:nvPr/>
        </p:nvPicPr>
        <p:blipFill>
          <a:blip r:embed="rId3" cstate="print"/>
          <a:srcRect/>
          <a:stretch>
            <a:fillRect/>
          </a:stretch>
        </p:blipFill>
        <p:spPr bwMode="auto">
          <a:xfrm>
            <a:off x="539552" y="4077072"/>
            <a:ext cx="2304255" cy="2304256"/>
          </a:xfrm>
          <a:prstGeom prst="rect">
            <a:avLst/>
          </a:prstGeom>
          <a:ln>
            <a:noFill/>
          </a:ln>
          <a:effectLst>
            <a:outerShdw blurRad="292100" dist="139700" dir="2700000" algn="tl" rotWithShape="0">
              <a:srgbClr val="333333">
                <a:alpha val="65000"/>
              </a:srgbClr>
            </a:outerShdw>
          </a:effectLst>
        </p:spPr>
      </p:pic>
      <p:pic>
        <p:nvPicPr>
          <p:cNvPr id="32772" name="Picture 4" descr="http://t3.gstatic.com/images?q=tbn:ANd9GcQdpsLGe4Ge0kIrbz-b-4o0o_VdVSqfBnGz-apxXI3fGLcIJfleCm6ZDtzI"/>
          <p:cNvPicPr>
            <a:picLocks noChangeAspect="1" noChangeArrowheads="1"/>
          </p:cNvPicPr>
          <p:nvPr/>
        </p:nvPicPr>
        <p:blipFill>
          <a:blip r:embed="rId4" cstate="print"/>
          <a:srcRect/>
          <a:stretch>
            <a:fillRect/>
          </a:stretch>
        </p:blipFill>
        <p:spPr bwMode="auto">
          <a:xfrm>
            <a:off x="3347864" y="4221088"/>
            <a:ext cx="2304256" cy="2016224"/>
          </a:xfrm>
          <a:prstGeom prst="rect">
            <a:avLst/>
          </a:prstGeom>
          <a:ln>
            <a:noFill/>
          </a:ln>
          <a:effectLst>
            <a:outerShdw blurRad="292100" dist="139700" dir="2700000" algn="tl" rotWithShape="0">
              <a:srgbClr val="333333">
                <a:alpha val="65000"/>
              </a:srgbClr>
            </a:outerShdw>
          </a:effectLst>
        </p:spPr>
      </p:pic>
      <p:pic>
        <p:nvPicPr>
          <p:cNvPr id="32774" name="Picture 6" descr="http://www.bcssa.org/newsroom/scholarships/great8sci/Photos/Earth_Photos/Biological_Weathering.jpg"/>
          <p:cNvPicPr>
            <a:picLocks noChangeAspect="1" noChangeArrowheads="1"/>
          </p:cNvPicPr>
          <p:nvPr/>
        </p:nvPicPr>
        <p:blipFill>
          <a:blip r:embed="rId5" cstate="print"/>
          <a:srcRect/>
          <a:stretch>
            <a:fillRect/>
          </a:stretch>
        </p:blipFill>
        <p:spPr bwMode="auto">
          <a:xfrm>
            <a:off x="6372200" y="4077072"/>
            <a:ext cx="2160240" cy="225931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ox(in)">
                                      <p:cBhvr>
                                        <p:cTn id="12" dur="500"/>
                                        <p:tgtEl>
                                          <p:spTgt spid="3277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2772"/>
                                        </p:tgtEl>
                                        <p:attrNameLst>
                                          <p:attrName>style.visibility</p:attrName>
                                        </p:attrNameLst>
                                      </p:cBhvr>
                                      <p:to>
                                        <p:strVal val="visible"/>
                                      </p:to>
                                    </p:set>
                                    <p:animEffect transition="in" filter="box(in)">
                                      <p:cBhvr>
                                        <p:cTn id="22" dur="500"/>
                                        <p:tgtEl>
                                          <p:spTgt spid="3277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2774"/>
                                        </p:tgtEl>
                                        <p:attrNameLst>
                                          <p:attrName>style.visibility</p:attrName>
                                        </p:attrNameLst>
                                      </p:cBhvr>
                                      <p:to>
                                        <p:strVal val="visible"/>
                                      </p:to>
                                    </p:set>
                                    <p:animEffect transition="in" filter="box(in)">
                                      <p:cBhvr>
                                        <p:cTn id="32" dur="500"/>
                                        <p:tgtEl>
                                          <p:spTgt spid="32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098"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6" name="Picture 2" descr="http://piramidesdebosnia.files.wordpress.com/2012/08/grand-canyon-wallpaper-71.jpg"/>
          <p:cNvPicPr>
            <a:picLocks noChangeAspect="1" noChangeArrowheads="1"/>
          </p:cNvPicPr>
          <p:nvPr/>
        </p:nvPicPr>
        <p:blipFill>
          <a:blip r:embed="rId3" cstate="print"/>
          <a:srcRect r="27950" b="29851"/>
          <a:stretch>
            <a:fillRect/>
          </a:stretch>
        </p:blipFill>
        <p:spPr bwMode="auto">
          <a:xfrm>
            <a:off x="-1" y="0"/>
            <a:ext cx="9144001" cy="6858000"/>
          </a:xfrm>
          <a:prstGeom prst="rect">
            <a:avLst/>
          </a:prstGeom>
          <a:noFill/>
        </p:spPr>
      </p:pic>
      <p:sp>
        <p:nvSpPr>
          <p:cNvPr id="7" name="6 Rectángulo"/>
          <p:cNvSpPr/>
          <p:nvPr/>
        </p:nvSpPr>
        <p:spPr>
          <a:xfrm>
            <a:off x="1185491" y="332656"/>
            <a:ext cx="506145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EN ESTA UNIDAD</a:t>
            </a:r>
            <a:r>
              <a:rPr lang="es-ES"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es-E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7 Rectángulo"/>
          <p:cNvSpPr/>
          <p:nvPr/>
        </p:nvSpPr>
        <p:spPr>
          <a:xfrm>
            <a:off x="-1599095" y="1340768"/>
            <a:ext cx="12398652" cy="107721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3200" b="1" dirty="0" smtClean="0">
                <a:ln/>
                <a:solidFill>
                  <a:schemeClr val="accent3"/>
                </a:solidFill>
              </a:rPr>
              <a:t>APRENDERÁS SOBRE LA ESTRUCTURA DE LA TIERRA </a:t>
            </a:r>
          </a:p>
          <a:p>
            <a:pPr algn="ctr"/>
            <a:r>
              <a:rPr lang="es-ES" sz="3200" b="1" dirty="0" smtClean="0">
                <a:ln/>
                <a:solidFill>
                  <a:schemeClr val="accent3"/>
                </a:solidFill>
              </a:rPr>
              <a:t>Y CÓMO SE FORMÓ</a:t>
            </a:r>
            <a:endParaRPr lang="es-ES" sz="3200" b="1" dirty="0">
              <a:ln/>
              <a:solidFill>
                <a:schemeClr val="accent3"/>
              </a:solidFill>
            </a:endParaRPr>
          </a:p>
        </p:txBody>
      </p:sp>
      <p:sp>
        <p:nvSpPr>
          <p:cNvPr id="10" name="9 Rectángulo"/>
          <p:cNvSpPr/>
          <p:nvPr/>
        </p:nvSpPr>
        <p:spPr>
          <a:xfrm>
            <a:off x="1288089" y="2780928"/>
            <a:ext cx="6359754" cy="107721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ESTUDIARÁS LAS FUERZAS QUE DAN</a:t>
            </a:r>
          </a:p>
          <a:p>
            <a:pPr algn="ctr"/>
            <a:r>
              <a:rPr lang="es-ES"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FORMA AL RELIEVE DE LA TIERRA</a:t>
            </a:r>
            <a:endParaRPr lang="es-ES"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1" name="10 Rectángulo"/>
          <p:cNvSpPr/>
          <p:nvPr/>
        </p:nvSpPr>
        <p:spPr>
          <a:xfrm>
            <a:off x="596008" y="4028871"/>
            <a:ext cx="8008474" cy="1077218"/>
          </a:xfrm>
          <a:prstGeom prst="rect">
            <a:avLst/>
          </a:prstGeom>
          <a:noFill/>
        </p:spPr>
        <p:txBody>
          <a:bodyPr wrap="none" lIns="91440" tIns="45720" rIns="91440" bIns="45720">
            <a:spAutoFit/>
          </a:bodyPr>
          <a:lstStyle/>
          <a:p>
            <a:pPr algn="ctr"/>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IDENTIFICARÁS LOS PRINCIPALES ELEMENTOS </a:t>
            </a:r>
          </a:p>
          <a:p>
            <a:pPr algn="ctr"/>
            <a:r>
              <a:rPr lang="es-ES"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DEL RELIEVE TERRESTRE</a:t>
            </a:r>
          </a:p>
        </p:txBody>
      </p:sp>
      <p:sp>
        <p:nvSpPr>
          <p:cNvPr id="12" name="11 Rectángulo"/>
          <p:cNvSpPr/>
          <p:nvPr/>
        </p:nvSpPr>
        <p:spPr>
          <a:xfrm>
            <a:off x="1398685" y="5013176"/>
            <a:ext cx="6515502" cy="1077218"/>
          </a:xfrm>
          <a:prstGeom prst="rect">
            <a:avLst/>
          </a:prstGeom>
          <a:noFill/>
        </p:spPr>
        <p:txBody>
          <a:bodyPr wrap="none" lIns="91440" tIns="45720" rIns="91440" bIns="45720">
            <a:spAutoFit/>
          </a:bodyPr>
          <a:lstStyle/>
          <a:p>
            <a:pPr algn="ctr"/>
            <a:r>
              <a:rPr lang="es-E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APRENDERÁS COSAS NUEVAS SOBRE </a:t>
            </a:r>
          </a:p>
          <a:p>
            <a:pPr algn="ctr"/>
            <a:r>
              <a:rPr lang="es-E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TERREMOTOS Y VOLCANES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cxnSp>
        <p:nvCxnSpPr>
          <p:cNvPr id="16" name="15 Conector recto"/>
          <p:cNvCxnSpPr/>
          <p:nvPr/>
        </p:nvCxnSpPr>
        <p:spPr>
          <a:xfrm flipV="1">
            <a:off x="2771800" y="692696"/>
            <a:ext cx="1800200" cy="576064"/>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17" name="16 Conector recto"/>
          <p:cNvCxnSpPr/>
          <p:nvPr/>
        </p:nvCxnSpPr>
        <p:spPr>
          <a:xfrm>
            <a:off x="4860032" y="692696"/>
            <a:ext cx="2304256" cy="504056"/>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23" name="22 Conector recto"/>
          <p:cNvCxnSpPr/>
          <p:nvPr/>
        </p:nvCxnSpPr>
        <p:spPr>
          <a:xfrm flipH="1">
            <a:off x="1043608" y="1556792"/>
            <a:ext cx="1692188" cy="432048"/>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cxnSp>
        <p:nvCxnSpPr>
          <p:cNvPr id="41" name="40 Conector recto"/>
          <p:cNvCxnSpPr/>
          <p:nvPr/>
        </p:nvCxnSpPr>
        <p:spPr>
          <a:xfrm>
            <a:off x="2843808" y="1556792"/>
            <a:ext cx="1368152" cy="432048"/>
          </a:xfrm>
          <a:prstGeom prst="line">
            <a:avLst/>
          </a:prstGeom>
          <a:ln>
            <a:solidFill>
              <a:schemeClr val="accent3"/>
            </a:solidFill>
          </a:ln>
        </p:spPr>
        <p:style>
          <a:lnRef idx="3">
            <a:schemeClr val="accent1"/>
          </a:lnRef>
          <a:fillRef idx="0">
            <a:schemeClr val="accent1"/>
          </a:fillRef>
          <a:effectRef idx="2">
            <a:schemeClr val="accent1"/>
          </a:effectRef>
          <a:fontRef idx="minor">
            <a:schemeClr val="tx1"/>
          </a:fontRef>
        </p:style>
      </p:cxnSp>
      <p:sp>
        <p:nvSpPr>
          <p:cNvPr id="42" name="41 Rectángulo"/>
          <p:cNvSpPr/>
          <p:nvPr/>
        </p:nvSpPr>
        <p:spPr>
          <a:xfrm>
            <a:off x="1691680" y="1268760"/>
            <a:ext cx="2088232" cy="360040"/>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accent3">
                    <a:lumMod val="50000"/>
                  </a:schemeClr>
                </a:solidFill>
                <a:latin typeface="Arial Black" pitchFamily="34" charset="0"/>
              </a:rPr>
              <a:t>CONTINENTAL</a:t>
            </a:r>
            <a:endParaRPr lang="es-ES" b="1" dirty="0">
              <a:solidFill>
                <a:schemeClr val="accent3">
                  <a:lumMod val="50000"/>
                </a:schemeClr>
              </a:solidFill>
              <a:latin typeface="Arial Black" pitchFamily="34" charset="0"/>
            </a:endParaRPr>
          </a:p>
        </p:txBody>
      </p:sp>
      <p:sp>
        <p:nvSpPr>
          <p:cNvPr id="44" name="43 Rectángulo"/>
          <p:cNvSpPr/>
          <p:nvPr/>
        </p:nvSpPr>
        <p:spPr>
          <a:xfrm>
            <a:off x="3707904" y="1988840"/>
            <a:ext cx="1296144" cy="792088"/>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accent3">
                    <a:lumMod val="50000"/>
                  </a:schemeClr>
                </a:solidFill>
                <a:latin typeface="Arial Black" pitchFamily="34" charset="0"/>
              </a:rPr>
              <a:t>Relieve costero</a:t>
            </a:r>
            <a:endParaRPr lang="es-ES" sz="1200" b="1" dirty="0">
              <a:solidFill>
                <a:schemeClr val="accent3">
                  <a:lumMod val="50000"/>
                </a:schemeClr>
              </a:solidFill>
              <a:latin typeface="Arial Black" pitchFamily="34" charset="0"/>
            </a:endParaRPr>
          </a:p>
        </p:txBody>
      </p:sp>
      <p:sp>
        <p:nvSpPr>
          <p:cNvPr id="47" name="46 Rectángulo"/>
          <p:cNvSpPr/>
          <p:nvPr/>
        </p:nvSpPr>
        <p:spPr>
          <a:xfrm>
            <a:off x="251520" y="1988840"/>
            <a:ext cx="1368152" cy="792088"/>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accent3">
                    <a:lumMod val="50000"/>
                  </a:schemeClr>
                </a:solidFill>
                <a:latin typeface="Arial Black" pitchFamily="34" charset="0"/>
              </a:rPr>
              <a:t>FORMAS SIMPLES DEL RELIEVE CONTINENTAL</a:t>
            </a:r>
            <a:endParaRPr lang="es-ES" sz="1000" b="1" dirty="0">
              <a:solidFill>
                <a:schemeClr val="accent3">
                  <a:lumMod val="50000"/>
                </a:schemeClr>
              </a:solidFill>
              <a:latin typeface="Arial Black" pitchFamily="34" charset="0"/>
            </a:endParaRPr>
          </a:p>
        </p:txBody>
      </p:sp>
      <p:sp>
        <p:nvSpPr>
          <p:cNvPr id="48" name="47 Rectángulo"/>
          <p:cNvSpPr/>
          <p:nvPr/>
        </p:nvSpPr>
        <p:spPr>
          <a:xfrm>
            <a:off x="6300192" y="1196752"/>
            <a:ext cx="1800200" cy="360040"/>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accent3">
                    <a:lumMod val="50000"/>
                  </a:schemeClr>
                </a:solidFill>
                <a:latin typeface="Arial Black" pitchFamily="34" charset="0"/>
              </a:rPr>
              <a:t>OCEÁNICO</a:t>
            </a:r>
            <a:endParaRPr lang="es-ES" b="1" dirty="0">
              <a:solidFill>
                <a:schemeClr val="accent3">
                  <a:lumMod val="50000"/>
                </a:schemeClr>
              </a:solidFill>
              <a:latin typeface="Arial Black" pitchFamily="34" charset="0"/>
            </a:endParaRPr>
          </a:p>
        </p:txBody>
      </p:sp>
      <p:sp>
        <p:nvSpPr>
          <p:cNvPr id="49" name="48 CuadroTexto"/>
          <p:cNvSpPr txBox="1"/>
          <p:nvPr/>
        </p:nvSpPr>
        <p:spPr>
          <a:xfrm>
            <a:off x="5724128" y="2276872"/>
            <a:ext cx="3168352" cy="1815882"/>
          </a:xfrm>
          <a:prstGeom prst="rect">
            <a:avLst/>
          </a:prstGeom>
          <a:solidFill>
            <a:schemeClr val="accent3"/>
          </a:solidFill>
          <a:ln w="28575">
            <a:solidFill>
              <a:schemeClr val="bg2">
                <a:lumMod val="25000"/>
              </a:schemeClr>
            </a:solidFill>
          </a:ln>
        </p:spPr>
        <p:txBody>
          <a:bodyPr wrap="square" rtlCol="0">
            <a:spAutoFit/>
          </a:bodyPr>
          <a:lstStyle/>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Plataforma continental</a:t>
            </a:r>
            <a:endParaRPr lang="es-ES" sz="1400" dirty="0" smtClean="0">
              <a:solidFill>
                <a:schemeClr val="accent3">
                  <a:lumMod val="50000"/>
                </a:schemeClr>
              </a:solidFill>
              <a:latin typeface="Arial Black" pitchFamily="34" charset="0"/>
            </a:endParaRPr>
          </a:p>
          <a:p>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Talud continental</a:t>
            </a:r>
            <a:endParaRPr lang="es-ES" sz="1400" dirty="0" smtClean="0">
              <a:solidFill>
                <a:schemeClr val="accent3">
                  <a:lumMod val="50000"/>
                </a:schemeClr>
              </a:solidFill>
              <a:latin typeface="Arial Black" pitchFamily="34" charset="0"/>
            </a:endParaRPr>
          </a:p>
          <a:p>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Llanuras abisales</a:t>
            </a:r>
            <a:r>
              <a:rPr lang="es-ES" sz="1400" dirty="0" smtClean="0">
                <a:solidFill>
                  <a:schemeClr val="accent3">
                    <a:lumMod val="50000"/>
                  </a:schemeClr>
                </a:solidFill>
                <a:latin typeface="Arial Black" pitchFamily="34" charset="0"/>
              </a:rPr>
              <a:t>: </a:t>
            </a:r>
            <a:endParaRPr lang="es-ES" sz="1400" dirty="0" smtClean="0">
              <a:solidFill>
                <a:schemeClr val="accent3">
                  <a:lumMod val="50000"/>
                </a:schemeClr>
              </a:solidFill>
              <a:latin typeface="Arial Black" pitchFamily="34" charset="0"/>
            </a:endParaRPr>
          </a:p>
          <a:p>
            <a:endParaRPr lang="es-ES" sz="1400" dirty="0" smtClean="0">
              <a:solidFill>
                <a:schemeClr val="accent3">
                  <a:lumMod val="50000"/>
                </a:schemeClr>
              </a:solidFill>
              <a:latin typeface="Arial Black" pitchFamily="34" charset="0"/>
            </a:endParaRPr>
          </a:p>
          <a:p>
            <a:pPr lvl="1">
              <a:buFontTx/>
              <a:buChar char="-"/>
            </a:pPr>
            <a:r>
              <a:rPr lang="es-ES" sz="1400" dirty="0" smtClean="0">
                <a:solidFill>
                  <a:schemeClr val="accent3">
                    <a:lumMod val="50000"/>
                  </a:schemeClr>
                </a:solidFill>
                <a:latin typeface="Arial Black" pitchFamily="34" charset="0"/>
              </a:rPr>
              <a:t>Dorsales oceánicas</a:t>
            </a:r>
          </a:p>
          <a:p>
            <a:pPr lvl="1">
              <a:buFontTx/>
              <a:buChar char="-"/>
            </a:pPr>
            <a:r>
              <a:rPr lang="es-ES" sz="1400" dirty="0" smtClean="0">
                <a:solidFill>
                  <a:schemeClr val="accent3">
                    <a:lumMod val="50000"/>
                  </a:schemeClr>
                </a:solidFill>
                <a:latin typeface="Arial Black" pitchFamily="34" charset="0"/>
              </a:rPr>
              <a:t>Fosas marinas</a:t>
            </a:r>
            <a:endParaRPr lang="es-ES" sz="1400" dirty="0">
              <a:solidFill>
                <a:schemeClr val="accent3">
                  <a:lumMod val="50000"/>
                </a:schemeClr>
              </a:solidFill>
              <a:latin typeface="Arial Black" pitchFamily="34" charset="0"/>
            </a:endParaRPr>
          </a:p>
        </p:txBody>
      </p:sp>
      <p:sp>
        <p:nvSpPr>
          <p:cNvPr id="54" name="53 Flecha abajo"/>
          <p:cNvSpPr/>
          <p:nvPr/>
        </p:nvSpPr>
        <p:spPr>
          <a:xfrm>
            <a:off x="6948264" y="1556792"/>
            <a:ext cx="288032" cy="576064"/>
          </a:xfrm>
          <a:prstGeom prst="downArrow">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55 Flecha abajo"/>
          <p:cNvSpPr/>
          <p:nvPr/>
        </p:nvSpPr>
        <p:spPr>
          <a:xfrm>
            <a:off x="2699792" y="1628800"/>
            <a:ext cx="72008" cy="432048"/>
          </a:xfrm>
          <a:prstGeom prst="down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accent3">
                  <a:lumMod val="50000"/>
                </a:schemeClr>
              </a:solidFill>
            </a:endParaRPr>
          </a:p>
        </p:txBody>
      </p:sp>
      <p:sp>
        <p:nvSpPr>
          <p:cNvPr id="57" name="56 Rectángulo"/>
          <p:cNvSpPr/>
          <p:nvPr/>
        </p:nvSpPr>
        <p:spPr>
          <a:xfrm>
            <a:off x="2123728" y="1988840"/>
            <a:ext cx="1224136" cy="792088"/>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smtClean="0">
                <a:solidFill>
                  <a:schemeClr val="accent3">
                    <a:lumMod val="50000"/>
                  </a:schemeClr>
                </a:solidFill>
                <a:latin typeface="Arial Black" pitchFamily="34" charset="0"/>
              </a:rPr>
              <a:t>FORMAS COMPLEJAS</a:t>
            </a:r>
            <a:endParaRPr lang="es-ES" sz="1000" b="1" dirty="0">
              <a:solidFill>
                <a:schemeClr val="accent3">
                  <a:lumMod val="50000"/>
                </a:schemeClr>
              </a:solidFill>
              <a:latin typeface="Arial Black" pitchFamily="34" charset="0"/>
            </a:endParaRPr>
          </a:p>
        </p:txBody>
      </p:sp>
      <p:sp>
        <p:nvSpPr>
          <p:cNvPr id="58" name="57 Rectángulo"/>
          <p:cNvSpPr/>
          <p:nvPr/>
        </p:nvSpPr>
        <p:spPr>
          <a:xfrm>
            <a:off x="179512" y="3501008"/>
            <a:ext cx="1512168" cy="1815882"/>
          </a:xfrm>
          <a:prstGeom prst="rect">
            <a:avLst/>
          </a:prstGeom>
          <a:solidFill>
            <a:schemeClr val="accent3"/>
          </a:solidFill>
          <a:ln w="28575">
            <a:solidFill>
              <a:schemeClr val="bg2">
                <a:lumMod val="25000"/>
              </a:schemeClr>
            </a:solidFill>
          </a:ln>
        </p:spPr>
        <p:txBody>
          <a:bodyPr wrap="square">
            <a:spAutoFit/>
          </a:bodyPr>
          <a:lstStyle/>
          <a:p>
            <a:pPr>
              <a:buFont typeface="Arial" pitchFamily="34" charset="0"/>
              <a:buChar char="•"/>
            </a:pPr>
            <a:r>
              <a:rPr lang="es-ES" sz="1400" dirty="0" smtClean="0">
                <a:solidFill>
                  <a:schemeClr val="accent3">
                    <a:lumMod val="50000"/>
                  </a:schemeClr>
                </a:solidFill>
                <a:latin typeface="Arial Black" pitchFamily="34" charset="0"/>
              </a:rPr>
              <a:t> Llanuras</a:t>
            </a:r>
          </a:p>
          <a:p>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Mesetas</a:t>
            </a:r>
          </a:p>
          <a:p>
            <a:pPr>
              <a:buFont typeface="Arial" pitchFamily="34" charset="0"/>
              <a:buChar char="•"/>
            </a:pP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Montañas</a:t>
            </a:r>
          </a:p>
          <a:p>
            <a:pPr>
              <a:buFont typeface="Arial" pitchFamily="34" charset="0"/>
              <a:buChar char="•"/>
            </a:pP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Depresiones</a:t>
            </a:r>
          </a:p>
          <a:p>
            <a:endParaRPr lang="es-ES" sz="1400" dirty="0" smtClean="0">
              <a:solidFill>
                <a:schemeClr val="accent3">
                  <a:lumMod val="50000"/>
                </a:schemeClr>
              </a:solidFill>
              <a:latin typeface="Arial Black" pitchFamily="34" charset="0"/>
            </a:endParaRPr>
          </a:p>
        </p:txBody>
      </p:sp>
      <p:sp>
        <p:nvSpPr>
          <p:cNvPr id="60" name="59 Rectángulo"/>
          <p:cNvSpPr/>
          <p:nvPr/>
        </p:nvSpPr>
        <p:spPr>
          <a:xfrm>
            <a:off x="1835696" y="3501008"/>
            <a:ext cx="1656184" cy="1815882"/>
          </a:xfrm>
          <a:prstGeom prst="rect">
            <a:avLst/>
          </a:prstGeom>
          <a:solidFill>
            <a:schemeClr val="accent3"/>
          </a:solidFill>
          <a:ln w="28575">
            <a:solidFill>
              <a:schemeClr val="bg2">
                <a:lumMod val="25000"/>
              </a:schemeClr>
            </a:solidFill>
          </a:ln>
        </p:spPr>
        <p:txBody>
          <a:bodyPr wrap="square">
            <a:spAutoFit/>
          </a:bodyPr>
          <a:lstStyle/>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M</a:t>
            </a:r>
            <a:r>
              <a:rPr lang="es-ES" sz="1400" dirty="0" smtClean="0">
                <a:solidFill>
                  <a:schemeClr val="accent3">
                    <a:lumMod val="50000"/>
                  </a:schemeClr>
                </a:solidFill>
                <a:latin typeface="Arial Black" pitchFamily="34" charset="0"/>
              </a:rPr>
              <a:t>acizos</a:t>
            </a:r>
            <a:endParaRPr lang="es-ES" sz="1400" dirty="0" smtClean="0">
              <a:solidFill>
                <a:schemeClr val="accent3">
                  <a:lumMod val="50000"/>
                </a:schemeClr>
              </a:solidFill>
              <a:latin typeface="Arial Black" pitchFamily="34" charset="0"/>
            </a:endParaRPr>
          </a:p>
          <a:p>
            <a:pPr>
              <a:buFont typeface="Arial" pitchFamily="34" charset="0"/>
              <a:buChar char="•"/>
            </a:pPr>
            <a:endParaRPr lang="es-ES" sz="1400" dirty="0" smtClean="0">
              <a:solidFill>
                <a:schemeClr val="accent3">
                  <a:lumMod val="50000"/>
                </a:schemeClr>
              </a:solidFill>
              <a:latin typeface="Arial Black" pitchFamily="34" charset="0"/>
            </a:endParaRPr>
          </a:p>
          <a:p>
            <a:r>
              <a:rPr lang="es-ES" sz="1400" dirty="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 - </a:t>
            </a:r>
            <a:r>
              <a:rPr lang="es-ES" sz="1400" dirty="0" smtClean="0">
                <a:solidFill>
                  <a:schemeClr val="accent3">
                    <a:lumMod val="50000"/>
                  </a:schemeClr>
                </a:solidFill>
                <a:latin typeface="Arial Black" pitchFamily="34" charset="0"/>
              </a:rPr>
              <a:t>Cuencas sedimentarias</a:t>
            </a:r>
            <a:endParaRPr lang="es-ES" sz="1400" dirty="0" smtClean="0">
              <a:solidFill>
                <a:schemeClr val="accent3">
                  <a:lumMod val="50000"/>
                </a:schemeClr>
              </a:solidFill>
              <a:latin typeface="Arial Black" pitchFamily="34" charset="0"/>
            </a:endParaRPr>
          </a:p>
          <a:p>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Montañas jóvenes</a:t>
            </a:r>
            <a:endParaRPr lang="es-ES" sz="1400" dirty="0" smtClean="0">
              <a:solidFill>
                <a:schemeClr val="accent3">
                  <a:lumMod val="50000"/>
                </a:schemeClr>
              </a:solidFill>
              <a:latin typeface="Arial Black" pitchFamily="34" charset="0"/>
            </a:endParaRPr>
          </a:p>
          <a:p>
            <a:pPr>
              <a:buFont typeface="Arial" pitchFamily="34" charset="0"/>
              <a:buChar char="•"/>
            </a:pPr>
            <a:endParaRPr lang="es-ES" sz="1400" dirty="0" smtClean="0">
              <a:solidFill>
                <a:schemeClr val="accent3">
                  <a:lumMod val="50000"/>
                </a:schemeClr>
              </a:solidFill>
              <a:latin typeface="Arial Black" pitchFamily="34" charset="0"/>
            </a:endParaRPr>
          </a:p>
        </p:txBody>
      </p:sp>
      <p:sp>
        <p:nvSpPr>
          <p:cNvPr id="63" name="62 Flecha abajo"/>
          <p:cNvSpPr/>
          <p:nvPr/>
        </p:nvSpPr>
        <p:spPr>
          <a:xfrm>
            <a:off x="2555776" y="2780928"/>
            <a:ext cx="288032" cy="576064"/>
          </a:xfrm>
          <a:prstGeom prst="downArrow">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63 Flecha abajo"/>
          <p:cNvSpPr/>
          <p:nvPr/>
        </p:nvSpPr>
        <p:spPr>
          <a:xfrm>
            <a:off x="755576" y="2780928"/>
            <a:ext cx="288032" cy="576064"/>
          </a:xfrm>
          <a:prstGeom prst="downArrow">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64 Flecha abajo"/>
          <p:cNvSpPr/>
          <p:nvPr/>
        </p:nvSpPr>
        <p:spPr>
          <a:xfrm>
            <a:off x="4211960" y="2780928"/>
            <a:ext cx="288032" cy="576064"/>
          </a:xfrm>
          <a:prstGeom prst="downArrow">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65 Rectángulo"/>
          <p:cNvSpPr/>
          <p:nvPr/>
        </p:nvSpPr>
        <p:spPr>
          <a:xfrm>
            <a:off x="3635896" y="3534013"/>
            <a:ext cx="1925960" cy="2677656"/>
          </a:xfrm>
          <a:prstGeom prst="rect">
            <a:avLst/>
          </a:prstGeom>
          <a:solidFill>
            <a:schemeClr val="accent3"/>
          </a:solidFill>
          <a:ln w="28575">
            <a:solidFill>
              <a:schemeClr val="bg2">
                <a:lumMod val="25000"/>
              </a:schemeClr>
            </a:solidFill>
          </a:ln>
        </p:spPr>
        <p:txBody>
          <a:bodyPr wrap="square">
            <a:spAutoFit/>
          </a:bodyPr>
          <a:lstStyle/>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Cabos</a:t>
            </a:r>
            <a:endParaRPr lang="es-ES" sz="1400" dirty="0" smtClean="0">
              <a:solidFill>
                <a:schemeClr val="accent3">
                  <a:lumMod val="50000"/>
                </a:schemeClr>
              </a:solidFill>
              <a:latin typeface="Arial Black" pitchFamily="34" charset="0"/>
            </a:endParaRPr>
          </a:p>
          <a:p>
            <a:pPr>
              <a:buFont typeface="Arial" pitchFamily="34" charset="0"/>
              <a:buChar char="•"/>
            </a:pP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Golfos </a:t>
            </a:r>
            <a:r>
              <a:rPr lang="es-ES" sz="1400" dirty="0" err="1" smtClean="0">
                <a:solidFill>
                  <a:schemeClr val="accent3">
                    <a:lumMod val="50000"/>
                  </a:schemeClr>
                </a:solidFill>
                <a:latin typeface="Arial Black" pitchFamily="34" charset="0"/>
              </a:rPr>
              <a:t>or</a:t>
            </a: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bahías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Penínsulas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Estuarios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Deltas</a:t>
            </a: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Istmos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Fiordos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Islas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Archipiélagos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Playas</a:t>
            </a:r>
            <a:endParaRPr lang="es-ES" sz="1400" dirty="0" smtClean="0">
              <a:solidFill>
                <a:schemeClr val="accent3">
                  <a:lumMod val="50000"/>
                </a:schemeClr>
              </a:solidFill>
              <a:latin typeface="Arial Black" pitchFamily="34" charset="0"/>
            </a:endParaRPr>
          </a:p>
          <a:p>
            <a:pPr>
              <a:buFont typeface="Arial" pitchFamily="34" charset="0"/>
              <a:buChar char="•"/>
            </a:pPr>
            <a:r>
              <a:rPr lang="es-ES" sz="1400" dirty="0" smtClean="0">
                <a:solidFill>
                  <a:schemeClr val="accent3">
                    <a:lumMod val="50000"/>
                  </a:schemeClr>
                </a:solidFill>
                <a:latin typeface="Arial Black" pitchFamily="34" charset="0"/>
              </a:rPr>
              <a:t> </a:t>
            </a:r>
            <a:r>
              <a:rPr lang="es-ES" sz="1400" dirty="0" smtClean="0">
                <a:solidFill>
                  <a:schemeClr val="accent3">
                    <a:lumMod val="50000"/>
                  </a:schemeClr>
                </a:solidFill>
                <a:latin typeface="Arial Black" pitchFamily="34" charset="0"/>
              </a:rPr>
              <a:t>Acantilados</a:t>
            </a:r>
            <a:endParaRPr lang="es-ES" sz="1400" dirty="0" smtClean="0">
              <a:solidFill>
                <a:schemeClr val="accent3">
                  <a:lumMod val="50000"/>
                </a:schemeClr>
              </a:solidFill>
              <a:latin typeface="Arial Black" pitchFamily="34" charset="0"/>
            </a:endParaRPr>
          </a:p>
        </p:txBody>
      </p:sp>
      <p:sp>
        <p:nvSpPr>
          <p:cNvPr id="77" name="76 Rectángulo"/>
          <p:cNvSpPr/>
          <p:nvPr/>
        </p:nvSpPr>
        <p:spPr>
          <a:xfrm>
            <a:off x="3059832" y="332656"/>
            <a:ext cx="3528392" cy="360040"/>
          </a:xfrm>
          <a:prstGeom prst="rect">
            <a:avLst/>
          </a:prstGeom>
          <a:solidFill>
            <a:schemeClr val="accent3"/>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accent3">
                    <a:lumMod val="50000"/>
                  </a:schemeClr>
                </a:solidFill>
                <a:latin typeface="Arial Black" pitchFamily="34" charset="0"/>
              </a:rPr>
              <a:t>EL RELIEVE DE LA TIERRA</a:t>
            </a:r>
            <a:endParaRPr lang="es-ES" dirty="0">
              <a:solidFill>
                <a:schemeClr val="accent3">
                  <a:lumMod val="50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9" name="8 Rectángulo"/>
          <p:cNvSpPr/>
          <p:nvPr/>
        </p:nvSpPr>
        <p:spPr>
          <a:xfrm>
            <a:off x="683568" y="1124744"/>
            <a:ext cx="7776864" cy="923330"/>
          </a:xfrm>
          <a:prstGeom prst="rect">
            <a:avLst/>
          </a:prstGeom>
          <a:solidFill>
            <a:schemeClr val="accent3">
              <a:lumMod val="75000"/>
            </a:schemeClr>
          </a:solidFill>
          <a:ln w="28575">
            <a:solidFill>
              <a:schemeClr val="tx1">
                <a:lumMod val="85000"/>
                <a:lumOff val="15000"/>
              </a:schemeClr>
            </a:solidFill>
          </a:ln>
        </p:spPr>
        <p:txBody>
          <a:bodyPr wrap="square">
            <a:spAutoFit/>
          </a:bodyPr>
          <a:lstStyle/>
          <a:p>
            <a:endParaRPr lang="es-ES" b="1" dirty="0" smtClean="0">
              <a:latin typeface="Arial Black" pitchFamily="34" charset="0"/>
            </a:endParaRPr>
          </a:p>
          <a:p>
            <a:pPr algn="ctr"/>
            <a:r>
              <a:rPr lang="es-ES" b="1" dirty="0" smtClean="0">
                <a:latin typeface="Arial Black" pitchFamily="34" charset="0"/>
              </a:rPr>
              <a:t>FORMAS SIMPLES DEL RELIEVE CONTINENTAL</a:t>
            </a:r>
          </a:p>
          <a:p>
            <a:endParaRPr lang="es-ES" dirty="0">
              <a:solidFill>
                <a:srgbClr val="800000"/>
              </a:solidFill>
            </a:endParaRPr>
          </a:p>
        </p:txBody>
      </p:sp>
      <p:sp>
        <p:nvSpPr>
          <p:cNvPr id="10" name="9 Rectángulo"/>
          <p:cNvSpPr/>
          <p:nvPr/>
        </p:nvSpPr>
        <p:spPr>
          <a:xfrm>
            <a:off x="2242309" y="332656"/>
            <a:ext cx="4306564" cy="523220"/>
          </a:xfrm>
          <a:prstGeom prst="rect">
            <a:avLst/>
          </a:prstGeom>
        </p:spPr>
        <p:txBody>
          <a:bodyPr wrap="none">
            <a:spAutoFit/>
          </a:bodyPr>
          <a:lstStyle/>
          <a:p>
            <a:pPr lvl="0" algn="ctr">
              <a:spcBef>
                <a:spcPct val="0"/>
              </a:spcBef>
              <a:defRPr/>
            </a:pPr>
            <a:r>
              <a:rPr lang="es-ES" sz="2800" dirty="0" smtClean="0">
                <a:solidFill>
                  <a:srgbClr val="800000"/>
                </a:solidFill>
                <a:latin typeface="Aharoni" pitchFamily="2" charset="-79"/>
                <a:cs typeface="Aharoni" pitchFamily="2" charset="-79"/>
              </a:rPr>
              <a:t>RELIEVE CONTINENTAL</a:t>
            </a:r>
            <a:endParaRPr lang="es-ES" sz="2800" dirty="0">
              <a:solidFill>
                <a:srgbClr val="800000"/>
              </a:solidFill>
              <a:latin typeface="Aharoni" pitchFamily="2" charset="-79"/>
              <a:cs typeface="Aharoni" pitchFamily="2" charset="-79"/>
            </a:endParaRPr>
          </a:p>
        </p:txBody>
      </p:sp>
      <p:grpSp>
        <p:nvGrpSpPr>
          <p:cNvPr id="2" name="49 Grupo"/>
          <p:cNvGrpSpPr/>
          <p:nvPr/>
        </p:nvGrpSpPr>
        <p:grpSpPr>
          <a:xfrm>
            <a:off x="251520" y="2564904"/>
            <a:ext cx="2046542" cy="3888432"/>
            <a:chOff x="251520" y="2564904"/>
            <a:chExt cx="2046542" cy="3888432"/>
          </a:xfrm>
        </p:grpSpPr>
        <p:grpSp>
          <p:nvGrpSpPr>
            <p:cNvPr id="3" name="13 Grupo"/>
            <p:cNvGrpSpPr/>
            <p:nvPr/>
          </p:nvGrpSpPr>
          <p:grpSpPr>
            <a:xfrm>
              <a:off x="251520" y="2564904"/>
              <a:ext cx="2046542" cy="2664296"/>
              <a:chOff x="4932039" y="2996952"/>
              <a:chExt cx="2046542" cy="2664296"/>
            </a:xfrm>
            <a:solidFill>
              <a:schemeClr val="accent3"/>
            </a:solidFill>
          </p:grpSpPr>
          <p:grpSp>
            <p:nvGrpSpPr>
              <p:cNvPr id="4" name="4 Grupo"/>
              <p:cNvGrpSpPr/>
              <p:nvPr/>
            </p:nvGrpSpPr>
            <p:grpSpPr>
              <a:xfrm>
                <a:off x="4932039" y="2996952"/>
                <a:ext cx="2046542" cy="2664296"/>
                <a:chOff x="4276741" y="2980420"/>
                <a:chExt cx="2736304" cy="2708211"/>
              </a:xfrm>
              <a:grpFill/>
            </p:grpSpPr>
            <p:sp>
              <p:nvSpPr>
                <p:cNvPr id="6" name="5 Rectángulo redondeado"/>
                <p:cNvSpPr/>
                <p:nvPr/>
              </p:nvSpPr>
              <p:spPr>
                <a:xfrm>
                  <a:off x="4276741" y="2980420"/>
                  <a:ext cx="2736304" cy="2708211"/>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5508104" y="3068960"/>
                <a:ext cx="1200970" cy="369332"/>
              </a:xfrm>
              <a:prstGeom prst="rect">
                <a:avLst/>
              </a:prstGeom>
              <a:grpFill/>
            </p:spPr>
            <p:txBody>
              <a:bodyPr wrap="none" rtlCol="0">
                <a:spAutoFit/>
              </a:bodyPr>
              <a:lstStyle/>
              <a:p>
                <a:r>
                  <a:rPr lang="es-ES" b="1" dirty="0" smtClean="0"/>
                  <a:t>LLANURAS</a:t>
                </a:r>
                <a:endParaRPr lang="es-ES" b="1" dirty="0"/>
              </a:p>
            </p:txBody>
          </p:sp>
        </p:grpSp>
        <p:grpSp>
          <p:nvGrpSpPr>
            <p:cNvPr id="5" name="48 Grupo"/>
            <p:cNvGrpSpPr/>
            <p:nvPr/>
          </p:nvGrpSpPr>
          <p:grpSpPr>
            <a:xfrm>
              <a:off x="323528" y="3068960"/>
              <a:ext cx="1872208" cy="3384376"/>
              <a:chOff x="323528" y="3068960"/>
              <a:chExt cx="1872208" cy="3384376"/>
            </a:xfrm>
          </p:grpSpPr>
          <p:grpSp>
            <p:nvGrpSpPr>
              <p:cNvPr id="8" name="52 Grupo"/>
              <p:cNvGrpSpPr/>
              <p:nvPr/>
            </p:nvGrpSpPr>
            <p:grpSpPr>
              <a:xfrm>
                <a:off x="467544" y="5013176"/>
                <a:ext cx="1584176" cy="1440160"/>
                <a:chOff x="323528" y="5373216"/>
                <a:chExt cx="1584176" cy="1440160"/>
              </a:xfrm>
              <a:solidFill>
                <a:schemeClr val="accent3">
                  <a:lumMod val="75000"/>
                </a:schemeClr>
              </a:solidFill>
            </p:grpSpPr>
            <p:sp>
              <p:nvSpPr>
                <p:cNvPr id="54" name="53 Flecha abajo"/>
                <p:cNvSpPr/>
                <p:nvPr/>
              </p:nvSpPr>
              <p:spPr>
                <a:xfrm>
                  <a:off x="971600" y="5373216"/>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redondeado"/>
                <p:cNvSpPr/>
                <p:nvPr/>
              </p:nvSpPr>
              <p:spPr>
                <a:xfrm>
                  <a:off x="323528" y="6165304"/>
                  <a:ext cx="1584176" cy="648072"/>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GRANDES ÁREAS PLANAS U ONDULADAS </a:t>
                  </a:r>
                  <a:endParaRPr lang="es-ES" sz="1400" dirty="0">
                    <a:solidFill>
                      <a:schemeClr val="tx1"/>
                    </a:solidFill>
                  </a:endParaRPr>
                </a:p>
              </p:txBody>
            </p:sp>
          </p:grpSp>
          <p:pic>
            <p:nvPicPr>
              <p:cNvPr id="1026" name="Picture 2" descr="http://definicion.de/wp-content/uploads/2009/05/llanura.jpg"/>
              <p:cNvPicPr>
                <a:picLocks noChangeAspect="1" noChangeArrowheads="1"/>
              </p:cNvPicPr>
              <p:nvPr/>
            </p:nvPicPr>
            <p:blipFill>
              <a:blip r:embed="rId3" cstate="print"/>
              <a:srcRect/>
              <a:stretch>
                <a:fillRect/>
              </a:stretch>
            </p:blipFill>
            <p:spPr bwMode="auto">
              <a:xfrm>
                <a:off x="323528" y="3068960"/>
                <a:ext cx="1872208" cy="1809801"/>
              </a:xfrm>
              <a:prstGeom prst="rect">
                <a:avLst/>
              </a:prstGeom>
              <a:ln>
                <a:noFill/>
              </a:ln>
              <a:effectLst>
                <a:outerShdw blurRad="292100" dist="139700" dir="2700000" algn="tl" rotWithShape="0">
                  <a:srgbClr val="333333">
                    <a:alpha val="65000"/>
                  </a:srgbClr>
                </a:outerShdw>
              </a:effectLst>
            </p:spPr>
          </p:pic>
        </p:grpSp>
      </p:grpSp>
      <p:grpSp>
        <p:nvGrpSpPr>
          <p:cNvPr id="11" name="50 Grupo"/>
          <p:cNvGrpSpPr/>
          <p:nvPr/>
        </p:nvGrpSpPr>
        <p:grpSpPr>
          <a:xfrm>
            <a:off x="2483768" y="2564904"/>
            <a:ext cx="2046542" cy="3960440"/>
            <a:chOff x="2483768" y="2564904"/>
            <a:chExt cx="2046542" cy="3960440"/>
          </a:xfrm>
        </p:grpSpPr>
        <p:grpSp>
          <p:nvGrpSpPr>
            <p:cNvPr id="12" name="14 Grupo"/>
            <p:cNvGrpSpPr/>
            <p:nvPr/>
          </p:nvGrpSpPr>
          <p:grpSpPr>
            <a:xfrm>
              <a:off x="2483768" y="2564904"/>
              <a:ext cx="2046542" cy="2664296"/>
              <a:chOff x="4973730" y="2996952"/>
              <a:chExt cx="2046542" cy="2664296"/>
            </a:xfrm>
            <a:solidFill>
              <a:schemeClr val="accent3"/>
            </a:solidFill>
          </p:grpSpPr>
          <p:sp>
            <p:nvSpPr>
              <p:cNvPr id="19" name="18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17 CuadroTexto"/>
              <p:cNvSpPr txBox="1"/>
              <p:nvPr/>
            </p:nvSpPr>
            <p:spPr>
              <a:xfrm>
                <a:off x="5436096" y="3068960"/>
                <a:ext cx="1250983" cy="369332"/>
              </a:xfrm>
              <a:prstGeom prst="rect">
                <a:avLst/>
              </a:prstGeom>
              <a:grpFill/>
            </p:spPr>
            <p:txBody>
              <a:bodyPr wrap="square" rtlCol="0">
                <a:spAutoFit/>
              </a:bodyPr>
              <a:lstStyle/>
              <a:p>
                <a:r>
                  <a:rPr lang="es-ES" b="1" dirty="0" smtClean="0"/>
                  <a:t>MESETAS</a:t>
                </a:r>
                <a:endParaRPr lang="es-ES" b="1" dirty="0"/>
              </a:p>
            </p:txBody>
          </p:sp>
        </p:grpSp>
        <p:grpSp>
          <p:nvGrpSpPr>
            <p:cNvPr id="14" name="55 Grupo"/>
            <p:cNvGrpSpPr/>
            <p:nvPr/>
          </p:nvGrpSpPr>
          <p:grpSpPr>
            <a:xfrm>
              <a:off x="2699792" y="5085184"/>
              <a:ext cx="1800201" cy="1440160"/>
              <a:chOff x="539553" y="5373216"/>
              <a:chExt cx="925818" cy="1440160"/>
            </a:xfrm>
            <a:solidFill>
              <a:schemeClr val="accent3">
                <a:lumMod val="75000"/>
              </a:schemeClr>
            </a:solidFill>
          </p:grpSpPr>
          <p:sp>
            <p:nvSpPr>
              <p:cNvPr id="57" name="56 Flecha abajo"/>
              <p:cNvSpPr/>
              <p:nvPr/>
            </p:nvSpPr>
            <p:spPr>
              <a:xfrm>
                <a:off x="835814" y="5373216"/>
                <a:ext cx="234541"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redondeado"/>
              <p:cNvSpPr/>
              <p:nvPr/>
            </p:nvSpPr>
            <p:spPr>
              <a:xfrm>
                <a:off x="539553" y="6021288"/>
                <a:ext cx="925818" cy="7920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LLANURAS ELEVADAS A MÁS DE 200 METROS DE ALTITUD</a:t>
                </a:r>
                <a:endParaRPr lang="es-ES" sz="1400" dirty="0">
                  <a:solidFill>
                    <a:schemeClr val="tx1"/>
                  </a:solidFill>
                </a:endParaRPr>
              </a:p>
            </p:txBody>
          </p:sp>
        </p:grpSp>
        <p:pic>
          <p:nvPicPr>
            <p:cNvPr id="1028" name="Picture 4" descr="http://2.bp.blogspot.com/-DpKBF_Nb1yI/TaceS0mUTjI/AAAAAAAAADE/na6NtSax6hQ/s1600/meseta.jpg"/>
            <p:cNvPicPr>
              <a:picLocks noChangeAspect="1" noChangeArrowheads="1"/>
            </p:cNvPicPr>
            <p:nvPr/>
          </p:nvPicPr>
          <p:blipFill>
            <a:blip r:embed="rId4" cstate="print"/>
            <a:srcRect/>
            <a:stretch>
              <a:fillRect/>
            </a:stretch>
          </p:blipFill>
          <p:spPr bwMode="auto">
            <a:xfrm>
              <a:off x="2555776" y="3140968"/>
              <a:ext cx="1872208" cy="1773561"/>
            </a:xfrm>
            <a:prstGeom prst="rect">
              <a:avLst/>
            </a:prstGeom>
            <a:ln>
              <a:noFill/>
            </a:ln>
            <a:effectLst>
              <a:outerShdw blurRad="292100" dist="139700" dir="2700000" algn="tl" rotWithShape="0">
                <a:srgbClr val="333333">
                  <a:alpha val="65000"/>
                </a:srgbClr>
              </a:outerShdw>
            </a:effectLst>
          </p:spPr>
        </p:pic>
      </p:grpSp>
      <p:grpSp>
        <p:nvGrpSpPr>
          <p:cNvPr id="15" name="51 Grupo"/>
          <p:cNvGrpSpPr/>
          <p:nvPr/>
        </p:nvGrpSpPr>
        <p:grpSpPr>
          <a:xfrm>
            <a:off x="4644008" y="2564904"/>
            <a:ext cx="2046542" cy="3960440"/>
            <a:chOff x="4644008" y="2564904"/>
            <a:chExt cx="2046542" cy="3960440"/>
          </a:xfrm>
        </p:grpSpPr>
        <p:grpSp>
          <p:nvGrpSpPr>
            <p:cNvPr id="16" name="20 Grupo"/>
            <p:cNvGrpSpPr/>
            <p:nvPr/>
          </p:nvGrpSpPr>
          <p:grpSpPr>
            <a:xfrm>
              <a:off x="4644008" y="2564904"/>
              <a:ext cx="2046542" cy="2664296"/>
              <a:chOff x="4973730" y="2996952"/>
              <a:chExt cx="2046542" cy="2664296"/>
            </a:xfrm>
            <a:solidFill>
              <a:schemeClr val="accent3"/>
            </a:solidFill>
          </p:grpSpPr>
          <p:sp>
            <p:nvSpPr>
              <p:cNvPr id="25" name="24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23 CuadroTexto"/>
              <p:cNvSpPr txBox="1"/>
              <p:nvPr/>
            </p:nvSpPr>
            <p:spPr>
              <a:xfrm>
                <a:off x="5364088" y="3068960"/>
                <a:ext cx="1330301" cy="369332"/>
              </a:xfrm>
              <a:prstGeom prst="rect">
                <a:avLst/>
              </a:prstGeom>
              <a:grpFill/>
            </p:spPr>
            <p:txBody>
              <a:bodyPr wrap="none" rtlCol="0">
                <a:spAutoFit/>
              </a:bodyPr>
              <a:lstStyle/>
              <a:p>
                <a:r>
                  <a:rPr lang="es-ES" b="1" dirty="0" smtClean="0"/>
                  <a:t>MONTAÑAS</a:t>
                </a:r>
                <a:endParaRPr lang="es-ES" b="1" dirty="0"/>
              </a:p>
            </p:txBody>
          </p:sp>
        </p:grpSp>
        <p:grpSp>
          <p:nvGrpSpPr>
            <p:cNvPr id="17" name="52 Grupo"/>
            <p:cNvGrpSpPr/>
            <p:nvPr/>
          </p:nvGrpSpPr>
          <p:grpSpPr>
            <a:xfrm>
              <a:off x="4788024" y="5085184"/>
              <a:ext cx="1728192" cy="1440160"/>
              <a:chOff x="323528" y="5373216"/>
              <a:chExt cx="1728192" cy="1440160"/>
            </a:xfrm>
            <a:solidFill>
              <a:schemeClr val="accent3">
                <a:lumMod val="75000"/>
              </a:schemeClr>
            </a:solidFill>
          </p:grpSpPr>
          <p:sp>
            <p:nvSpPr>
              <p:cNvPr id="43" name="42 Flecha abajo"/>
              <p:cNvSpPr/>
              <p:nvPr/>
            </p:nvSpPr>
            <p:spPr>
              <a:xfrm>
                <a:off x="971600" y="5373216"/>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redondeado"/>
              <p:cNvSpPr/>
              <p:nvPr/>
            </p:nvSpPr>
            <p:spPr>
              <a:xfrm>
                <a:off x="323528" y="6021288"/>
                <a:ext cx="1728192" cy="7920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ELEVACIONES DE TERRENO CON ACUSADAS PENDIENTES</a:t>
                </a:r>
                <a:endParaRPr lang="es-ES" sz="1200" dirty="0">
                  <a:solidFill>
                    <a:schemeClr val="tx1"/>
                  </a:solidFill>
                </a:endParaRPr>
              </a:p>
            </p:txBody>
          </p:sp>
        </p:grpSp>
        <p:pic>
          <p:nvPicPr>
            <p:cNvPr id="1030" name="Picture 6" descr="http://www.kalipedia.com/kalipediamedia/geografia/media/200704/10/geodescriptiva/20070410klpgeodes_104.Ies.SCO.jpg"/>
            <p:cNvPicPr>
              <a:picLocks noChangeAspect="1" noChangeArrowheads="1"/>
            </p:cNvPicPr>
            <p:nvPr/>
          </p:nvPicPr>
          <p:blipFill>
            <a:blip r:embed="rId5" cstate="print"/>
            <a:srcRect/>
            <a:stretch>
              <a:fillRect/>
            </a:stretch>
          </p:blipFill>
          <p:spPr bwMode="auto">
            <a:xfrm>
              <a:off x="4788024" y="3140968"/>
              <a:ext cx="1800200" cy="1717381"/>
            </a:xfrm>
            <a:prstGeom prst="rect">
              <a:avLst/>
            </a:prstGeom>
            <a:ln>
              <a:noFill/>
            </a:ln>
            <a:effectLst>
              <a:outerShdw blurRad="292100" dist="139700" dir="2700000" algn="tl" rotWithShape="0">
                <a:srgbClr val="333333">
                  <a:alpha val="65000"/>
                </a:srgbClr>
              </a:outerShdw>
            </a:effectLst>
          </p:spPr>
        </p:pic>
      </p:grpSp>
      <p:grpSp>
        <p:nvGrpSpPr>
          <p:cNvPr id="20" name="52 Grupo"/>
          <p:cNvGrpSpPr/>
          <p:nvPr/>
        </p:nvGrpSpPr>
        <p:grpSpPr>
          <a:xfrm>
            <a:off x="6876256" y="2564904"/>
            <a:ext cx="2046542" cy="3888432"/>
            <a:chOff x="6876256" y="2564904"/>
            <a:chExt cx="2046542" cy="3888432"/>
          </a:xfrm>
        </p:grpSpPr>
        <p:grpSp>
          <p:nvGrpSpPr>
            <p:cNvPr id="21" name="26 Grupo"/>
            <p:cNvGrpSpPr/>
            <p:nvPr/>
          </p:nvGrpSpPr>
          <p:grpSpPr>
            <a:xfrm>
              <a:off x="6876256" y="2564904"/>
              <a:ext cx="2046542" cy="2664296"/>
              <a:chOff x="4973730" y="2996952"/>
              <a:chExt cx="2046542" cy="2664296"/>
            </a:xfrm>
            <a:solidFill>
              <a:schemeClr val="accent3"/>
            </a:solidFill>
          </p:grpSpPr>
          <p:sp>
            <p:nvSpPr>
              <p:cNvPr id="31" name="30 Rectángulo redondeado"/>
              <p:cNvSpPr/>
              <p:nvPr/>
            </p:nvSpPr>
            <p:spPr>
              <a:xfrm>
                <a:off x="4973730" y="2996952"/>
                <a:ext cx="2046542"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29 CuadroTexto"/>
              <p:cNvSpPr txBox="1"/>
              <p:nvPr/>
            </p:nvSpPr>
            <p:spPr>
              <a:xfrm>
                <a:off x="5220072" y="3068960"/>
                <a:ext cx="1502655" cy="369332"/>
              </a:xfrm>
              <a:prstGeom prst="rect">
                <a:avLst/>
              </a:prstGeom>
              <a:grpFill/>
            </p:spPr>
            <p:txBody>
              <a:bodyPr wrap="none" rtlCol="0">
                <a:spAutoFit/>
              </a:bodyPr>
              <a:lstStyle/>
              <a:p>
                <a:r>
                  <a:rPr lang="es-ES" b="1" dirty="0" smtClean="0"/>
                  <a:t>DEPRESIONES</a:t>
                </a:r>
                <a:endParaRPr lang="es-ES" b="1" dirty="0"/>
              </a:p>
            </p:txBody>
          </p:sp>
        </p:grpSp>
        <p:grpSp>
          <p:nvGrpSpPr>
            <p:cNvPr id="22" name="51 Grupo"/>
            <p:cNvGrpSpPr/>
            <p:nvPr/>
          </p:nvGrpSpPr>
          <p:grpSpPr>
            <a:xfrm>
              <a:off x="7020272" y="5085184"/>
              <a:ext cx="1800200" cy="1368152"/>
              <a:chOff x="251520" y="5445224"/>
              <a:chExt cx="1800200" cy="1368152"/>
            </a:xfrm>
            <a:solidFill>
              <a:schemeClr val="accent3">
                <a:lumMod val="75000"/>
              </a:schemeClr>
            </a:solidFill>
          </p:grpSpPr>
          <p:sp>
            <p:nvSpPr>
              <p:cNvPr id="42" name="41 Flecha abajo"/>
              <p:cNvSpPr/>
              <p:nvPr/>
            </p:nvSpPr>
            <p:spPr>
              <a:xfrm>
                <a:off x="971600" y="5445224"/>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47 Rectángulo redondeado"/>
              <p:cNvSpPr/>
              <p:nvPr/>
            </p:nvSpPr>
            <p:spPr>
              <a:xfrm>
                <a:off x="251520" y="6093296"/>
                <a:ext cx="1800200" cy="7200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ÁREAS HUNDIDAS RODEADAS DE ZONAS MÁS ELEVADAS</a:t>
                </a:r>
                <a:endParaRPr lang="es-ES" sz="1200" dirty="0">
                  <a:solidFill>
                    <a:schemeClr val="tx1"/>
                  </a:solidFill>
                </a:endParaRPr>
              </a:p>
            </p:txBody>
          </p:sp>
        </p:grpSp>
        <p:pic>
          <p:nvPicPr>
            <p:cNvPr id="1032" name="Picture 8" descr="http://213.0.8.18/portal/Educantabria/ContenidosEducativosDigitales/Primaria/Cono_3_ciclo/CONTENIDOS/GEOGRAFIA/DEFINITIVO%20RELIEVE/Publicar/pagina6.jpg"/>
            <p:cNvPicPr>
              <a:picLocks noChangeAspect="1" noChangeArrowheads="1"/>
            </p:cNvPicPr>
            <p:nvPr/>
          </p:nvPicPr>
          <p:blipFill>
            <a:blip r:embed="rId6" cstate="print"/>
            <a:srcRect/>
            <a:stretch>
              <a:fillRect/>
            </a:stretch>
          </p:blipFill>
          <p:spPr bwMode="auto">
            <a:xfrm>
              <a:off x="6948265" y="3140968"/>
              <a:ext cx="1872208" cy="1722079"/>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ox(i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1026" name="Picture 2" descr="Resultado de imagen de relieve continental"/>
          <p:cNvPicPr>
            <a:picLocks noChangeAspect="1" noChangeArrowheads="1"/>
          </p:cNvPicPr>
          <p:nvPr/>
        </p:nvPicPr>
        <p:blipFill>
          <a:blip r:embed="rId3" cstate="print"/>
          <a:srcRect/>
          <a:stretch>
            <a:fillRect/>
          </a:stretch>
        </p:blipFill>
        <p:spPr bwMode="auto">
          <a:xfrm>
            <a:off x="1" y="1052736"/>
            <a:ext cx="9144000" cy="456522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9" name="8 Rectángulo"/>
          <p:cNvSpPr/>
          <p:nvPr/>
        </p:nvSpPr>
        <p:spPr>
          <a:xfrm>
            <a:off x="2555776" y="1124744"/>
            <a:ext cx="4248472" cy="923330"/>
          </a:xfrm>
          <a:prstGeom prst="rect">
            <a:avLst/>
          </a:prstGeom>
          <a:solidFill>
            <a:schemeClr val="accent3">
              <a:lumMod val="75000"/>
            </a:schemeClr>
          </a:solidFill>
          <a:ln w="28575">
            <a:solidFill>
              <a:schemeClr val="tx1">
                <a:lumMod val="85000"/>
                <a:lumOff val="15000"/>
              </a:schemeClr>
            </a:solidFill>
          </a:ln>
        </p:spPr>
        <p:txBody>
          <a:bodyPr wrap="square">
            <a:spAutoFit/>
          </a:bodyPr>
          <a:lstStyle/>
          <a:p>
            <a:endParaRPr lang="es-ES" b="1" dirty="0" smtClean="0">
              <a:latin typeface="Arial Black" pitchFamily="34" charset="0"/>
            </a:endParaRPr>
          </a:p>
          <a:p>
            <a:pPr algn="ctr"/>
            <a:r>
              <a:rPr lang="es-ES" b="1" dirty="0" smtClean="0">
                <a:latin typeface="Arial Black" pitchFamily="34" charset="0"/>
              </a:rPr>
              <a:t>FORMAS COMPLEJAS</a:t>
            </a:r>
            <a:endParaRPr lang="es-ES" b="1" dirty="0" smtClean="0">
              <a:latin typeface="Arial Black" pitchFamily="34" charset="0"/>
            </a:endParaRPr>
          </a:p>
          <a:p>
            <a:endParaRPr lang="es-ES" dirty="0">
              <a:solidFill>
                <a:srgbClr val="800000"/>
              </a:solidFill>
            </a:endParaRPr>
          </a:p>
        </p:txBody>
      </p:sp>
      <p:sp>
        <p:nvSpPr>
          <p:cNvPr id="10" name="9 Rectángulo"/>
          <p:cNvSpPr/>
          <p:nvPr/>
        </p:nvSpPr>
        <p:spPr>
          <a:xfrm>
            <a:off x="2242309" y="332656"/>
            <a:ext cx="4306565" cy="523220"/>
          </a:xfrm>
          <a:prstGeom prst="rect">
            <a:avLst/>
          </a:prstGeom>
        </p:spPr>
        <p:txBody>
          <a:bodyPr wrap="none">
            <a:spAutoFit/>
          </a:bodyPr>
          <a:lstStyle/>
          <a:p>
            <a:pPr lvl="0" algn="ctr">
              <a:spcBef>
                <a:spcPct val="0"/>
              </a:spcBef>
              <a:defRPr/>
            </a:pPr>
            <a:r>
              <a:rPr lang="es-ES" sz="2800" dirty="0" smtClean="0">
                <a:solidFill>
                  <a:srgbClr val="800000"/>
                </a:solidFill>
                <a:latin typeface="Aharoni" pitchFamily="2" charset="-79"/>
                <a:cs typeface="Aharoni" pitchFamily="2" charset="-79"/>
              </a:rPr>
              <a:t>RELIEVE CONTINENTAL</a:t>
            </a:r>
            <a:endParaRPr lang="es-ES" sz="2800" dirty="0">
              <a:solidFill>
                <a:srgbClr val="800000"/>
              </a:solidFill>
              <a:latin typeface="Aharoni" pitchFamily="2" charset="-79"/>
              <a:cs typeface="Aharoni" pitchFamily="2" charset="-79"/>
            </a:endParaRPr>
          </a:p>
        </p:txBody>
      </p:sp>
      <p:grpSp>
        <p:nvGrpSpPr>
          <p:cNvPr id="2" name="44 Grupo"/>
          <p:cNvGrpSpPr/>
          <p:nvPr/>
        </p:nvGrpSpPr>
        <p:grpSpPr>
          <a:xfrm>
            <a:off x="251520" y="2564904"/>
            <a:ext cx="2592288" cy="3960440"/>
            <a:chOff x="251520" y="2564904"/>
            <a:chExt cx="2592288" cy="3960440"/>
          </a:xfrm>
        </p:grpSpPr>
        <p:grpSp>
          <p:nvGrpSpPr>
            <p:cNvPr id="3" name="13 Grupo"/>
            <p:cNvGrpSpPr/>
            <p:nvPr/>
          </p:nvGrpSpPr>
          <p:grpSpPr>
            <a:xfrm>
              <a:off x="251520" y="2564904"/>
              <a:ext cx="2592288" cy="2664296"/>
              <a:chOff x="4932039" y="2996952"/>
              <a:chExt cx="2592288" cy="2664296"/>
            </a:xfrm>
            <a:solidFill>
              <a:schemeClr val="accent3"/>
            </a:solidFill>
          </p:grpSpPr>
          <p:grpSp>
            <p:nvGrpSpPr>
              <p:cNvPr id="4" name="4 Grupo"/>
              <p:cNvGrpSpPr/>
              <p:nvPr/>
            </p:nvGrpSpPr>
            <p:grpSpPr>
              <a:xfrm>
                <a:off x="4932039" y="2996952"/>
                <a:ext cx="2592288" cy="2664296"/>
                <a:chOff x="4276741" y="2980420"/>
                <a:chExt cx="3465987" cy="2708211"/>
              </a:xfrm>
              <a:grpFill/>
            </p:grpSpPr>
            <p:sp>
              <p:nvSpPr>
                <p:cNvPr id="6" name="5 Rectángulo redondeado"/>
                <p:cNvSpPr/>
                <p:nvPr/>
              </p:nvSpPr>
              <p:spPr>
                <a:xfrm>
                  <a:off x="4276741" y="2980420"/>
                  <a:ext cx="3465987" cy="2708211"/>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5220071" y="3068960"/>
                <a:ext cx="1656184" cy="369332"/>
              </a:xfrm>
              <a:prstGeom prst="rect">
                <a:avLst/>
              </a:prstGeom>
              <a:grpFill/>
            </p:spPr>
            <p:txBody>
              <a:bodyPr wrap="square" rtlCol="0">
                <a:spAutoFit/>
              </a:bodyPr>
              <a:lstStyle/>
              <a:p>
                <a:r>
                  <a:rPr lang="es-ES" b="1" dirty="0" smtClean="0"/>
                  <a:t>LOS MACIZOS</a:t>
                </a:r>
                <a:endParaRPr lang="es-ES" b="1" dirty="0"/>
              </a:p>
            </p:txBody>
          </p:sp>
        </p:grpSp>
        <p:grpSp>
          <p:nvGrpSpPr>
            <p:cNvPr id="5" name="52 Grupo"/>
            <p:cNvGrpSpPr/>
            <p:nvPr/>
          </p:nvGrpSpPr>
          <p:grpSpPr>
            <a:xfrm>
              <a:off x="539552" y="5085184"/>
              <a:ext cx="1872208" cy="1440160"/>
              <a:chOff x="395536" y="5445224"/>
              <a:chExt cx="1872208" cy="1440160"/>
            </a:xfrm>
            <a:solidFill>
              <a:schemeClr val="accent3">
                <a:lumMod val="75000"/>
              </a:schemeClr>
            </a:solidFill>
          </p:grpSpPr>
          <p:sp>
            <p:nvSpPr>
              <p:cNvPr id="54" name="53 Flecha abajo"/>
              <p:cNvSpPr/>
              <p:nvPr/>
            </p:nvSpPr>
            <p:spPr>
              <a:xfrm>
                <a:off x="1115616" y="5445224"/>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54 Rectángulo redondeado"/>
              <p:cNvSpPr/>
              <p:nvPr/>
            </p:nvSpPr>
            <p:spPr>
              <a:xfrm>
                <a:off x="395536" y="6165304"/>
                <a:ext cx="1872208" cy="720080"/>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Las partes más antiguas de los continentes</a:t>
                </a:r>
                <a:endParaRPr lang="es-ES" sz="1400" dirty="0">
                  <a:solidFill>
                    <a:schemeClr val="tx1"/>
                  </a:solidFill>
                </a:endParaRPr>
              </a:p>
            </p:txBody>
          </p:sp>
        </p:grpSp>
        <p:pic>
          <p:nvPicPr>
            <p:cNvPr id="18434" name="Picture 2" descr="http://www.thedailygreen.com/cm/thedailygreen/images/71/appalachian-mountains-lg.jpg"/>
            <p:cNvPicPr>
              <a:picLocks noChangeAspect="1" noChangeArrowheads="1"/>
            </p:cNvPicPr>
            <p:nvPr/>
          </p:nvPicPr>
          <p:blipFill>
            <a:blip r:embed="rId3" cstate="print"/>
            <a:srcRect/>
            <a:stretch>
              <a:fillRect/>
            </a:stretch>
          </p:blipFill>
          <p:spPr bwMode="auto">
            <a:xfrm>
              <a:off x="395536" y="3068960"/>
              <a:ext cx="2320256" cy="1815854"/>
            </a:xfrm>
            <a:prstGeom prst="rect">
              <a:avLst/>
            </a:prstGeom>
            <a:ln>
              <a:noFill/>
            </a:ln>
            <a:effectLst>
              <a:outerShdw blurRad="292100" dist="139700" dir="2700000" algn="tl" rotWithShape="0">
                <a:srgbClr val="333333">
                  <a:alpha val="65000"/>
                </a:srgbClr>
              </a:outerShdw>
            </a:effectLst>
          </p:spPr>
        </p:pic>
      </p:grpSp>
      <p:grpSp>
        <p:nvGrpSpPr>
          <p:cNvPr id="8" name="45 Grupo"/>
          <p:cNvGrpSpPr/>
          <p:nvPr/>
        </p:nvGrpSpPr>
        <p:grpSpPr>
          <a:xfrm>
            <a:off x="3131840" y="2564904"/>
            <a:ext cx="2664296" cy="3960440"/>
            <a:chOff x="3131840" y="2564904"/>
            <a:chExt cx="2664296" cy="3960440"/>
          </a:xfrm>
        </p:grpSpPr>
        <p:grpSp>
          <p:nvGrpSpPr>
            <p:cNvPr id="11" name="50 Grupo"/>
            <p:cNvGrpSpPr/>
            <p:nvPr/>
          </p:nvGrpSpPr>
          <p:grpSpPr>
            <a:xfrm>
              <a:off x="3131840" y="2564904"/>
              <a:ext cx="2664296" cy="3960440"/>
              <a:chOff x="2987824" y="2564904"/>
              <a:chExt cx="2664296" cy="3960440"/>
            </a:xfrm>
          </p:grpSpPr>
          <p:grpSp>
            <p:nvGrpSpPr>
              <p:cNvPr id="12" name="14 Grupo"/>
              <p:cNvGrpSpPr/>
              <p:nvPr/>
            </p:nvGrpSpPr>
            <p:grpSpPr>
              <a:xfrm>
                <a:off x="2987824" y="2564904"/>
                <a:ext cx="2664296" cy="2664296"/>
                <a:chOff x="5477786" y="2996952"/>
                <a:chExt cx="2664296" cy="2664296"/>
              </a:xfrm>
              <a:solidFill>
                <a:schemeClr val="accent3"/>
              </a:solidFill>
            </p:grpSpPr>
            <p:sp>
              <p:nvSpPr>
                <p:cNvPr id="19" name="18 Rectángulo redondeado"/>
                <p:cNvSpPr/>
                <p:nvPr/>
              </p:nvSpPr>
              <p:spPr>
                <a:xfrm>
                  <a:off x="5477786" y="2996952"/>
                  <a:ext cx="2664296"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17 CuadroTexto"/>
                <p:cNvSpPr txBox="1"/>
                <p:nvPr/>
              </p:nvSpPr>
              <p:spPr>
                <a:xfrm>
                  <a:off x="5621802" y="3075230"/>
                  <a:ext cx="2510590" cy="338554"/>
                </a:xfrm>
                <a:prstGeom prst="rect">
                  <a:avLst/>
                </a:prstGeom>
                <a:grpFill/>
              </p:spPr>
              <p:txBody>
                <a:bodyPr wrap="square" rtlCol="0">
                  <a:spAutoFit/>
                </a:bodyPr>
                <a:lstStyle/>
                <a:p>
                  <a:r>
                    <a:rPr lang="es-ES" sz="1600" b="1" dirty="0" smtClean="0"/>
                    <a:t>CUENCAS SEDIMENTARIAS</a:t>
                  </a:r>
                  <a:endParaRPr lang="es-ES" sz="1600" b="1" dirty="0"/>
                </a:p>
              </p:txBody>
            </p:sp>
          </p:grpSp>
          <p:grpSp>
            <p:nvGrpSpPr>
              <p:cNvPr id="14" name="55 Grupo"/>
              <p:cNvGrpSpPr/>
              <p:nvPr/>
            </p:nvGrpSpPr>
            <p:grpSpPr>
              <a:xfrm>
                <a:off x="3419872" y="5013176"/>
                <a:ext cx="1800201" cy="1512168"/>
                <a:chOff x="909880" y="5301208"/>
                <a:chExt cx="925818" cy="1512168"/>
              </a:xfrm>
              <a:solidFill>
                <a:schemeClr val="accent3">
                  <a:lumMod val="75000"/>
                </a:schemeClr>
              </a:solidFill>
            </p:grpSpPr>
            <p:sp>
              <p:nvSpPr>
                <p:cNvPr id="57" name="56 Flecha abajo"/>
                <p:cNvSpPr/>
                <p:nvPr/>
              </p:nvSpPr>
              <p:spPr>
                <a:xfrm>
                  <a:off x="1169109" y="5301208"/>
                  <a:ext cx="234541"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57 Rectángulo redondeado"/>
                <p:cNvSpPr/>
                <p:nvPr/>
              </p:nvSpPr>
              <p:spPr>
                <a:xfrm>
                  <a:off x="909880" y="6021288"/>
                  <a:ext cx="925818" cy="7920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Grandes depresiones que se forman sobre los macizos</a:t>
                  </a:r>
                  <a:endParaRPr lang="es-ES" sz="1400" dirty="0">
                    <a:solidFill>
                      <a:schemeClr val="tx1"/>
                    </a:solidFill>
                  </a:endParaRPr>
                </a:p>
              </p:txBody>
            </p:sp>
          </p:grpSp>
        </p:grpSp>
        <p:pic>
          <p:nvPicPr>
            <p:cNvPr id="18436" name="Picture 4" descr="http://iesdrfdezsantana.juntaextremadura.net/web/departamentos/ccss/paisajes/imagenes/extremadura/galerias/galrios/IMGP1406.JPG"/>
            <p:cNvPicPr>
              <a:picLocks noChangeAspect="1" noChangeArrowheads="1"/>
            </p:cNvPicPr>
            <p:nvPr/>
          </p:nvPicPr>
          <p:blipFill>
            <a:blip r:embed="rId4" cstate="print"/>
            <a:srcRect/>
            <a:stretch>
              <a:fillRect/>
            </a:stretch>
          </p:blipFill>
          <p:spPr bwMode="auto">
            <a:xfrm>
              <a:off x="3203848" y="3140968"/>
              <a:ext cx="2487939" cy="1656184"/>
            </a:xfrm>
            <a:prstGeom prst="rect">
              <a:avLst/>
            </a:prstGeom>
            <a:ln>
              <a:noFill/>
            </a:ln>
            <a:effectLst>
              <a:outerShdw blurRad="292100" dist="139700" dir="2700000" algn="tl" rotWithShape="0">
                <a:srgbClr val="333333">
                  <a:alpha val="65000"/>
                </a:srgbClr>
              </a:outerShdw>
            </a:effectLst>
          </p:spPr>
        </p:pic>
      </p:grpSp>
      <p:grpSp>
        <p:nvGrpSpPr>
          <p:cNvPr id="15" name="46 Grupo"/>
          <p:cNvGrpSpPr/>
          <p:nvPr/>
        </p:nvGrpSpPr>
        <p:grpSpPr>
          <a:xfrm>
            <a:off x="6084168" y="2564904"/>
            <a:ext cx="2736304" cy="3960440"/>
            <a:chOff x="6084168" y="2564904"/>
            <a:chExt cx="2736304" cy="3960440"/>
          </a:xfrm>
        </p:grpSpPr>
        <p:grpSp>
          <p:nvGrpSpPr>
            <p:cNvPr id="16" name="51 Grupo"/>
            <p:cNvGrpSpPr/>
            <p:nvPr/>
          </p:nvGrpSpPr>
          <p:grpSpPr>
            <a:xfrm>
              <a:off x="6084168" y="2564904"/>
              <a:ext cx="2736304" cy="3960440"/>
              <a:chOff x="4499992" y="2564904"/>
              <a:chExt cx="2736304" cy="3960440"/>
            </a:xfrm>
          </p:grpSpPr>
          <p:grpSp>
            <p:nvGrpSpPr>
              <p:cNvPr id="17" name="20 Grupo"/>
              <p:cNvGrpSpPr/>
              <p:nvPr/>
            </p:nvGrpSpPr>
            <p:grpSpPr>
              <a:xfrm>
                <a:off x="4499992" y="2564904"/>
                <a:ext cx="2736304" cy="2664296"/>
                <a:chOff x="4829714" y="2996952"/>
                <a:chExt cx="2736304" cy="2664296"/>
              </a:xfrm>
              <a:solidFill>
                <a:schemeClr val="accent3"/>
              </a:solidFill>
            </p:grpSpPr>
            <p:sp>
              <p:nvSpPr>
                <p:cNvPr id="25" name="24 Rectángulo redondeado"/>
                <p:cNvSpPr/>
                <p:nvPr/>
              </p:nvSpPr>
              <p:spPr>
                <a:xfrm>
                  <a:off x="4829714" y="2996952"/>
                  <a:ext cx="2736304" cy="2664296"/>
                </a:xfrm>
                <a:prstGeom prst="roundRect">
                  <a:avLst>
                    <a:gd name="adj" fmla="val 10000"/>
                  </a:avLst>
                </a:prstGeom>
                <a:grpFill/>
                <a:ln w="28575">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4" name="23 CuadroTexto"/>
                <p:cNvSpPr txBox="1"/>
                <p:nvPr/>
              </p:nvSpPr>
              <p:spPr>
                <a:xfrm>
                  <a:off x="5189754" y="3068960"/>
                  <a:ext cx="2231380" cy="369332"/>
                </a:xfrm>
                <a:prstGeom prst="rect">
                  <a:avLst/>
                </a:prstGeom>
                <a:grpFill/>
              </p:spPr>
              <p:txBody>
                <a:bodyPr wrap="none" rtlCol="0">
                  <a:spAutoFit/>
                </a:bodyPr>
                <a:lstStyle/>
                <a:p>
                  <a:r>
                    <a:rPr lang="es-ES" b="1" dirty="0" smtClean="0"/>
                    <a:t>MONTAÑAS JÓVENES</a:t>
                  </a:r>
                  <a:endParaRPr lang="es-ES" b="1" dirty="0"/>
                </a:p>
              </p:txBody>
            </p:sp>
          </p:grpSp>
          <p:grpSp>
            <p:nvGrpSpPr>
              <p:cNvPr id="20" name="52 Grupo"/>
              <p:cNvGrpSpPr/>
              <p:nvPr/>
            </p:nvGrpSpPr>
            <p:grpSpPr>
              <a:xfrm>
                <a:off x="4788024" y="5085184"/>
                <a:ext cx="1728192" cy="1440160"/>
                <a:chOff x="323528" y="5373216"/>
                <a:chExt cx="1728192" cy="1440160"/>
              </a:xfrm>
              <a:solidFill>
                <a:schemeClr val="accent3">
                  <a:lumMod val="75000"/>
                </a:schemeClr>
              </a:solidFill>
            </p:grpSpPr>
            <p:sp>
              <p:nvSpPr>
                <p:cNvPr id="43" name="42 Flecha abajo"/>
                <p:cNvSpPr/>
                <p:nvPr/>
              </p:nvSpPr>
              <p:spPr>
                <a:xfrm>
                  <a:off x="971600" y="5373216"/>
                  <a:ext cx="432048" cy="576064"/>
                </a:xfrm>
                <a:prstGeom prst="down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redondeado"/>
                <p:cNvSpPr/>
                <p:nvPr/>
              </p:nvSpPr>
              <p:spPr>
                <a:xfrm>
                  <a:off x="323528" y="6021288"/>
                  <a:ext cx="1728192" cy="7920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solidFill>
                        <a:schemeClr val="tx1"/>
                      </a:solidFill>
                    </a:rPr>
                    <a:t>Montañas de gran altitud y pendiente acusada.</a:t>
                  </a:r>
                  <a:endParaRPr lang="es-ES" sz="1200" dirty="0">
                    <a:solidFill>
                      <a:schemeClr val="tx1"/>
                    </a:solidFill>
                  </a:endParaRPr>
                </a:p>
              </p:txBody>
            </p:sp>
          </p:grpSp>
        </p:grpSp>
        <p:pic>
          <p:nvPicPr>
            <p:cNvPr id="18438" name="Picture 6" descr="Los Alpes franceses">
              <a:hlinkClick r:id="rId5" tooltip="Los Alpes franceses"/>
            </p:cNvPr>
            <p:cNvPicPr>
              <a:picLocks noChangeAspect="1" noChangeArrowheads="1"/>
            </p:cNvPicPr>
            <p:nvPr/>
          </p:nvPicPr>
          <p:blipFill>
            <a:blip r:embed="rId6" cstate="print"/>
            <a:srcRect/>
            <a:stretch>
              <a:fillRect/>
            </a:stretch>
          </p:blipFill>
          <p:spPr bwMode="auto">
            <a:xfrm>
              <a:off x="6156176" y="3068960"/>
              <a:ext cx="2533972" cy="1900479"/>
            </a:xfrm>
            <a:prstGeom prst="rect">
              <a:avLst/>
            </a:prstGeom>
            <a:ln>
              <a:noFill/>
            </a:ln>
            <a:effectLst>
              <a:outerShdw blurRad="292100" dist="139700" dir="2700000" algn="tl" rotWithShape="0">
                <a:srgbClr val="333333">
                  <a:alpha val="65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9" name="8 Rectángulo"/>
          <p:cNvSpPr/>
          <p:nvPr/>
        </p:nvSpPr>
        <p:spPr>
          <a:xfrm>
            <a:off x="2267744" y="260648"/>
            <a:ext cx="4680520" cy="369332"/>
          </a:xfrm>
          <a:prstGeom prst="rect">
            <a:avLst/>
          </a:prstGeom>
          <a:solidFill>
            <a:schemeClr val="accent3">
              <a:lumMod val="75000"/>
            </a:schemeClr>
          </a:solidFill>
          <a:ln w="28575">
            <a:solidFill>
              <a:schemeClr val="tx1">
                <a:lumMod val="85000"/>
                <a:lumOff val="15000"/>
              </a:schemeClr>
            </a:solidFill>
          </a:ln>
        </p:spPr>
        <p:txBody>
          <a:bodyPr wrap="square">
            <a:spAutoFit/>
          </a:bodyPr>
          <a:lstStyle/>
          <a:p>
            <a:pPr algn="ctr"/>
            <a:r>
              <a:rPr lang="es-ES" b="1" dirty="0" smtClean="0">
                <a:latin typeface="Arial Black" pitchFamily="34" charset="0"/>
              </a:rPr>
              <a:t>FORMAS DE RELIEVE COSTERO</a:t>
            </a:r>
            <a:endParaRPr lang="es-ES" dirty="0">
              <a:solidFill>
                <a:srgbClr val="800000"/>
              </a:solidFill>
            </a:endParaRPr>
          </a:p>
        </p:txBody>
      </p:sp>
      <p:grpSp>
        <p:nvGrpSpPr>
          <p:cNvPr id="2" name="49 Grupo"/>
          <p:cNvGrpSpPr/>
          <p:nvPr/>
        </p:nvGrpSpPr>
        <p:grpSpPr>
          <a:xfrm>
            <a:off x="395536" y="980728"/>
            <a:ext cx="3744416" cy="2664296"/>
            <a:chOff x="395536" y="980728"/>
            <a:chExt cx="3744416" cy="2664296"/>
          </a:xfrm>
        </p:grpSpPr>
        <p:grpSp>
          <p:nvGrpSpPr>
            <p:cNvPr id="3" name="13 Grupo"/>
            <p:cNvGrpSpPr/>
            <p:nvPr/>
          </p:nvGrpSpPr>
          <p:grpSpPr>
            <a:xfrm>
              <a:off x="395536" y="980728"/>
              <a:ext cx="3744416" cy="2664296"/>
              <a:chOff x="4932039" y="2996952"/>
              <a:chExt cx="2046542" cy="2664296"/>
            </a:xfrm>
            <a:solidFill>
              <a:schemeClr val="accent3"/>
            </a:solidFill>
          </p:grpSpPr>
          <p:grpSp>
            <p:nvGrpSpPr>
              <p:cNvPr id="4" name="4 Grupo"/>
              <p:cNvGrpSpPr/>
              <p:nvPr/>
            </p:nvGrpSpPr>
            <p:grpSpPr>
              <a:xfrm>
                <a:off x="4932039" y="2996952"/>
                <a:ext cx="2046542" cy="2664296"/>
                <a:chOff x="4276741" y="2980420"/>
                <a:chExt cx="2736304" cy="2708211"/>
              </a:xfrm>
              <a:grpFill/>
            </p:grpSpPr>
            <p:sp>
              <p:nvSpPr>
                <p:cNvPr id="6" name="5 Rectángulo redondeado"/>
                <p:cNvSpPr/>
                <p:nvPr/>
              </p:nvSpPr>
              <p:spPr>
                <a:xfrm>
                  <a:off x="4276741" y="2980420"/>
                  <a:ext cx="2736304" cy="2708211"/>
                </a:xfrm>
                <a:prstGeom prst="roundRect">
                  <a:avLst>
                    <a:gd name="adj" fmla="val 10000"/>
                  </a:avLst>
                </a:prstGeom>
                <a:grp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5763372" y="3068960"/>
                <a:ext cx="399693" cy="369332"/>
              </a:xfrm>
              <a:prstGeom prst="rect">
                <a:avLst/>
              </a:prstGeom>
              <a:grpFill/>
            </p:spPr>
            <p:txBody>
              <a:bodyPr wrap="none" rtlCol="0">
                <a:spAutoFit/>
              </a:bodyPr>
              <a:lstStyle/>
              <a:p>
                <a:pPr algn="ctr"/>
                <a:r>
                  <a:rPr lang="es-ES" b="1" dirty="0" smtClean="0"/>
                  <a:t>CABO</a:t>
                </a:r>
                <a:endParaRPr lang="es-ES" b="1" dirty="0"/>
              </a:p>
            </p:txBody>
          </p:sp>
        </p:grpSp>
        <p:pic>
          <p:nvPicPr>
            <p:cNvPr id="19462" name="Picture 6" descr="http://portalvacaciones.com/files/2011/05/Cabo-de-Gata4.jpg"/>
            <p:cNvPicPr>
              <a:picLocks noChangeAspect="1" noChangeArrowheads="1"/>
            </p:cNvPicPr>
            <p:nvPr/>
          </p:nvPicPr>
          <p:blipFill>
            <a:blip r:embed="rId3" cstate="print"/>
            <a:srcRect/>
            <a:stretch>
              <a:fillRect/>
            </a:stretch>
          </p:blipFill>
          <p:spPr bwMode="auto">
            <a:xfrm>
              <a:off x="467544" y="1268760"/>
              <a:ext cx="3540686" cy="2304256"/>
            </a:xfrm>
            <a:prstGeom prst="rect">
              <a:avLst/>
            </a:prstGeom>
            <a:ln>
              <a:noFill/>
            </a:ln>
            <a:effectLst>
              <a:softEdge rad="112500"/>
            </a:effectLst>
          </p:spPr>
        </p:pic>
      </p:grpSp>
      <p:grpSp>
        <p:nvGrpSpPr>
          <p:cNvPr id="5" name="50 Grupo"/>
          <p:cNvGrpSpPr/>
          <p:nvPr/>
        </p:nvGrpSpPr>
        <p:grpSpPr>
          <a:xfrm>
            <a:off x="395536" y="3789040"/>
            <a:ext cx="3744416" cy="2664296"/>
            <a:chOff x="395536" y="3789040"/>
            <a:chExt cx="3744416" cy="2664296"/>
          </a:xfrm>
        </p:grpSpPr>
        <p:sp>
          <p:nvSpPr>
            <p:cNvPr id="45" name="44 Rectángulo redondeado"/>
            <p:cNvSpPr/>
            <p:nvPr/>
          </p:nvSpPr>
          <p:spPr>
            <a:xfrm>
              <a:off x="395536"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19464" name="Picture 8" descr="http://www.senderoalsur.com.ar/inicio/images/stories/paisaje/golfo%20san%20matias2.jpg"/>
            <p:cNvPicPr>
              <a:picLocks noChangeAspect="1" noChangeArrowheads="1"/>
            </p:cNvPicPr>
            <p:nvPr/>
          </p:nvPicPr>
          <p:blipFill>
            <a:blip r:embed="rId4" cstate="print"/>
            <a:srcRect/>
            <a:stretch>
              <a:fillRect/>
            </a:stretch>
          </p:blipFill>
          <p:spPr bwMode="auto">
            <a:xfrm>
              <a:off x="539552" y="4005064"/>
              <a:ext cx="3456384" cy="2377828"/>
            </a:xfrm>
            <a:prstGeom prst="rect">
              <a:avLst/>
            </a:prstGeom>
            <a:ln>
              <a:noFill/>
            </a:ln>
            <a:effectLst>
              <a:softEdge rad="112500"/>
            </a:effectLst>
          </p:spPr>
        </p:pic>
      </p:grpSp>
      <p:grpSp>
        <p:nvGrpSpPr>
          <p:cNvPr id="8" name="52 Grupo"/>
          <p:cNvGrpSpPr/>
          <p:nvPr/>
        </p:nvGrpSpPr>
        <p:grpSpPr>
          <a:xfrm>
            <a:off x="4644008" y="980728"/>
            <a:ext cx="3744416" cy="2673588"/>
            <a:chOff x="4644008" y="3779748"/>
            <a:chExt cx="3744416" cy="2673588"/>
          </a:xfrm>
        </p:grpSpPr>
        <p:sp>
          <p:nvSpPr>
            <p:cNvPr id="41" name="40 Rectángulo redondeado"/>
            <p:cNvSpPr/>
            <p:nvPr/>
          </p:nvSpPr>
          <p:spPr>
            <a:xfrm>
              <a:off x="4644008"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45 Rectángulo"/>
            <p:cNvSpPr/>
            <p:nvPr/>
          </p:nvSpPr>
          <p:spPr>
            <a:xfrm>
              <a:off x="5868144" y="3779748"/>
              <a:ext cx="1282723" cy="369332"/>
            </a:xfrm>
            <a:prstGeom prst="rect">
              <a:avLst/>
            </a:prstGeom>
          </p:spPr>
          <p:txBody>
            <a:bodyPr wrap="none">
              <a:spAutoFit/>
            </a:bodyPr>
            <a:lstStyle/>
            <a:p>
              <a:r>
                <a:rPr lang="es-ES" b="1" dirty="0" smtClean="0"/>
                <a:t>PENÍNSULA</a:t>
              </a:r>
              <a:endParaRPr lang="es-ES" b="1" dirty="0"/>
            </a:p>
          </p:txBody>
        </p:sp>
        <p:pic>
          <p:nvPicPr>
            <p:cNvPr id="19466" name="Picture 10" descr="http://montereybay.noaa.gov/new/news/italia/images/sinis/peninsula.jpg"/>
            <p:cNvPicPr>
              <a:picLocks noChangeAspect="1" noChangeArrowheads="1"/>
            </p:cNvPicPr>
            <p:nvPr/>
          </p:nvPicPr>
          <p:blipFill>
            <a:blip r:embed="rId5" cstate="print"/>
            <a:srcRect/>
            <a:stretch>
              <a:fillRect/>
            </a:stretch>
          </p:blipFill>
          <p:spPr bwMode="auto">
            <a:xfrm>
              <a:off x="4829118" y="4005064"/>
              <a:ext cx="3415290" cy="2389469"/>
            </a:xfrm>
            <a:prstGeom prst="rect">
              <a:avLst/>
            </a:prstGeom>
            <a:ln>
              <a:noFill/>
            </a:ln>
            <a:effectLst>
              <a:softEdge rad="112500"/>
            </a:effectLst>
          </p:spPr>
        </p:pic>
      </p:grpSp>
      <p:grpSp>
        <p:nvGrpSpPr>
          <p:cNvPr id="10" name="51 Grupo"/>
          <p:cNvGrpSpPr/>
          <p:nvPr/>
        </p:nvGrpSpPr>
        <p:grpSpPr>
          <a:xfrm>
            <a:off x="4644008" y="3861048"/>
            <a:ext cx="3744416" cy="2681338"/>
            <a:chOff x="4644008" y="980728"/>
            <a:chExt cx="3744416" cy="2681338"/>
          </a:xfrm>
        </p:grpSpPr>
        <p:sp>
          <p:nvSpPr>
            <p:cNvPr id="39" name="38 Rectángulo redondeado"/>
            <p:cNvSpPr/>
            <p:nvPr/>
          </p:nvSpPr>
          <p:spPr>
            <a:xfrm>
              <a:off x="4644008" y="980728"/>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19468" name="Picture 12" descr="http://lh3.ggpht.com/_8PkZmgJycvU/ScbnFcvbunI/AAAAAAAAA28/K3DTVCHCGxI/Istmo%20Corinto.jpg"/>
            <p:cNvPicPr>
              <a:picLocks noChangeAspect="1" noChangeArrowheads="1"/>
            </p:cNvPicPr>
            <p:nvPr/>
          </p:nvPicPr>
          <p:blipFill>
            <a:blip r:embed="rId6" cstate="print"/>
            <a:srcRect/>
            <a:stretch>
              <a:fillRect/>
            </a:stretch>
          </p:blipFill>
          <p:spPr bwMode="auto">
            <a:xfrm>
              <a:off x="4788024" y="1340768"/>
              <a:ext cx="3456384" cy="2321298"/>
            </a:xfrm>
            <a:prstGeom prst="rect">
              <a:avLst/>
            </a:prstGeom>
            <a:ln>
              <a:noFill/>
            </a:ln>
            <a:effectLst>
              <a:softEdge rad="112500"/>
            </a:effectLst>
          </p:spPr>
        </p:pic>
      </p:grpSp>
      <p:sp>
        <p:nvSpPr>
          <p:cNvPr id="23" name="22 CuadroTexto"/>
          <p:cNvSpPr txBox="1"/>
          <p:nvPr/>
        </p:nvSpPr>
        <p:spPr>
          <a:xfrm>
            <a:off x="1428728" y="3786190"/>
            <a:ext cx="1928826" cy="369332"/>
          </a:xfrm>
          <a:prstGeom prst="rect">
            <a:avLst/>
          </a:prstGeom>
          <a:noFill/>
        </p:spPr>
        <p:txBody>
          <a:bodyPr wrap="square" rtlCol="0">
            <a:spAutoFit/>
          </a:bodyPr>
          <a:lstStyle/>
          <a:p>
            <a:r>
              <a:rPr lang="es-ES" b="1" dirty="0" smtClean="0"/>
              <a:t>GOLFOS O BAHÍAS</a:t>
            </a:r>
            <a:endParaRPr lang="es-ES" b="1" dirty="0"/>
          </a:p>
        </p:txBody>
      </p:sp>
      <p:sp>
        <p:nvSpPr>
          <p:cNvPr id="24" name="23 CuadroTexto"/>
          <p:cNvSpPr txBox="1"/>
          <p:nvPr/>
        </p:nvSpPr>
        <p:spPr>
          <a:xfrm>
            <a:off x="6072198" y="3857628"/>
            <a:ext cx="1214446" cy="369332"/>
          </a:xfrm>
          <a:prstGeom prst="rect">
            <a:avLst/>
          </a:prstGeom>
          <a:noFill/>
        </p:spPr>
        <p:txBody>
          <a:bodyPr wrap="square" rtlCol="0">
            <a:spAutoFit/>
          </a:bodyPr>
          <a:lstStyle/>
          <a:p>
            <a:r>
              <a:rPr lang="es-ES" b="1" dirty="0" smtClean="0"/>
              <a:t>ISTMOS</a:t>
            </a:r>
            <a:endParaRPr lang="es-E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9" name="8 Rectángulo"/>
          <p:cNvSpPr/>
          <p:nvPr/>
        </p:nvSpPr>
        <p:spPr>
          <a:xfrm>
            <a:off x="2267744" y="260648"/>
            <a:ext cx="4680520" cy="369332"/>
          </a:xfrm>
          <a:prstGeom prst="rect">
            <a:avLst/>
          </a:prstGeom>
          <a:solidFill>
            <a:schemeClr val="accent3">
              <a:lumMod val="75000"/>
            </a:schemeClr>
          </a:solidFill>
          <a:ln w="28575">
            <a:solidFill>
              <a:schemeClr val="tx1">
                <a:lumMod val="85000"/>
                <a:lumOff val="15000"/>
              </a:schemeClr>
            </a:solidFill>
          </a:ln>
        </p:spPr>
        <p:txBody>
          <a:bodyPr wrap="square">
            <a:spAutoFit/>
          </a:bodyPr>
          <a:lstStyle/>
          <a:p>
            <a:pPr algn="ctr"/>
            <a:r>
              <a:rPr lang="es-ES" b="1" dirty="0" smtClean="0">
                <a:latin typeface="Arial Black" pitchFamily="34" charset="0"/>
              </a:rPr>
              <a:t>FORMAS DE RELIEVE COSTERO</a:t>
            </a:r>
            <a:endParaRPr lang="es-ES" dirty="0">
              <a:solidFill>
                <a:srgbClr val="800000"/>
              </a:solidFill>
            </a:endParaRPr>
          </a:p>
        </p:txBody>
      </p:sp>
      <p:grpSp>
        <p:nvGrpSpPr>
          <p:cNvPr id="2" name="26 Grupo"/>
          <p:cNvGrpSpPr/>
          <p:nvPr/>
        </p:nvGrpSpPr>
        <p:grpSpPr>
          <a:xfrm>
            <a:off x="395536" y="980728"/>
            <a:ext cx="3744416" cy="2664296"/>
            <a:chOff x="395536" y="980728"/>
            <a:chExt cx="3744416" cy="2664296"/>
          </a:xfrm>
        </p:grpSpPr>
        <p:grpSp>
          <p:nvGrpSpPr>
            <p:cNvPr id="3" name="13 Grupo"/>
            <p:cNvGrpSpPr/>
            <p:nvPr/>
          </p:nvGrpSpPr>
          <p:grpSpPr>
            <a:xfrm>
              <a:off x="395536" y="980728"/>
              <a:ext cx="3744416" cy="2664296"/>
              <a:chOff x="4932039" y="2996952"/>
              <a:chExt cx="2046542" cy="2664296"/>
            </a:xfrm>
            <a:solidFill>
              <a:schemeClr val="accent3"/>
            </a:solidFill>
          </p:grpSpPr>
          <p:grpSp>
            <p:nvGrpSpPr>
              <p:cNvPr id="4" name="4 Grupo"/>
              <p:cNvGrpSpPr/>
              <p:nvPr/>
            </p:nvGrpSpPr>
            <p:grpSpPr>
              <a:xfrm>
                <a:off x="4932039" y="2996952"/>
                <a:ext cx="2046542" cy="2664296"/>
                <a:chOff x="4276741" y="2980420"/>
                <a:chExt cx="2736304" cy="2708211"/>
              </a:xfrm>
              <a:grpFill/>
            </p:grpSpPr>
            <p:sp>
              <p:nvSpPr>
                <p:cNvPr id="6" name="5 Rectángulo redondeado"/>
                <p:cNvSpPr/>
                <p:nvPr/>
              </p:nvSpPr>
              <p:spPr>
                <a:xfrm>
                  <a:off x="4276741" y="2980420"/>
                  <a:ext cx="2736304" cy="2708211"/>
                </a:xfrm>
                <a:prstGeom prst="roundRect">
                  <a:avLst>
                    <a:gd name="adj" fmla="val 10000"/>
                  </a:avLst>
                </a:prstGeom>
                <a:grp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6085278" y="3068960"/>
                <a:ext cx="626016" cy="369332"/>
              </a:xfrm>
              <a:prstGeom prst="rect">
                <a:avLst/>
              </a:prstGeom>
              <a:grpFill/>
            </p:spPr>
            <p:txBody>
              <a:bodyPr wrap="none" rtlCol="0">
                <a:spAutoFit/>
              </a:bodyPr>
              <a:lstStyle/>
              <a:p>
                <a:pPr algn="ctr"/>
                <a:r>
                  <a:rPr lang="es-ES" b="1" dirty="0" smtClean="0"/>
                  <a:t>ESTUARIO</a:t>
                </a:r>
                <a:endParaRPr lang="es-ES" b="1" dirty="0"/>
              </a:p>
            </p:txBody>
          </p:sp>
        </p:grpSp>
        <p:pic>
          <p:nvPicPr>
            <p:cNvPr id="25604" name="Picture 4" descr="http://images.travelpod.com/users/jenandtony/1.1253272843.river-estuary.jpg"/>
            <p:cNvPicPr>
              <a:picLocks noChangeAspect="1" noChangeArrowheads="1"/>
            </p:cNvPicPr>
            <p:nvPr/>
          </p:nvPicPr>
          <p:blipFill>
            <a:blip r:embed="rId3" cstate="print"/>
            <a:srcRect/>
            <a:stretch>
              <a:fillRect/>
            </a:stretch>
          </p:blipFill>
          <p:spPr bwMode="auto">
            <a:xfrm>
              <a:off x="539552" y="1268760"/>
              <a:ext cx="3456384" cy="2174380"/>
            </a:xfrm>
            <a:prstGeom prst="rect">
              <a:avLst/>
            </a:prstGeom>
            <a:ln>
              <a:noFill/>
            </a:ln>
            <a:effectLst>
              <a:softEdge rad="112500"/>
            </a:effectLst>
          </p:spPr>
        </p:pic>
      </p:grpSp>
      <p:pic>
        <p:nvPicPr>
          <p:cNvPr id="26" name="Picture 2" descr="http://3.bp.blogspot.com/-6fDnGwlELXs/TiwGzbw9VQI/AAAAAAAAANk/rFZ8abO26hA/s1600/Estuario.jpg"/>
          <p:cNvPicPr>
            <a:picLocks noChangeAspect="1" noChangeArrowheads="1"/>
          </p:cNvPicPr>
          <p:nvPr/>
        </p:nvPicPr>
        <p:blipFill>
          <a:blip r:embed="rId4" cstate="print"/>
          <a:srcRect/>
          <a:stretch>
            <a:fillRect/>
          </a:stretch>
        </p:blipFill>
        <p:spPr bwMode="auto">
          <a:xfrm>
            <a:off x="179512" y="764704"/>
            <a:ext cx="1800200" cy="1285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 name="30 Grupo"/>
          <p:cNvGrpSpPr/>
          <p:nvPr/>
        </p:nvGrpSpPr>
        <p:grpSpPr>
          <a:xfrm>
            <a:off x="395536" y="3789040"/>
            <a:ext cx="3744416" cy="2664296"/>
            <a:chOff x="395536" y="3789040"/>
            <a:chExt cx="3744416" cy="2664296"/>
          </a:xfrm>
        </p:grpSpPr>
        <p:sp>
          <p:nvSpPr>
            <p:cNvPr id="45" name="44 Rectángulo redondeado"/>
            <p:cNvSpPr/>
            <p:nvPr/>
          </p:nvSpPr>
          <p:spPr>
            <a:xfrm>
              <a:off x="395536"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ES" dirty="0"/>
            </a:p>
          </p:txBody>
        </p:sp>
        <p:sp>
          <p:nvSpPr>
            <p:cNvPr id="23" name="22 Rectángulo"/>
            <p:cNvSpPr/>
            <p:nvPr/>
          </p:nvSpPr>
          <p:spPr>
            <a:xfrm>
              <a:off x="2483768" y="3789040"/>
              <a:ext cx="758734" cy="369332"/>
            </a:xfrm>
            <a:prstGeom prst="rect">
              <a:avLst/>
            </a:prstGeom>
          </p:spPr>
          <p:txBody>
            <a:bodyPr wrap="none">
              <a:spAutoFit/>
            </a:bodyPr>
            <a:lstStyle/>
            <a:p>
              <a:r>
                <a:rPr lang="es-ES" b="1" dirty="0" smtClean="0"/>
                <a:t>DELTA</a:t>
              </a:r>
              <a:endParaRPr lang="es-ES" b="1" dirty="0"/>
            </a:p>
          </p:txBody>
        </p:sp>
        <p:pic>
          <p:nvPicPr>
            <p:cNvPr id="25608" name="Picture 8" descr="http://media.web.britannica.com/eb-media/00/58600-004-8E1EB767.jpg"/>
            <p:cNvPicPr>
              <a:picLocks noChangeAspect="1" noChangeArrowheads="1"/>
            </p:cNvPicPr>
            <p:nvPr/>
          </p:nvPicPr>
          <p:blipFill>
            <a:blip r:embed="rId5" cstate="print"/>
            <a:srcRect/>
            <a:stretch>
              <a:fillRect/>
            </a:stretch>
          </p:blipFill>
          <p:spPr bwMode="auto">
            <a:xfrm>
              <a:off x="971600" y="4005064"/>
              <a:ext cx="2600545" cy="2333025"/>
            </a:xfrm>
            <a:prstGeom prst="rect">
              <a:avLst/>
            </a:prstGeom>
            <a:ln>
              <a:noFill/>
            </a:ln>
            <a:effectLst>
              <a:softEdge rad="112500"/>
            </a:effectLst>
          </p:spPr>
        </p:pic>
      </p:grpSp>
      <p:pic>
        <p:nvPicPr>
          <p:cNvPr id="30" name="Picture 6" descr="http://4.bp.blogspot.com/-rQ28VZ2PoME/TiX28CvMBAI/AAAAAAAAAM0/F8ev13rrLqc/s1600/esquema+delta1.gif"/>
          <p:cNvPicPr>
            <a:picLocks noChangeAspect="1" noChangeArrowheads="1"/>
          </p:cNvPicPr>
          <p:nvPr/>
        </p:nvPicPr>
        <p:blipFill>
          <a:blip r:embed="rId6" cstate="print"/>
          <a:srcRect/>
          <a:stretch>
            <a:fillRect/>
          </a:stretch>
        </p:blipFill>
        <p:spPr bwMode="auto">
          <a:xfrm>
            <a:off x="179512" y="3717032"/>
            <a:ext cx="1835696" cy="1368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8" name="33 Grupo"/>
          <p:cNvGrpSpPr/>
          <p:nvPr/>
        </p:nvGrpSpPr>
        <p:grpSpPr>
          <a:xfrm>
            <a:off x="4644008" y="980728"/>
            <a:ext cx="3744416" cy="2673588"/>
            <a:chOff x="4644008" y="980728"/>
            <a:chExt cx="3744416" cy="2673588"/>
          </a:xfrm>
        </p:grpSpPr>
        <p:grpSp>
          <p:nvGrpSpPr>
            <p:cNvPr id="10" name="52 Grupo"/>
            <p:cNvGrpSpPr/>
            <p:nvPr/>
          </p:nvGrpSpPr>
          <p:grpSpPr>
            <a:xfrm>
              <a:off x="4644008" y="980728"/>
              <a:ext cx="3744416" cy="2673588"/>
              <a:chOff x="4644008" y="3779748"/>
              <a:chExt cx="3744416" cy="2673588"/>
            </a:xfrm>
          </p:grpSpPr>
          <p:sp>
            <p:nvSpPr>
              <p:cNvPr id="41" name="40 Rectángulo redondeado"/>
              <p:cNvSpPr/>
              <p:nvPr/>
            </p:nvSpPr>
            <p:spPr>
              <a:xfrm>
                <a:off x="4644008"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45 Rectángulo"/>
              <p:cNvSpPr/>
              <p:nvPr/>
            </p:nvSpPr>
            <p:spPr>
              <a:xfrm>
                <a:off x="5868144" y="3779748"/>
                <a:ext cx="700833" cy="369332"/>
              </a:xfrm>
              <a:prstGeom prst="rect">
                <a:avLst/>
              </a:prstGeom>
            </p:spPr>
            <p:txBody>
              <a:bodyPr wrap="none">
                <a:spAutoFit/>
              </a:bodyPr>
              <a:lstStyle/>
              <a:p>
                <a:r>
                  <a:rPr lang="es-ES" b="1" dirty="0" smtClean="0"/>
                  <a:t>ISLAS</a:t>
                </a:r>
                <a:endParaRPr lang="es-ES" b="1" dirty="0"/>
              </a:p>
            </p:txBody>
          </p:sp>
        </p:grpSp>
        <p:pic>
          <p:nvPicPr>
            <p:cNvPr id="25610" name="Picture 10" descr="http://www.guiaenturismo.com/wp-content/uploads/2011/01/singer-castle-isla-dark.jpg"/>
            <p:cNvPicPr>
              <a:picLocks noChangeAspect="1" noChangeArrowheads="1"/>
            </p:cNvPicPr>
            <p:nvPr/>
          </p:nvPicPr>
          <p:blipFill>
            <a:blip r:embed="rId7" cstate="print"/>
            <a:srcRect/>
            <a:stretch>
              <a:fillRect/>
            </a:stretch>
          </p:blipFill>
          <p:spPr bwMode="auto">
            <a:xfrm>
              <a:off x="5004048" y="1268760"/>
              <a:ext cx="3096344" cy="2218586"/>
            </a:xfrm>
            <a:prstGeom prst="rect">
              <a:avLst/>
            </a:prstGeom>
            <a:ln>
              <a:noFill/>
            </a:ln>
            <a:effectLst>
              <a:softEdge rad="112500"/>
            </a:effectLst>
          </p:spPr>
        </p:pic>
      </p:grpSp>
      <p:grpSp>
        <p:nvGrpSpPr>
          <p:cNvPr id="11" name="34 Grupo"/>
          <p:cNvGrpSpPr/>
          <p:nvPr/>
        </p:nvGrpSpPr>
        <p:grpSpPr>
          <a:xfrm>
            <a:off x="4644008" y="3861048"/>
            <a:ext cx="3744416" cy="2664296"/>
            <a:chOff x="4644008" y="3861048"/>
            <a:chExt cx="3744416" cy="2664296"/>
          </a:xfrm>
        </p:grpSpPr>
        <p:sp>
          <p:nvSpPr>
            <p:cNvPr id="39" name="38 Rectángulo redondeado"/>
            <p:cNvSpPr/>
            <p:nvPr/>
          </p:nvSpPr>
          <p:spPr>
            <a:xfrm>
              <a:off x="4644008" y="3861048"/>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21 Rectángulo"/>
            <p:cNvSpPr/>
            <p:nvPr/>
          </p:nvSpPr>
          <p:spPr>
            <a:xfrm>
              <a:off x="5724128" y="3861048"/>
              <a:ext cx="1614866" cy="369332"/>
            </a:xfrm>
            <a:prstGeom prst="rect">
              <a:avLst/>
            </a:prstGeom>
          </p:spPr>
          <p:txBody>
            <a:bodyPr wrap="none">
              <a:spAutoFit/>
            </a:bodyPr>
            <a:lstStyle/>
            <a:p>
              <a:r>
                <a:rPr lang="es-ES" b="1" dirty="0" smtClean="0"/>
                <a:t>ARCHIPIÉLAGO</a:t>
              </a:r>
              <a:endParaRPr lang="es-ES" b="1" dirty="0"/>
            </a:p>
          </p:txBody>
        </p:sp>
        <p:pic>
          <p:nvPicPr>
            <p:cNvPr id="25612" name="Picture 12" descr="http://profesionalescomunicacion.files.wordpress.com/2010/03/archipielago2.jpg"/>
            <p:cNvPicPr>
              <a:picLocks noChangeAspect="1" noChangeArrowheads="1"/>
            </p:cNvPicPr>
            <p:nvPr/>
          </p:nvPicPr>
          <p:blipFill>
            <a:blip r:embed="rId8" cstate="print"/>
            <a:srcRect/>
            <a:stretch>
              <a:fillRect/>
            </a:stretch>
          </p:blipFill>
          <p:spPr bwMode="auto">
            <a:xfrm>
              <a:off x="4932040" y="4221088"/>
              <a:ext cx="3240360" cy="2141207"/>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ox(in)">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9" name="8 Rectángulo"/>
          <p:cNvSpPr/>
          <p:nvPr/>
        </p:nvSpPr>
        <p:spPr>
          <a:xfrm>
            <a:off x="2267744" y="260648"/>
            <a:ext cx="4680520" cy="369332"/>
          </a:xfrm>
          <a:prstGeom prst="rect">
            <a:avLst/>
          </a:prstGeom>
          <a:solidFill>
            <a:schemeClr val="accent3">
              <a:lumMod val="75000"/>
            </a:schemeClr>
          </a:solidFill>
          <a:ln w="28575">
            <a:solidFill>
              <a:schemeClr val="tx1">
                <a:lumMod val="85000"/>
                <a:lumOff val="15000"/>
              </a:schemeClr>
            </a:solidFill>
          </a:ln>
        </p:spPr>
        <p:txBody>
          <a:bodyPr wrap="square">
            <a:spAutoFit/>
          </a:bodyPr>
          <a:lstStyle/>
          <a:p>
            <a:pPr algn="ctr"/>
            <a:r>
              <a:rPr lang="es-ES" b="1" dirty="0" smtClean="0">
                <a:latin typeface="Arial Black" pitchFamily="34" charset="0"/>
              </a:rPr>
              <a:t>FORMAS DE RELIEVE COSTERO</a:t>
            </a:r>
            <a:endParaRPr lang="es-ES" dirty="0">
              <a:solidFill>
                <a:srgbClr val="800000"/>
              </a:solidFill>
            </a:endParaRPr>
          </a:p>
        </p:txBody>
      </p:sp>
      <p:grpSp>
        <p:nvGrpSpPr>
          <p:cNvPr id="2" name="31 Grupo"/>
          <p:cNvGrpSpPr/>
          <p:nvPr/>
        </p:nvGrpSpPr>
        <p:grpSpPr>
          <a:xfrm>
            <a:off x="395536" y="980728"/>
            <a:ext cx="3744416" cy="2664296"/>
            <a:chOff x="395536" y="980728"/>
            <a:chExt cx="3744416" cy="2664296"/>
          </a:xfrm>
        </p:grpSpPr>
        <p:grpSp>
          <p:nvGrpSpPr>
            <p:cNvPr id="3" name="13 Grupo"/>
            <p:cNvGrpSpPr/>
            <p:nvPr/>
          </p:nvGrpSpPr>
          <p:grpSpPr>
            <a:xfrm>
              <a:off x="395536" y="980728"/>
              <a:ext cx="3744416" cy="2664296"/>
              <a:chOff x="4932039" y="2996952"/>
              <a:chExt cx="2046542" cy="2664296"/>
            </a:xfrm>
            <a:solidFill>
              <a:schemeClr val="accent3"/>
            </a:solidFill>
          </p:grpSpPr>
          <p:grpSp>
            <p:nvGrpSpPr>
              <p:cNvPr id="4" name="4 Grupo"/>
              <p:cNvGrpSpPr/>
              <p:nvPr/>
            </p:nvGrpSpPr>
            <p:grpSpPr>
              <a:xfrm>
                <a:off x="4932039" y="2996952"/>
                <a:ext cx="2046542" cy="2664296"/>
                <a:chOff x="4276741" y="2980420"/>
                <a:chExt cx="2736304" cy="2708211"/>
              </a:xfrm>
              <a:grpFill/>
            </p:grpSpPr>
            <p:sp>
              <p:nvSpPr>
                <p:cNvPr id="6" name="5 Rectángulo redondeado"/>
                <p:cNvSpPr/>
                <p:nvPr/>
              </p:nvSpPr>
              <p:spPr>
                <a:xfrm>
                  <a:off x="4276741" y="2980420"/>
                  <a:ext cx="2736304" cy="2708211"/>
                </a:xfrm>
                <a:prstGeom prst="roundRect">
                  <a:avLst>
                    <a:gd name="adj" fmla="val 10000"/>
                  </a:avLst>
                </a:prstGeom>
                <a:grp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6 Rectángulo"/>
                <p:cNvSpPr/>
                <p:nvPr/>
              </p:nvSpPr>
              <p:spPr>
                <a:xfrm>
                  <a:off x="4854407" y="3053615"/>
                  <a:ext cx="1591111" cy="4391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457200" lvl="0" indent="-457200" algn="l" defTabSz="889000">
                    <a:lnSpc>
                      <a:spcPct val="90000"/>
                    </a:lnSpc>
                    <a:spcBef>
                      <a:spcPct val="0"/>
                    </a:spcBef>
                    <a:spcAft>
                      <a:spcPct val="35000"/>
                    </a:spcAft>
                    <a:buFont typeface="+mj-lt"/>
                    <a:buAutoNum type="arabicPeriod"/>
                  </a:pPr>
                  <a:endParaRPr lang="es-ES" sz="2000" kern="1200" dirty="0">
                    <a:solidFill>
                      <a:schemeClr val="tx2">
                        <a:lumMod val="75000"/>
                      </a:schemeClr>
                    </a:solidFill>
                  </a:endParaRPr>
                </a:p>
              </p:txBody>
            </p:sp>
          </p:grpSp>
          <p:sp>
            <p:nvSpPr>
              <p:cNvPr id="13" name="12 CuadroTexto"/>
              <p:cNvSpPr txBox="1"/>
              <p:nvPr/>
            </p:nvSpPr>
            <p:spPr>
              <a:xfrm>
                <a:off x="5677730" y="3068960"/>
                <a:ext cx="512714" cy="369332"/>
              </a:xfrm>
              <a:prstGeom prst="rect">
                <a:avLst/>
              </a:prstGeom>
              <a:grpFill/>
            </p:spPr>
            <p:txBody>
              <a:bodyPr wrap="none" rtlCol="0">
                <a:spAutoFit/>
              </a:bodyPr>
              <a:lstStyle/>
              <a:p>
                <a:pPr algn="ctr"/>
                <a:r>
                  <a:rPr lang="es-ES" b="1" dirty="0" smtClean="0"/>
                  <a:t>FIORDO</a:t>
                </a:r>
                <a:endParaRPr lang="es-ES" b="1" dirty="0"/>
              </a:p>
            </p:txBody>
          </p:sp>
        </p:grpSp>
        <p:pic>
          <p:nvPicPr>
            <p:cNvPr id="26626" name="Picture 2" descr="http://4.bp.blogspot.com/_jHnAVZ-V5PM/TGQMzsIvuyI/AAAAAAAAAA8/QXuSxAJuNi0/s1600/geiranger-fjord-l.jpg"/>
            <p:cNvPicPr>
              <a:picLocks noChangeAspect="1" noChangeArrowheads="1"/>
            </p:cNvPicPr>
            <p:nvPr/>
          </p:nvPicPr>
          <p:blipFill>
            <a:blip r:embed="rId3" cstate="print"/>
            <a:srcRect/>
            <a:stretch>
              <a:fillRect/>
            </a:stretch>
          </p:blipFill>
          <p:spPr bwMode="auto">
            <a:xfrm>
              <a:off x="683568" y="1196752"/>
              <a:ext cx="3141813" cy="2387890"/>
            </a:xfrm>
            <a:prstGeom prst="rect">
              <a:avLst/>
            </a:prstGeom>
            <a:ln>
              <a:noFill/>
            </a:ln>
            <a:effectLst>
              <a:softEdge rad="112500"/>
            </a:effectLst>
          </p:spPr>
        </p:pic>
      </p:grpSp>
      <p:grpSp>
        <p:nvGrpSpPr>
          <p:cNvPr id="5" name="32 Grupo"/>
          <p:cNvGrpSpPr/>
          <p:nvPr/>
        </p:nvGrpSpPr>
        <p:grpSpPr>
          <a:xfrm>
            <a:off x="395536" y="3789040"/>
            <a:ext cx="3744416" cy="2664296"/>
            <a:chOff x="395536" y="3789040"/>
            <a:chExt cx="3744416" cy="2664296"/>
          </a:xfrm>
        </p:grpSpPr>
        <p:sp>
          <p:nvSpPr>
            <p:cNvPr id="45" name="44 Rectángulo redondeado"/>
            <p:cNvSpPr/>
            <p:nvPr/>
          </p:nvSpPr>
          <p:spPr>
            <a:xfrm>
              <a:off x="395536"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26628" name="Picture 4" descr="http://2.bp.blogspot.com/_VRu3_HAYNvQ/S9StjUlmR7I/AAAAAAAAAAM/XxtjrZ-GLIg/s1600/r%C3%ADa_de_muros_noia.jpg"/>
            <p:cNvPicPr>
              <a:picLocks noChangeAspect="1" noChangeArrowheads="1"/>
            </p:cNvPicPr>
            <p:nvPr/>
          </p:nvPicPr>
          <p:blipFill>
            <a:blip r:embed="rId4" cstate="print"/>
            <a:srcRect/>
            <a:stretch>
              <a:fillRect/>
            </a:stretch>
          </p:blipFill>
          <p:spPr bwMode="auto">
            <a:xfrm>
              <a:off x="827584" y="3933056"/>
              <a:ext cx="2952328" cy="2435404"/>
            </a:xfrm>
            <a:prstGeom prst="rect">
              <a:avLst/>
            </a:prstGeom>
            <a:ln>
              <a:noFill/>
            </a:ln>
            <a:effectLst>
              <a:softEdge rad="112500"/>
            </a:effectLst>
          </p:spPr>
        </p:pic>
        <p:sp>
          <p:nvSpPr>
            <p:cNvPr id="28" name="27 Rectángulo"/>
            <p:cNvSpPr/>
            <p:nvPr/>
          </p:nvSpPr>
          <p:spPr>
            <a:xfrm>
              <a:off x="1907704" y="3861048"/>
              <a:ext cx="514885" cy="369332"/>
            </a:xfrm>
            <a:prstGeom prst="rect">
              <a:avLst/>
            </a:prstGeom>
          </p:spPr>
          <p:txBody>
            <a:bodyPr wrap="none">
              <a:spAutoFit/>
            </a:bodyPr>
            <a:lstStyle/>
            <a:p>
              <a:r>
                <a:rPr lang="es-ES" b="1" dirty="0" smtClean="0"/>
                <a:t>RIA</a:t>
              </a:r>
              <a:endParaRPr lang="es-ES" b="1" dirty="0"/>
            </a:p>
          </p:txBody>
        </p:sp>
      </p:grpSp>
      <p:grpSp>
        <p:nvGrpSpPr>
          <p:cNvPr id="8" name="34 Grupo"/>
          <p:cNvGrpSpPr/>
          <p:nvPr/>
        </p:nvGrpSpPr>
        <p:grpSpPr>
          <a:xfrm>
            <a:off x="4716016" y="3789040"/>
            <a:ext cx="3744416" cy="2673588"/>
            <a:chOff x="4716016" y="3789040"/>
            <a:chExt cx="3744416" cy="2673588"/>
          </a:xfrm>
        </p:grpSpPr>
        <p:grpSp>
          <p:nvGrpSpPr>
            <p:cNvPr id="10" name="52 Grupo"/>
            <p:cNvGrpSpPr/>
            <p:nvPr/>
          </p:nvGrpSpPr>
          <p:grpSpPr>
            <a:xfrm>
              <a:off x="4716016" y="3789040"/>
              <a:ext cx="3744416" cy="2673588"/>
              <a:chOff x="4644008" y="3779748"/>
              <a:chExt cx="3744416" cy="2673588"/>
            </a:xfrm>
          </p:grpSpPr>
          <p:sp>
            <p:nvSpPr>
              <p:cNvPr id="25" name="24 Rectángulo redondeado"/>
              <p:cNvSpPr/>
              <p:nvPr/>
            </p:nvSpPr>
            <p:spPr>
              <a:xfrm>
                <a:off x="4644008"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6" name="25 Rectángulo"/>
              <p:cNvSpPr/>
              <p:nvPr/>
            </p:nvSpPr>
            <p:spPr>
              <a:xfrm>
                <a:off x="5714438" y="3779748"/>
                <a:ext cx="1571636" cy="646331"/>
              </a:xfrm>
              <a:prstGeom prst="rect">
                <a:avLst/>
              </a:prstGeom>
            </p:spPr>
            <p:txBody>
              <a:bodyPr wrap="square">
                <a:spAutoFit/>
              </a:bodyPr>
              <a:lstStyle/>
              <a:p>
                <a:r>
                  <a:rPr lang="es-ES" b="1" dirty="0" smtClean="0"/>
                  <a:t>ACANTILADO</a:t>
                </a:r>
                <a:endParaRPr lang="es-ES" b="1" dirty="0" smtClean="0"/>
              </a:p>
              <a:p>
                <a:endParaRPr lang="es-ES" b="1" dirty="0"/>
              </a:p>
            </p:txBody>
          </p:sp>
        </p:grpSp>
        <p:pic>
          <p:nvPicPr>
            <p:cNvPr id="26630" name="Picture 6" descr="http://upload.wikimedia.org/wikipedia/commons/1/11/Cliff_edge_-_geograph.org.uk_-_1426716.jpg"/>
            <p:cNvPicPr>
              <a:picLocks noChangeAspect="1" noChangeArrowheads="1"/>
            </p:cNvPicPr>
            <p:nvPr/>
          </p:nvPicPr>
          <p:blipFill>
            <a:blip r:embed="rId5" cstate="print"/>
            <a:srcRect/>
            <a:stretch>
              <a:fillRect/>
            </a:stretch>
          </p:blipFill>
          <p:spPr bwMode="auto">
            <a:xfrm>
              <a:off x="5052053" y="4005064"/>
              <a:ext cx="3048339" cy="2286254"/>
            </a:xfrm>
            <a:prstGeom prst="rect">
              <a:avLst/>
            </a:prstGeom>
            <a:ln>
              <a:noFill/>
            </a:ln>
            <a:effectLst>
              <a:softEdge rad="112500"/>
            </a:effectLst>
          </p:spPr>
        </p:pic>
      </p:grpSp>
      <p:grpSp>
        <p:nvGrpSpPr>
          <p:cNvPr id="11" name="33 Grupo"/>
          <p:cNvGrpSpPr/>
          <p:nvPr/>
        </p:nvGrpSpPr>
        <p:grpSpPr>
          <a:xfrm>
            <a:off x="4644008" y="980728"/>
            <a:ext cx="3744416" cy="2673588"/>
            <a:chOff x="4644008" y="980728"/>
            <a:chExt cx="3744416" cy="2673588"/>
          </a:xfrm>
        </p:grpSpPr>
        <p:grpSp>
          <p:nvGrpSpPr>
            <p:cNvPr id="12" name="52 Grupo"/>
            <p:cNvGrpSpPr/>
            <p:nvPr/>
          </p:nvGrpSpPr>
          <p:grpSpPr>
            <a:xfrm>
              <a:off x="4644008" y="980728"/>
              <a:ext cx="3744416" cy="2673588"/>
              <a:chOff x="4644008" y="3779748"/>
              <a:chExt cx="3744416" cy="2673588"/>
            </a:xfrm>
          </p:grpSpPr>
          <p:sp>
            <p:nvSpPr>
              <p:cNvPr id="41" name="40 Rectángulo redondeado"/>
              <p:cNvSpPr/>
              <p:nvPr/>
            </p:nvSpPr>
            <p:spPr>
              <a:xfrm>
                <a:off x="4644008" y="3789040"/>
                <a:ext cx="3744416" cy="2664296"/>
              </a:xfrm>
              <a:prstGeom prst="roundRect">
                <a:avLst>
                  <a:gd name="adj" fmla="val 10000"/>
                </a:avLst>
              </a:prstGeom>
              <a:solidFill>
                <a:schemeClr val="accent3"/>
              </a:solidFill>
              <a:ln w="28575">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45 Rectángulo"/>
              <p:cNvSpPr/>
              <p:nvPr/>
            </p:nvSpPr>
            <p:spPr>
              <a:xfrm>
                <a:off x="5868144" y="3779748"/>
                <a:ext cx="925125" cy="369332"/>
              </a:xfrm>
              <a:prstGeom prst="rect">
                <a:avLst/>
              </a:prstGeom>
            </p:spPr>
            <p:txBody>
              <a:bodyPr wrap="none">
                <a:spAutoFit/>
              </a:bodyPr>
              <a:lstStyle/>
              <a:p>
                <a:r>
                  <a:rPr lang="es-ES" b="1" dirty="0" smtClean="0"/>
                  <a:t>   </a:t>
                </a:r>
                <a:r>
                  <a:rPr lang="es-ES" b="1" dirty="0" smtClean="0"/>
                  <a:t>PLAYA</a:t>
                </a:r>
                <a:endParaRPr lang="es-ES" b="1" dirty="0"/>
              </a:p>
            </p:txBody>
          </p:sp>
        </p:grpSp>
        <p:pic>
          <p:nvPicPr>
            <p:cNvPr id="26634" name="Picture 10" descr="playa vietnam"/>
            <p:cNvPicPr>
              <a:picLocks noChangeAspect="1" noChangeArrowheads="1"/>
            </p:cNvPicPr>
            <p:nvPr/>
          </p:nvPicPr>
          <p:blipFill>
            <a:blip r:embed="rId6" cstate="print"/>
            <a:srcRect/>
            <a:stretch>
              <a:fillRect/>
            </a:stretch>
          </p:blipFill>
          <p:spPr bwMode="auto">
            <a:xfrm>
              <a:off x="4860032" y="1340768"/>
              <a:ext cx="3384376" cy="2210646"/>
            </a:xfrm>
            <a:prstGeom prst="rect">
              <a:avLst/>
            </a:prstGeom>
            <a:ln>
              <a:noFill/>
            </a:ln>
            <a:effectLst>
              <a:softEdge rad="112500"/>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aulaquijote.wikispaces.com/file/view/Costa_2.jpg/199054410/Costa_2.jpg"/>
          <p:cNvPicPr>
            <a:picLocks noChangeAspect="1" noChangeArrowheads="1"/>
          </p:cNvPicPr>
          <p:nvPr/>
        </p:nvPicPr>
        <p:blipFill>
          <a:blip r:embed="rId3" cstate="print"/>
          <a:srcRect/>
          <a:stretch>
            <a:fillRect/>
          </a:stretch>
        </p:blipFill>
        <p:spPr bwMode="auto">
          <a:xfrm>
            <a:off x="-324544" y="-819472"/>
            <a:ext cx="10009111" cy="8496944"/>
          </a:xfrm>
          <a:prstGeom prst="rect">
            <a:avLst/>
          </a:prstGeom>
          <a:noFill/>
        </p:spPr>
      </p:pic>
      <p:grpSp>
        <p:nvGrpSpPr>
          <p:cNvPr id="2" name="17 Grupo"/>
          <p:cNvGrpSpPr/>
          <p:nvPr/>
        </p:nvGrpSpPr>
        <p:grpSpPr>
          <a:xfrm>
            <a:off x="251520" y="6021288"/>
            <a:ext cx="9145016" cy="720080"/>
            <a:chOff x="251520" y="6021288"/>
            <a:chExt cx="9145016" cy="720080"/>
          </a:xfrm>
        </p:grpSpPr>
        <p:sp>
          <p:nvSpPr>
            <p:cNvPr id="5" name="4 Rectángulo redondeado"/>
            <p:cNvSpPr/>
            <p:nvPr/>
          </p:nvSpPr>
          <p:spPr>
            <a:xfrm>
              <a:off x="8100392" y="6525344"/>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ISTMO</a:t>
              </a:r>
              <a:endParaRPr lang="es-ES" sz="1400" b="1" dirty="0">
                <a:solidFill>
                  <a:schemeClr val="tx1"/>
                </a:solidFill>
              </a:endParaRPr>
            </a:p>
          </p:txBody>
        </p:sp>
        <p:sp>
          <p:nvSpPr>
            <p:cNvPr id="6" name="5 Rectángulo redondeado"/>
            <p:cNvSpPr/>
            <p:nvPr/>
          </p:nvSpPr>
          <p:spPr>
            <a:xfrm>
              <a:off x="251520" y="6525344"/>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t>
              </a:r>
              <a:r>
                <a:rPr lang="es-ES" b="1" dirty="0" smtClean="0">
                  <a:solidFill>
                    <a:schemeClr val="tx1"/>
                  </a:solidFill>
                </a:rPr>
                <a:t>CABO</a:t>
              </a:r>
              <a:endParaRPr lang="es-ES" dirty="0"/>
            </a:p>
          </p:txBody>
        </p:sp>
        <p:sp>
          <p:nvSpPr>
            <p:cNvPr id="7" name="6 Rectángulo redondeado"/>
            <p:cNvSpPr/>
            <p:nvPr/>
          </p:nvSpPr>
          <p:spPr>
            <a:xfrm>
              <a:off x="1763688" y="6093296"/>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ISLA</a:t>
              </a:r>
              <a:endParaRPr lang="es-ES" b="1" dirty="0">
                <a:solidFill>
                  <a:schemeClr val="tx1"/>
                </a:solidFill>
              </a:endParaRPr>
            </a:p>
          </p:txBody>
        </p:sp>
        <p:sp>
          <p:nvSpPr>
            <p:cNvPr id="8" name="7 Rectángulo redondeado"/>
            <p:cNvSpPr/>
            <p:nvPr/>
          </p:nvSpPr>
          <p:spPr>
            <a:xfrm>
              <a:off x="1763688" y="6525344"/>
              <a:ext cx="1152128"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PENÍNSULA</a:t>
              </a:r>
              <a:endParaRPr lang="es-ES" sz="1400" b="1" dirty="0">
                <a:solidFill>
                  <a:schemeClr val="tx1"/>
                </a:solidFill>
              </a:endParaRPr>
            </a:p>
          </p:txBody>
        </p:sp>
        <p:sp>
          <p:nvSpPr>
            <p:cNvPr id="9" name="8 Rectángulo redondeado"/>
            <p:cNvSpPr/>
            <p:nvPr/>
          </p:nvSpPr>
          <p:spPr>
            <a:xfrm>
              <a:off x="3419872" y="6093296"/>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GOLFO</a:t>
              </a:r>
              <a:endParaRPr lang="es-ES" b="1" dirty="0">
                <a:solidFill>
                  <a:schemeClr val="tx1"/>
                </a:solidFill>
              </a:endParaRPr>
            </a:p>
          </p:txBody>
        </p:sp>
        <p:sp>
          <p:nvSpPr>
            <p:cNvPr id="10" name="9 Rectángulo redondeado"/>
            <p:cNvSpPr/>
            <p:nvPr/>
          </p:nvSpPr>
          <p:spPr>
            <a:xfrm>
              <a:off x="3347864" y="6525344"/>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“CALA”</a:t>
              </a:r>
              <a:endParaRPr lang="es-ES" b="1" dirty="0">
                <a:solidFill>
                  <a:schemeClr val="tx1"/>
                </a:solidFill>
              </a:endParaRPr>
            </a:p>
          </p:txBody>
        </p:sp>
        <p:sp>
          <p:nvSpPr>
            <p:cNvPr id="11" name="10 Rectángulo redondeado"/>
            <p:cNvSpPr/>
            <p:nvPr/>
          </p:nvSpPr>
          <p:spPr>
            <a:xfrm>
              <a:off x="4929190" y="6072206"/>
              <a:ext cx="1211026" cy="23711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ESTRECHO</a:t>
              </a:r>
              <a:endParaRPr lang="es-ES" b="1" dirty="0">
                <a:solidFill>
                  <a:schemeClr val="tx1"/>
                </a:solidFill>
              </a:endParaRPr>
            </a:p>
          </p:txBody>
        </p:sp>
        <p:sp>
          <p:nvSpPr>
            <p:cNvPr id="12" name="11 Rectángulo redondeado"/>
            <p:cNvSpPr/>
            <p:nvPr/>
          </p:nvSpPr>
          <p:spPr>
            <a:xfrm>
              <a:off x="4932040" y="6525344"/>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PUNTA</a:t>
              </a:r>
              <a:endParaRPr lang="es-ES" b="1" dirty="0">
                <a:solidFill>
                  <a:schemeClr val="tx1"/>
                </a:solidFill>
              </a:endParaRPr>
            </a:p>
          </p:txBody>
        </p:sp>
        <p:sp>
          <p:nvSpPr>
            <p:cNvPr id="13" name="12 Rectángulo redondeado"/>
            <p:cNvSpPr/>
            <p:nvPr/>
          </p:nvSpPr>
          <p:spPr>
            <a:xfrm>
              <a:off x="6588224" y="6093296"/>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PLAYA</a:t>
              </a:r>
              <a:endParaRPr lang="es-ES" b="1" dirty="0">
                <a:solidFill>
                  <a:schemeClr val="tx1"/>
                </a:solidFill>
              </a:endParaRPr>
            </a:p>
          </p:txBody>
        </p:sp>
        <p:sp>
          <p:nvSpPr>
            <p:cNvPr id="14" name="13 Rectángulo redondeado"/>
            <p:cNvSpPr/>
            <p:nvPr/>
          </p:nvSpPr>
          <p:spPr>
            <a:xfrm>
              <a:off x="6516216" y="6525344"/>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b="1" dirty="0" smtClean="0">
                  <a:solidFill>
                    <a:schemeClr val="tx1"/>
                  </a:solidFill>
                </a:rPr>
                <a:t>ACANTILADO</a:t>
              </a:r>
              <a:endParaRPr lang="es-ES" sz="1100" b="1" dirty="0">
                <a:solidFill>
                  <a:schemeClr val="tx1"/>
                </a:solidFill>
              </a:endParaRPr>
            </a:p>
          </p:txBody>
        </p:sp>
        <p:sp>
          <p:nvSpPr>
            <p:cNvPr id="15" name="14 Rectángulo redondeado"/>
            <p:cNvSpPr/>
            <p:nvPr/>
          </p:nvSpPr>
          <p:spPr>
            <a:xfrm>
              <a:off x="8028384" y="6021288"/>
              <a:ext cx="1368152" cy="28803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tx1"/>
                  </a:solidFill>
                </a:rPr>
                <a:t>ARCHIPIÉLAGO</a:t>
              </a:r>
              <a:endParaRPr lang="es-ES" sz="1400" b="1" dirty="0">
                <a:solidFill>
                  <a:schemeClr val="tx1"/>
                </a:solidFill>
              </a:endParaRPr>
            </a:p>
          </p:txBody>
        </p:sp>
        <p:sp>
          <p:nvSpPr>
            <p:cNvPr id="16" name="15 Rectángulo redondeado"/>
            <p:cNvSpPr/>
            <p:nvPr/>
          </p:nvSpPr>
          <p:spPr>
            <a:xfrm>
              <a:off x="251520" y="6093296"/>
              <a:ext cx="1008112" cy="2160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BAHÍA</a:t>
              </a:r>
              <a:endParaRPr lang="es-ES" b="1" dirty="0">
                <a:solidFill>
                  <a:schemeClr val="tx1"/>
                </a:solidFill>
              </a:endParaRP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8 Grupo"/>
          <p:cNvGrpSpPr/>
          <p:nvPr/>
        </p:nvGrpSpPr>
        <p:grpSpPr>
          <a:xfrm>
            <a:off x="-252536" y="0"/>
            <a:ext cx="9396536" cy="6858000"/>
            <a:chOff x="323528" y="692696"/>
            <a:chExt cx="8521058" cy="5544616"/>
          </a:xfrm>
        </p:grpSpPr>
        <p:pic>
          <p:nvPicPr>
            <p:cNvPr id="21506" name="Picture 2" descr="http://2.bp.blogspot.com/_vSgKOFx8Pnk/TUGRJzQma_I/AAAAAAAAAJI/hZm67qF77OM/s1600/costa.JPG"/>
            <p:cNvPicPr>
              <a:picLocks noChangeAspect="1" noChangeArrowheads="1"/>
            </p:cNvPicPr>
            <p:nvPr/>
          </p:nvPicPr>
          <p:blipFill>
            <a:blip r:embed="rId2" cstate="print"/>
            <a:srcRect/>
            <a:stretch>
              <a:fillRect/>
            </a:stretch>
          </p:blipFill>
          <p:spPr bwMode="auto">
            <a:xfrm>
              <a:off x="323528" y="692696"/>
              <a:ext cx="8521058" cy="5544616"/>
            </a:xfrm>
            <a:prstGeom prst="rect">
              <a:avLst/>
            </a:prstGeom>
            <a:noFill/>
          </p:spPr>
        </p:pic>
        <p:sp>
          <p:nvSpPr>
            <p:cNvPr id="3" name="2 Rectángulo redondeado"/>
            <p:cNvSpPr/>
            <p:nvPr/>
          </p:nvSpPr>
          <p:spPr>
            <a:xfrm>
              <a:off x="7308304" y="1700808"/>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redondeado"/>
            <p:cNvSpPr/>
            <p:nvPr/>
          </p:nvSpPr>
          <p:spPr>
            <a:xfrm>
              <a:off x="7524328" y="2132856"/>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Rectángulo redondeado"/>
            <p:cNvSpPr/>
            <p:nvPr/>
          </p:nvSpPr>
          <p:spPr>
            <a:xfrm>
              <a:off x="6444208" y="2348880"/>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7380312" y="2852936"/>
              <a:ext cx="100811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redondeado"/>
            <p:cNvSpPr/>
            <p:nvPr/>
          </p:nvSpPr>
          <p:spPr>
            <a:xfrm>
              <a:off x="7092280" y="3284984"/>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7740352" y="4869160"/>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Rectángulo redondeado"/>
            <p:cNvSpPr/>
            <p:nvPr/>
          </p:nvSpPr>
          <p:spPr>
            <a:xfrm>
              <a:off x="6588224" y="4149080"/>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Rectángulo redondeado"/>
            <p:cNvSpPr/>
            <p:nvPr/>
          </p:nvSpPr>
          <p:spPr>
            <a:xfrm>
              <a:off x="4788024" y="3933056"/>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redondeado"/>
            <p:cNvSpPr/>
            <p:nvPr/>
          </p:nvSpPr>
          <p:spPr>
            <a:xfrm>
              <a:off x="1187624" y="4437112"/>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Rectángulo redondeado"/>
            <p:cNvSpPr/>
            <p:nvPr/>
          </p:nvSpPr>
          <p:spPr>
            <a:xfrm>
              <a:off x="2339752" y="4221088"/>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redondeado"/>
            <p:cNvSpPr/>
            <p:nvPr/>
          </p:nvSpPr>
          <p:spPr>
            <a:xfrm>
              <a:off x="3419872" y="5013176"/>
              <a:ext cx="108012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redondeado"/>
            <p:cNvSpPr/>
            <p:nvPr/>
          </p:nvSpPr>
          <p:spPr>
            <a:xfrm>
              <a:off x="3131840" y="1268760"/>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redondeado"/>
            <p:cNvSpPr/>
            <p:nvPr/>
          </p:nvSpPr>
          <p:spPr>
            <a:xfrm>
              <a:off x="827584" y="2060848"/>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17 Rectángulo redondeado"/>
            <p:cNvSpPr/>
            <p:nvPr/>
          </p:nvSpPr>
          <p:spPr>
            <a:xfrm>
              <a:off x="1475656" y="1700808"/>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49 Grupo"/>
          <p:cNvGrpSpPr/>
          <p:nvPr/>
        </p:nvGrpSpPr>
        <p:grpSpPr>
          <a:xfrm>
            <a:off x="-333762" y="0"/>
            <a:ext cx="9477762" cy="7029400"/>
            <a:chOff x="440818" y="692696"/>
            <a:chExt cx="8246689" cy="5488394"/>
          </a:xfrm>
        </p:grpSpPr>
        <p:pic>
          <p:nvPicPr>
            <p:cNvPr id="32" name="Picture 2" descr="http://2.bp.blogspot.com/_vSgKOFx8Pnk/TUGRJzQma_I/AAAAAAAAAJI/hZm67qF77OM/s1600/costa.JPG"/>
            <p:cNvPicPr>
              <a:picLocks noChangeAspect="1" noChangeArrowheads="1"/>
            </p:cNvPicPr>
            <p:nvPr/>
          </p:nvPicPr>
          <p:blipFill>
            <a:blip r:embed="rId2" cstate="print"/>
            <a:srcRect/>
            <a:stretch>
              <a:fillRect/>
            </a:stretch>
          </p:blipFill>
          <p:spPr bwMode="auto">
            <a:xfrm>
              <a:off x="440818" y="692696"/>
              <a:ext cx="8246689" cy="5488394"/>
            </a:xfrm>
            <a:prstGeom prst="rect">
              <a:avLst/>
            </a:prstGeom>
            <a:noFill/>
          </p:spPr>
        </p:pic>
        <p:sp>
          <p:nvSpPr>
            <p:cNvPr id="34" name="33 Rectángulo redondeado"/>
            <p:cNvSpPr/>
            <p:nvPr/>
          </p:nvSpPr>
          <p:spPr>
            <a:xfrm>
              <a:off x="1043608" y="1484784"/>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CUENCA O DEPRESIÓN</a:t>
              </a:r>
              <a:endParaRPr lang="es-ES" sz="1400" dirty="0">
                <a:solidFill>
                  <a:schemeClr val="tx1"/>
                </a:solidFill>
              </a:endParaRPr>
            </a:p>
          </p:txBody>
        </p:sp>
        <p:sp>
          <p:nvSpPr>
            <p:cNvPr id="36" name="35 Rectángulo redondeado"/>
            <p:cNvSpPr/>
            <p:nvPr/>
          </p:nvSpPr>
          <p:spPr>
            <a:xfrm>
              <a:off x="2915816" y="1124744"/>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MONTAÑA JOVEN</a:t>
              </a:r>
              <a:endParaRPr lang="es-ES" sz="1400" dirty="0">
                <a:solidFill>
                  <a:schemeClr val="tx1"/>
                </a:solidFill>
              </a:endParaRPr>
            </a:p>
          </p:txBody>
        </p:sp>
        <p:sp>
          <p:nvSpPr>
            <p:cNvPr id="37" name="36 Rectángulo redondeado"/>
            <p:cNvSpPr/>
            <p:nvPr/>
          </p:nvSpPr>
          <p:spPr>
            <a:xfrm>
              <a:off x="1187624" y="4437112"/>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solidFill>
                    <a:schemeClr val="accent3">
                      <a:lumMod val="50000"/>
                    </a:schemeClr>
                  </a:solidFill>
                  <a:latin typeface="Aharoni" pitchFamily="2" charset="-79"/>
                  <a:cs typeface="Aharoni" pitchFamily="2" charset="-79"/>
                </a:rPr>
                <a:t>DELTA</a:t>
              </a:r>
              <a:endParaRPr lang="es-ES" sz="1200" b="1" dirty="0">
                <a:solidFill>
                  <a:schemeClr val="accent3">
                    <a:lumMod val="50000"/>
                  </a:schemeClr>
                </a:solidFill>
                <a:latin typeface="Aharoni" pitchFamily="2" charset="-79"/>
                <a:cs typeface="Aharoni" pitchFamily="2" charset="-79"/>
              </a:endParaRPr>
            </a:p>
          </p:txBody>
        </p:sp>
        <p:sp>
          <p:nvSpPr>
            <p:cNvPr id="38" name="37 Rectángulo redondeado"/>
            <p:cNvSpPr/>
            <p:nvPr/>
          </p:nvSpPr>
          <p:spPr>
            <a:xfrm>
              <a:off x="2411760" y="4149080"/>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ALBUFERA</a:t>
              </a:r>
              <a:endParaRPr lang="es-ES" sz="1400" b="1" dirty="0">
                <a:solidFill>
                  <a:schemeClr val="accent3">
                    <a:lumMod val="50000"/>
                  </a:schemeClr>
                </a:solidFill>
              </a:endParaRPr>
            </a:p>
          </p:txBody>
        </p:sp>
        <p:sp>
          <p:nvSpPr>
            <p:cNvPr id="39" name="38 Rectángulo redondeado"/>
            <p:cNvSpPr/>
            <p:nvPr/>
          </p:nvSpPr>
          <p:spPr>
            <a:xfrm>
              <a:off x="3347864" y="4941168"/>
              <a:ext cx="129614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ARCHIPIÉLAGO</a:t>
              </a:r>
              <a:endParaRPr lang="es-ES" sz="1400" b="1" dirty="0">
                <a:solidFill>
                  <a:schemeClr val="accent3">
                    <a:lumMod val="50000"/>
                  </a:schemeClr>
                </a:solidFill>
              </a:endParaRPr>
            </a:p>
          </p:txBody>
        </p:sp>
        <p:sp>
          <p:nvSpPr>
            <p:cNvPr id="40" name="39 Rectángulo redondeado"/>
            <p:cNvSpPr/>
            <p:nvPr/>
          </p:nvSpPr>
          <p:spPr>
            <a:xfrm>
              <a:off x="4788024" y="3933056"/>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BAHÍA </a:t>
              </a:r>
              <a:endParaRPr lang="es-ES" sz="1400" b="1" dirty="0">
                <a:solidFill>
                  <a:schemeClr val="accent3">
                    <a:lumMod val="50000"/>
                  </a:schemeClr>
                </a:solidFill>
              </a:endParaRPr>
            </a:p>
          </p:txBody>
        </p:sp>
        <p:sp>
          <p:nvSpPr>
            <p:cNvPr id="41" name="40 Rectángulo redondeado"/>
            <p:cNvSpPr/>
            <p:nvPr/>
          </p:nvSpPr>
          <p:spPr>
            <a:xfrm>
              <a:off x="6444208" y="2420888"/>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GOLFO</a:t>
              </a:r>
              <a:endParaRPr lang="es-ES" sz="1400" b="1" dirty="0">
                <a:solidFill>
                  <a:schemeClr val="accent3">
                    <a:lumMod val="50000"/>
                  </a:schemeClr>
                </a:solidFill>
              </a:endParaRPr>
            </a:p>
          </p:txBody>
        </p:sp>
        <p:sp>
          <p:nvSpPr>
            <p:cNvPr id="42" name="41 Rectángulo redondeado"/>
            <p:cNvSpPr/>
            <p:nvPr/>
          </p:nvSpPr>
          <p:spPr>
            <a:xfrm>
              <a:off x="7164288" y="1700808"/>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PLAYA</a:t>
              </a:r>
              <a:endParaRPr lang="es-ES" sz="1400" b="1" dirty="0">
                <a:solidFill>
                  <a:schemeClr val="accent3">
                    <a:lumMod val="50000"/>
                  </a:schemeClr>
                </a:solidFill>
              </a:endParaRPr>
            </a:p>
          </p:txBody>
        </p:sp>
        <p:sp>
          <p:nvSpPr>
            <p:cNvPr id="43" name="42 Rectángulo redondeado"/>
            <p:cNvSpPr/>
            <p:nvPr/>
          </p:nvSpPr>
          <p:spPr>
            <a:xfrm>
              <a:off x="7452320" y="2204864"/>
              <a:ext cx="936104"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CABO</a:t>
              </a:r>
              <a:endParaRPr lang="es-ES" sz="1400" b="1" dirty="0">
                <a:solidFill>
                  <a:schemeClr val="accent3">
                    <a:lumMod val="50000"/>
                  </a:schemeClr>
                </a:solidFill>
              </a:endParaRPr>
            </a:p>
          </p:txBody>
        </p:sp>
        <p:sp>
          <p:nvSpPr>
            <p:cNvPr id="44" name="43 Rectángulo redondeado"/>
            <p:cNvSpPr/>
            <p:nvPr/>
          </p:nvSpPr>
          <p:spPr>
            <a:xfrm>
              <a:off x="7215559" y="2920203"/>
              <a:ext cx="1161181" cy="2266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ACANTILADO</a:t>
              </a:r>
              <a:endParaRPr lang="es-ES" sz="1400" b="1" dirty="0">
                <a:solidFill>
                  <a:schemeClr val="accent3">
                    <a:lumMod val="50000"/>
                  </a:schemeClr>
                </a:solidFill>
              </a:endParaRPr>
            </a:p>
          </p:txBody>
        </p:sp>
        <p:sp>
          <p:nvSpPr>
            <p:cNvPr id="45" name="44 Rectángulo redondeado"/>
            <p:cNvSpPr/>
            <p:nvPr/>
          </p:nvSpPr>
          <p:spPr>
            <a:xfrm>
              <a:off x="6948264" y="3284984"/>
              <a:ext cx="648072"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RÍA</a:t>
              </a:r>
              <a:endParaRPr lang="es-ES" sz="1400" b="1" dirty="0">
                <a:solidFill>
                  <a:schemeClr val="accent3">
                    <a:lumMod val="50000"/>
                  </a:schemeClr>
                </a:solidFill>
              </a:endParaRPr>
            </a:p>
          </p:txBody>
        </p:sp>
        <p:sp>
          <p:nvSpPr>
            <p:cNvPr id="46" name="45 Rectángulo redondeado"/>
            <p:cNvSpPr/>
            <p:nvPr/>
          </p:nvSpPr>
          <p:spPr>
            <a:xfrm>
              <a:off x="6444208" y="4149080"/>
              <a:ext cx="936104" cy="288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ISTMO</a:t>
              </a:r>
              <a:endParaRPr lang="es-ES" sz="1400" b="1" dirty="0">
                <a:solidFill>
                  <a:schemeClr val="accent3">
                    <a:lumMod val="50000"/>
                  </a:schemeClr>
                </a:solidFill>
              </a:endParaRPr>
            </a:p>
          </p:txBody>
        </p:sp>
        <p:sp>
          <p:nvSpPr>
            <p:cNvPr id="47" name="46 Rectángulo redondeado"/>
            <p:cNvSpPr/>
            <p:nvPr/>
          </p:nvSpPr>
          <p:spPr>
            <a:xfrm>
              <a:off x="7524328" y="4869160"/>
              <a:ext cx="108012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solidFill>
                    <a:schemeClr val="accent3">
                      <a:lumMod val="50000"/>
                    </a:schemeClr>
                  </a:solidFill>
                </a:rPr>
                <a:t>PENÍNSULA</a:t>
              </a:r>
              <a:endParaRPr lang="es-ES" sz="1400" b="1" dirty="0">
                <a:solidFill>
                  <a:schemeClr val="accent3">
                    <a:lumMod val="50000"/>
                  </a:schemeClr>
                </a:solidFill>
              </a:endParaRPr>
            </a:p>
          </p:txBody>
        </p:sp>
        <p:sp>
          <p:nvSpPr>
            <p:cNvPr id="48" name="47 Rectángulo redondeado"/>
            <p:cNvSpPr/>
            <p:nvPr/>
          </p:nvSpPr>
          <p:spPr>
            <a:xfrm>
              <a:off x="683569" y="2132856"/>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solidFill>
                </a:rPr>
                <a:t>MONTAÑA ANTIGUA</a:t>
              </a:r>
              <a:endParaRPr lang="es-ES" sz="1400" dirty="0">
                <a:solidFill>
                  <a:schemeClr val="tx1"/>
                </a:solidFill>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19458" name="Rectangle 2"/>
          <p:cNvSpPr>
            <a:spLocks noGrp="1" noChangeArrowheads="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LAS CAPAS DE LA TIERRA</a:t>
            </a:r>
          </a:p>
        </p:txBody>
      </p:sp>
      <p:pic>
        <p:nvPicPr>
          <p:cNvPr id="19460" name="Picture 5" descr="globe"/>
          <p:cNvPicPr>
            <a:picLocks noChangeAspect="1" noChangeArrowheads="1"/>
          </p:cNvPicPr>
          <p:nvPr/>
        </p:nvPicPr>
        <p:blipFill>
          <a:blip r:embed="rId4" cstate="print"/>
          <a:srcRect/>
          <a:stretch>
            <a:fillRect/>
          </a:stretch>
        </p:blipFill>
        <p:spPr bwMode="auto">
          <a:xfrm>
            <a:off x="3810000" y="1828800"/>
            <a:ext cx="4800600" cy="4795838"/>
          </a:xfrm>
          <a:prstGeom prst="rect">
            <a:avLst/>
          </a:prstGeom>
          <a:noFill/>
          <a:ln w="9525">
            <a:noFill/>
            <a:miter lim="800000"/>
            <a:headEnd/>
            <a:tailEnd/>
          </a:ln>
        </p:spPr>
      </p:pic>
      <p:sp>
        <p:nvSpPr>
          <p:cNvPr id="19461" name="Text Box 6"/>
          <p:cNvSpPr txBox="1">
            <a:spLocks noChangeArrowheads="1"/>
          </p:cNvSpPr>
          <p:nvPr/>
        </p:nvSpPr>
        <p:spPr bwMode="auto">
          <a:xfrm>
            <a:off x="6096000" y="3733800"/>
            <a:ext cx="1932384" cy="369332"/>
          </a:xfrm>
          <a:prstGeom prst="rect">
            <a:avLst/>
          </a:prstGeom>
          <a:noFill/>
          <a:ln w="9525">
            <a:noFill/>
            <a:miter lim="800000"/>
            <a:headEnd/>
            <a:tailEnd/>
          </a:ln>
        </p:spPr>
        <p:txBody>
          <a:bodyPr wrap="square">
            <a:spAutoFit/>
          </a:bodyPr>
          <a:lstStyle/>
          <a:p>
            <a:pPr>
              <a:spcBef>
                <a:spcPct val="50000"/>
              </a:spcBef>
            </a:pPr>
            <a:r>
              <a:rPr lang="en-US" dirty="0" err="1" smtClean="0">
                <a:latin typeface="Trebuchet MS" pitchFamily="34" charset="0"/>
              </a:rPr>
              <a:t>Núcleo</a:t>
            </a:r>
            <a:r>
              <a:rPr lang="en-US" dirty="0" smtClean="0">
                <a:latin typeface="Trebuchet MS" pitchFamily="34" charset="0"/>
              </a:rPr>
              <a:t> </a:t>
            </a:r>
            <a:r>
              <a:rPr lang="en-US" dirty="0" err="1" smtClean="0">
                <a:latin typeface="Trebuchet MS" pitchFamily="34" charset="0"/>
              </a:rPr>
              <a:t>interno</a:t>
            </a:r>
            <a:endParaRPr lang="en-US" dirty="0">
              <a:latin typeface="Trebuchet MS" pitchFamily="34" charset="0"/>
            </a:endParaRPr>
          </a:p>
        </p:txBody>
      </p:sp>
      <p:sp>
        <p:nvSpPr>
          <p:cNvPr id="19462" name="Text Box 7"/>
          <p:cNvSpPr txBox="1">
            <a:spLocks noChangeArrowheads="1"/>
          </p:cNvSpPr>
          <p:nvPr/>
        </p:nvSpPr>
        <p:spPr bwMode="auto">
          <a:xfrm>
            <a:off x="5791200" y="3200400"/>
            <a:ext cx="2971800" cy="366713"/>
          </a:xfrm>
          <a:prstGeom prst="rect">
            <a:avLst/>
          </a:prstGeom>
          <a:noFill/>
          <a:ln w="9525">
            <a:noFill/>
            <a:miter lim="800000"/>
            <a:headEnd/>
            <a:tailEnd/>
          </a:ln>
        </p:spPr>
        <p:txBody>
          <a:bodyPr>
            <a:spAutoFit/>
          </a:bodyPr>
          <a:lstStyle/>
          <a:p>
            <a:pPr>
              <a:spcBef>
                <a:spcPct val="50000"/>
              </a:spcBef>
            </a:pPr>
            <a:r>
              <a:rPr lang="en-US" dirty="0" err="1" smtClean="0">
                <a:latin typeface="Trebuchet MS" pitchFamily="34" charset="0"/>
              </a:rPr>
              <a:t>Núcleo</a:t>
            </a:r>
            <a:r>
              <a:rPr lang="en-US" dirty="0" smtClean="0">
                <a:latin typeface="Trebuchet MS" pitchFamily="34" charset="0"/>
              </a:rPr>
              <a:t> </a:t>
            </a:r>
            <a:r>
              <a:rPr lang="en-US" dirty="0" err="1" smtClean="0">
                <a:latin typeface="Trebuchet MS" pitchFamily="34" charset="0"/>
              </a:rPr>
              <a:t>externo</a:t>
            </a:r>
            <a:endParaRPr lang="en-US" dirty="0">
              <a:latin typeface="Trebuchet MS" pitchFamily="34" charset="0"/>
            </a:endParaRPr>
          </a:p>
        </p:txBody>
      </p:sp>
      <p:sp>
        <p:nvSpPr>
          <p:cNvPr id="19463" name="Text Box 8"/>
          <p:cNvSpPr txBox="1">
            <a:spLocks noChangeArrowheads="1"/>
          </p:cNvSpPr>
          <p:nvPr/>
        </p:nvSpPr>
        <p:spPr bwMode="auto">
          <a:xfrm>
            <a:off x="6096000" y="2286000"/>
            <a:ext cx="1143000" cy="366713"/>
          </a:xfrm>
          <a:prstGeom prst="rect">
            <a:avLst/>
          </a:prstGeom>
          <a:noFill/>
          <a:ln w="9525">
            <a:noFill/>
            <a:miter lim="800000"/>
            <a:headEnd/>
            <a:tailEnd/>
          </a:ln>
        </p:spPr>
        <p:txBody>
          <a:bodyPr>
            <a:spAutoFit/>
          </a:bodyPr>
          <a:lstStyle/>
          <a:p>
            <a:pPr>
              <a:spcBef>
                <a:spcPct val="50000"/>
              </a:spcBef>
            </a:pPr>
            <a:r>
              <a:rPr lang="en-US" dirty="0" err="1" smtClean="0">
                <a:latin typeface="Trebuchet MS" pitchFamily="34" charset="0"/>
              </a:rPr>
              <a:t>Manto</a:t>
            </a:r>
            <a:endParaRPr lang="en-US" dirty="0">
              <a:latin typeface="Trebuchet MS" pitchFamily="34" charset="0"/>
            </a:endParaRPr>
          </a:p>
        </p:txBody>
      </p:sp>
      <p:sp>
        <p:nvSpPr>
          <p:cNvPr id="19464" name="Text Box 9"/>
          <p:cNvSpPr txBox="1">
            <a:spLocks noChangeArrowheads="1"/>
          </p:cNvSpPr>
          <p:nvPr/>
        </p:nvSpPr>
        <p:spPr bwMode="auto">
          <a:xfrm>
            <a:off x="3352800" y="5653088"/>
            <a:ext cx="2971800" cy="366712"/>
          </a:xfrm>
          <a:prstGeom prst="rect">
            <a:avLst/>
          </a:prstGeom>
          <a:noFill/>
          <a:ln w="9525">
            <a:noFill/>
            <a:miter lim="800000"/>
            <a:headEnd/>
            <a:tailEnd/>
          </a:ln>
        </p:spPr>
        <p:txBody>
          <a:bodyPr>
            <a:spAutoFit/>
          </a:bodyPr>
          <a:lstStyle/>
          <a:p>
            <a:pPr>
              <a:spcBef>
                <a:spcPct val="50000"/>
              </a:spcBef>
            </a:pPr>
            <a:r>
              <a:rPr lang="en-US" dirty="0" err="1" smtClean="0">
                <a:latin typeface="Trebuchet MS" pitchFamily="34" charset="0"/>
              </a:rPr>
              <a:t>Corteza</a:t>
            </a:r>
            <a:endParaRPr lang="en-US" dirty="0">
              <a:latin typeface="Trebuchet MS" pitchFamily="34" charset="0"/>
            </a:endParaRPr>
          </a:p>
        </p:txBody>
      </p:sp>
      <p:sp>
        <p:nvSpPr>
          <p:cNvPr id="19465" name="Line 10"/>
          <p:cNvSpPr>
            <a:spLocks noChangeShapeType="1"/>
          </p:cNvSpPr>
          <p:nvPr/>
        </p:nvSpPr>
        <p:spPr bwMode="auto">
          <a:xfrm flipV="1">
            <a:off x="4038600" y="5257800"/>
            <a:ext cx="762000" cy="533400"/>
          </a:xfrm>
          <a:prstGeom prst="line">
            <a:avLst/>
          </a:prstGeom>
          <a:noFill/>
          <a:ln w="9525">
            <a:solidFill>
              <a:schemeClr val="tx1"/>
            </a:solidFill>
            <a:round/>
            <a:headEnd/>
            <a:tailEnd type="triangle" w="med" len="med"/>
          </a:ln>
        </p:spPr>
        <p:txBody>
          <a:bodyPr wrap="none" anchor="ctr"/>
          <a:lstStyle/>
          <a:p>
            <a:endParaRPr lang="es-ES"/>
          </a:p>
        </p:txBody>
      </p:sp>
      <p:sp>
        <p:nvSpPr>
          <p:cNvPr id="11" name="10 Rectángulo"/>
          <p:cNvSpPr/>
          <p:nvPr/>
        </p:nvSpPr>
        <p:spPr>
          <a:xfrm>
            <a:off x="611560" y="2060848"/>
            <a:ext cx="2736304" cy="288032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9459" name="Rectangle 3"/>
          <p:cNvSpPr>
            <a:spLocks noGrp="1" noChangeArrowheads="1"/>
          </p:cNvSpPr>
          <p:nvPr>
            <p:ph idx="1"/>
          </p:nvPr>
        </p:nvSpPr>
        <p:spPr>
          <a:xfrm>
            <a:off x="395536" y="2060848"/>
            <a:ext cx="3168352" cy="3024336"/>
          </a:xfrm>
        </p:spPr>
        <p:txBody>
          <a:bodyPr/>
          <a:lstStyle/>
          <a:p>
            <a:pPr eaLnBrk="1" hangingPunct="1">
              <a:buNone/>
            </a:pPr>
            <a:r>
              <a:rPr lang="en-US" dirty="0" smtClean="0">
                <a:latin typeface="Arial Rounded MT Bold" pitchFamily="34" charset="0"/>
                <a:cs typeface="Aharoni" pitchFamily="2" charset="-79"/>
              </a:rPr>
              <a:t>   </a:t>
            </a:r>
            <a:r>
              <a:rPr lang="en-US" sz="2400" dirty="0" smtClean="0">
                <a:latin typeface="Arial Rounded MT Bold" pitchFamily="34" charset="0"/>
                <a:cs typeface="Aharoni" pitchFamily="2" charset="-79"/>
              </a:rPr>
              <a:t>LA TIERRA SE COMPONE DE 3 CAPAS:</a:t>
            </a:r>
          </a:p>
          <a:p>
            <a:pPr lvl="1" eaLnBrk="1" hangingPunct="1"/>
            <a:r>
              <a:rPr lang="en-US" sz="2400" dirty="0" smtClean="0">
                <a:latin typeface="Arial Rounded MT Bold" pitchFamily="34" charset="0"/>
                <a:cs typeface="Aharoni" pitchFamily="2" charset="-79"/>
              </a:rPr>
              <a:t>NÚCLEO </a:t>
            </a:r>
          </a:p>
          <a:p>
            <a:pPr lvl="1" eaLnBrk="1" hangingPunct="1"/>
            <a:r>
              <a:rPr lang="en-US" sz="2400" dirty="0" smtClean="0">
                <a:latin typeface="Arial Rounded MT Bold" pitchFamily="34" charset="0"/>
                <a:cs typeface="Aharoni" pitchFamily="2" charset="-79"/>
              </a:rPr>
              <a:t>MANTO</a:t>
            </a:r>
          </a:p>
          <a:p>
            <a:pPr lvl="1" eaLnBrk="1" hangingPunct="1"/>
            <a:r>
              <a:rPr lang="en-US" sz="2400" dirty="0" smtClean="0">
                <a:latin typeface="Arial Rounded MT Bold" pitchFamily="34" charset="0"/>
                <a:cs typeface="Aharoni" pitchFamily="2" charset="-79"/>
              </a:rPr>
              <a:t>CORTEZA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3" name="2 Rectángulo"/>
          <p:cNvSpPr/>
          <p:nvPr/>
        </p:nvSpPr>
        <p:spPr>
          <a:xfrm>
            <a:off x="2221844" y="188640"/>
            <a:ext cx="3712876" cy="523220"/>
          </a:xfrm>
          <a:prstGeom prst="rect">
            <a:avLst/>
          </a:prstGeom>
        </p:spPr>
        <p:txBody>
          <a:bodyPr wrap="none">
            <a:spAutoFit/>
          </a:bodyPr>
          <a:lstStyle/>
          <a:p>
            <a:pPr lvl="0" algn="ctr">
              <a:spcBef>
                <a:spcPct val="0"/>
              </a:spcBef>
              <a:defRPr/>
            </a:pPr>
            <a:r>
              <a:rPr lang="es-ES" sz="2800" dirty="0" smtClean="0">
                <a:solidFill>
                  <a:srgbClr val="800000"/>
                </a:solidFill>
                <a:latin typeface="Aharoni" pitchFamily="2" charset="-79"/>
                <a:cs typeface="Aharoni" pitchFamily="2" charset="-79"/>
              </a:rPr>
              <a:t>RELIEVE OCEÁNICO</a:t>
            </a:r>
            <a:endParaRPr lang="es-ES" sz="2800" dirty="0">
              <a:solidFill>
                <a:srgbClr val="800000"/>
              </a:solidFill>
              <a:latin typeface="Aharoni" pitchFamily="2" charset="-79"/>
              <a:cs typeface="Aharoni" pitchFamily="2" charset="-79"/>
            </a:endParaRPr>
          </a:p>
        </p:txBody>
      </p:sp>
      <p:grpSp>
        <p:nvGrpSpPr>
          <p:cNvPr id="2" name="13 Grupo"/>
          <p:cNvGrpSpPr/>
          <p:nvPr/>
        </p:nvGrpSpPr>
        <p:grpSpPr>
          <a:xfrm>
            <a:off x="611560" y="764704"/>
            <a:ext cx="7920880" cy="5904656"/>
            <a:chOff x="611560" y="764704"/>
            <a:chExt cx="7920880" cy="5904656"/>
          </a:xfrm>
        </p:grpSpPr>
        <p:pic>
          <p:nvPicPr>
            <p:cNvPr id="24580" name="Picture 4" descr="http://laboratoriodesociales.files.wordpress.com/2007/09/sin-titulo_6.gif"/>
            <p:cNvPicPr>
              <a:picLocks noChangeAspect="1" noChangeArrowheads="1"/>
            </p:cNvPicPr>
            <p:nvPr/>
          </p:nvPicPr>
          <p:blipFill>
            <a:blip r:embed="rId3" cstate="print"/>
            <a:srcRect/>
            <a:stretch>
              <a:fillRect/>
            </a:stretch>
          </p:blipFill>
          <p:spPr bwMode="auto">
            <a:xfrm>
              <a:off x="611560" y="764704"/>
              <a:ext cx="7872875" cy="5904656"/>
            </a:xfrm>
            <a:prstGeom prst="rect">
              <a:avLst/>
            </a:prstGeom>
            <a:noFill/>
          </p:spPr>
        </p:pic>
        <p:sp>
          <p:nvSpPr>
            <p:cNvPr id="5" name="4 Rectángulo redondeado"/>
            <p:cNvSpPr/>
            <p:nvPr/>
          </p:nvSpPr>
          <p:spPr>
            <a:xfrm>
              <a:off x="899592" y="980728"/>
              <a:ext cx="280831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redondeado"/>
            <p:cNvSpPr/>
            <p:nvPr/>
          </p:nvSpPr>
          <p:spPr>
            <a:xfrm>
              <a:off x="971600" y="1844824"/>
              <a:ext cx="151216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t>PLATAFORMA CONTINENTAL</a:t>
              </a:r>
              <a:endParaRPr lang="es-ES" sz="1100" dirty="0"/>
            </a:p>
          </p:txBody>
        </p:sp>
        <p:sp>
          <p:nvSpPr>
            <p:cNvPr id="7" name="6 Rectángulo redondeado"/>
            <p:cNvSpPr/>
            <p:nvPr/>
          </p:nvSpPr>
          <p:spPr>
            <a:xfrm>
              <a:off x="3131840" y="1556792"/>
              <a:ext cx="12961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TALUD CONTINENTAL </a:t>
              </a:r>
              <a:endParaRPr lang="es-ES" sz="1400" dirty="0"/>
            </a:p>
          </p:txBody>
        </p:sp>
        <p:sp>
          <p:nvSpPr>
            <p:cNvPr id="8" name="7 Rectángulo redondeado"/>
            <p:cNvSpPr/>
            <p:nvPr/>
          </p:nvSpPr>
          <p:spPr>
            <a:xfrm>
              <a:off x="4572000" y="1844824"/>
              <a:ext cx="12961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t>ISLAS DE ORIGEN VOLCÁNICO</a:t>
              </a:r>
              <a:endParaRPr lang="es-ES" sz="1100" dirty="0"/>
            </a:p>
          </p:txBody>
        </p:sp>
        <p:sp>
          <p:nvSpPr>
            <p:cNvPr id="9" name="8 Rectángulo redondeado"/>
            <p:cNvSpPr/>
            <p:nvPr/>
          </p:nvSpPr>
          <p:spPr>
            <a:xfrm>
              <a:off x="6012160" y="1916832"/>
              <a:ext cx="12961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DORSALES OCEÁNICAS</a:t>
              </a:r>
              <a:endParaRPr lang="es-ES" sz="1400" dirty="0"/>
            </a:p>
          </p:txBody>
        </p:sp>
        <p:sp>
          <p:nvSpPr>
            <p:cNvPr id="10" name="9 Rectángulo redondeado"/>
            <p:cNvSpPr/>
            <p:nvPr/>
          </p:nvSpPr>
          <p:spPr>
            <a:xfrm>
              <a:off x="5004048" y="2348880"/>
              <a:ext cx="115212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dirty="0" smtClean="0"/>
                <a:t>LLANURA ABISAL</a:t>
              </a:r>
              <a:endParaRPr lang="es-ES" sz="1200" dirty="0"/>
            </a:p>
          </p:txBody>
        </p:sp>
        <p:sp>
          <p:nvSpPr>
            <p:cNvPr id="11" name="10 Rectángulo redondeado"/>
            <p:cNvSpPr/>
            <p:nvPr/>
          </p:nvSpPr>
          <p:spPr>
            <a:xfrm>
              <a:off x="7236296" y="2348880"/>
              <a:ext cx="1296144"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FOSAS MARINAS</a:t>
              </a:r>
              <a:endParaRPr lang="es-ES" sz="1400" dirty="0"/>
            </a:p>
          </p:txBody>
        </p:sp>
        <p:sp>
          <p:nvSpPr>
            <p:cNvPr id="12" name="11 Rectángulo redondeado"/>
            <p:cNvSpPr/>
            <p:nvPr/>
          </p:nvSpPr>
          <p:spPr>
            <a:xfrm>
              <a:off x="6588224" y="2708920"/>
              <a:ext cx="72008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t>RIFT</a:t>
              </a:r>
              <a:endParaRPr lang="es-ES" sz="1400" dirty="0"/>
            </a:p>
          </p:txBody>
        </p:sp>
        <p:sp>
          <p:nvSpPr>
            <p:cNvPr id="13" name="12 Rectángulo"/>
            <p:cNvSpPr/>
            <p:nvPr/>
          </p:nvSpPr>
          <p:spPr>
            <a:xfrm>
              <a:off x="999656" y="980728"/>
              <a:ext cx="2595583" cy="369332"/>
            </a:xfrm>
            <a:prstGeom prst="rect">
              <a:avLst/>
            </a:prstGeom>
          </p:spPr>
          <p:txBody>
            <a:bodyPr wrap="none">
              <a:spAutoFit/>
            </a:bodyPr>
            <a:lstStyle/>
            <a:p>
              <a:pPr lvl="0" algn="ctr">
                <a:spcBef>
                  <a:spcPct val="0"/>
                </a:spcBef>
                <a:defRPr/>
              </a:pPr>
              <a:r>
                <a:rPr lang="es-ES" dirty="0" smtClean="0">
                  <a:solidFill>
                    <a:srgbClr val="800000"/>
                  </a:solidFill>
                  <a:latin typeface="Aharoni" pitchFamily="2" charset="-79"/>
                  <a:cs typeface="Aharoni" pitchFamily="2" charset="-79"/>
                </a:rPr>
                <a:t>FORMAS DE RELIEVE</a:t>
              </a:r>
              <a:endParaRPr lang="es-ES" dirty="0">
                <a:solidFill>
                  <a:srgbClr val="800000"/>
                </a:solidFill>
                <a:latin typeface="Aharoni" pitchFamily="2" charset="-79"/>
                <a:cs typeface="Aharoni" pitchFamily="2" charset="-79"/>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098"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5" name="4 Rectángulo"/>
          <p:cNvSpPr/>
          <p:nvPr/>
        </p:nvSpPr>
        <p:spPr>
          <a:xfrm>
            <a:off x="1259632" y="2204864"/>
            <a:ext cx="6228362" cy="1829817"/>
          </a:xfrm>
          <a:prstGeom prst="rect">
            <a:avLst/>
          </a:prstGeom>
          <a:noFill/>
        </p:spPr>
        <p:txBody>
          <a:bodyPr wrap="none" lIns="91440" tIns="45720" rIns="91440" bIns="45720">
            <a:prstTxWarp prst="textCurveUp">
              <a:avLst/>
            </a:prstTxWarp>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pPr algn="ctr"/>
            <a:r>
              <a:rPr lang="es-E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¿ALGUNA PREGUNTA</a:t>
            </a:r>
            <a:r>
              <a:rPr lang="es-ES"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rPr>
              <a:t>?</a:t>
            </a:r>
            <a:endParaRPr lang="es-E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4098" name="Picture 2" descr="http://k32.kn3.net/taringa/6/5/2/1/3/1/4/b2kcarolina/269.jpg?453"/>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27384"/>
            <a:ext cx="9144000" cy="6910536"/>
          </a:xfrm>
          <a:prstGeom prst="rect">
            <a:avLst/>
          </a:prstGeom>
          <a:noFill/>
        </p:spPr>
      </p:pic>
      <p:sp>
        <p:nvSpPr>
          <p:cNvPr id="5" name="4 Rectángulo"/>
          <p:cNvSpPr/>
          <p:nvPr/>
        </p:nvSpPr>
        <p:spPr>
          <a:xfrm>
            <a:off x="2411760" y="260648"/>
            <a:ext cx="4589132" cy="64807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sz="2400" dirty="0" smtClean="0">
                <a:latin typeface="Aharoni" pitchFamily="2" charset="-79"/>
                <a:cs typeface="Aharoni" pitchFamily="2" charset="-79"/>
              </a:rPr>
              <a:t>LA SUPERFICIE TERRESTRE</a:t>
            </a:r>
            <a:endParaRPr lang="es-ES" sz="2400" dirty="0">
              <a:latin typeface="Aharoni" pitchFamily="2" charset="-79"/>
              <a:cs typeface="Aharoni" pitchFamily="2" charset="-79"/>
            </a:endParaRPr>
          </a:p>
        </p:txBody>
      </p:sp>
      <p:sp>
        <p:nvSpPr>
          <p:cNvPr id="6" name="5 Rectángulo"/>
          <p:cNvSpPr/>
          <p:nvPr/>
        </p:nvSpPr>
        <p:spPr>
          <a:xfrm>
            <a:off x="971600" y="1124744"/>
            <a:ext cx="7200800"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b="1" dirty="0" smtClean="0">
                <a:latin typeface="Arial Rounded MT Bold" pitchFamily="34" charset="0"/>
              </a:rPr>
              <a:t>LA SUPERFICIE TERRESTRE ESTÁ FORMADA POR TIERRA Y AGUA</a:t>
            </a:r>
            <a:endParaRPr lang="es-ES" b="1" dirty="0">
              <a:latin typeface="Arial Rounded MT Bold" pitchFamily="34" charset="0"/>
            </a:endParaRPr>
          </a:p>
        </p:txBody>
      </p:sp>
      <p:sp>
        <p:nvSpPr>
          <p:cNvPr id="7" name="6 Elipse"/>
          <p:cNvSpPr/>
          <p:nvPr/>
        </p:nvSpPr>
        <p:spPr>
          <a:xfrm rot="21095534">
            <a:off x="231698" y="1626618"/>
            <a:ext cx="3024336" cy="9361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OCÉANOS</a:t>
            </a:r>
            <a:endParaRPr lang="es-ES" dirty="0">
              <a:latin typeface="Aharoni" pitchFamily="2" charset="-79"/>
              <a:cs typeface="Aharoni" pitchFamily="2" charset="-79"/>
            </a:endParaRPr>
          </a:p>
        </p:txBody>
      </p:sp>
      <p:sp>
        <p:nvSpPr>
          <p:cNvPr id="8" name="7 Elipse"/>
          <p:cNvSpPr/>
          <p:nvPr/>
        </p:nvSpPr>
        <p:spPr>
          <a:xfrm rot="256540">
            <a:off x="5682809" y="1596221"/>
            <a:ext cx="3024336" cy="936104"/>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CONTINENTES</a:t>
            </a:r>
            <a:endParaRPr lang="es-ES" dirty="0">
              <a:latin typeface="Aharoni" pitchFamily="2" charset="-79"/>
              <a:cs typeface="Aharoni" pitchFamily="2" charset="-79"/>
            </a:endParaRPr>
          </a:p>
        </p:txBody>
      </p:sp>
      <p:sp>
        <p:nvSpPr>
          <p:cNvPr id="10" name="9 Rectángulo redondeado"/>
          <p:cNvSpPr/>
          <p:nvPr/>
        </p:nvSpPr>
        <p:spPr>
          <a:xfrm>
            <a:off x="2339752" y="1628800"/>
            <a:ext cx="1944216" cy="187220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chemeClr val="tx1"/>
                </a:solidFill>
                <a:latin typeface="Arial Narrow" pitchFamily="34" charset="0"/>
              </a:rPr>
              <a:t>SON GRANDES MASAS DE AGUA SALADA QUE CUBREN EL 71 % DE LA SUPERFICIE</a:t>
            </a:r>
            <a:endParaRPr lang="es-ES" b="1" dirty="0">
              <a:solidFill>
                <a:schemeClr val="tx1"/>
              </a:solidFill>
              <a:latin typeface="Arial Narrow" pitchFamily="34" charset="0"/>
            </a:endParaRPr>
          </a:p>
        </p:txBody>
      </p:sp>
      <p:sp>
        <p:nvSpPr>
          <p:cNvPr id="12" name="11 Rectángulo redondeado"/>
          <p:cNvSpPr/>
          <p:nvPr/>
        </p:nvSpPr>
        <p:spPr>
          <a:xfrm>
            <a:off x="6588224" y="2276872"/>
            <a:ext cx="2304256" cy="13681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b="1" dirty="0" smtClean="0">
                <a:solidFill>
                  <a:schemeClr val="tx1"/>
                </a:solidFill>
                <a:latin typeface="Arial Narrow" pitchFamily="34" charset="0"/>
              </a:rPr>
              <a:t>SON GRANDES MASAS DE TIERRA QUE CUBREN EL 29% DE LA SUPERFICIE</a:t>
            </a:r>
            <a:endParaRPr lang="es-ES" b="1" dirty="0">
              <a:solidFill>
                <a:schemeClr val="tx1"/>
              </a:solidFill>
              <a:latin typeface="Arial Narrow" pitchFamily="34" charset="0"/>
            </a:endParaRPr>
          </a:p>
        </p:txBody>
      </p:sp>
      <p:sp>
        <p:nvSpPr>
          <p:cNvPr id="13" name="12 Rectángulo redondeado"/>
          <p:cNvSpPr/>
          <p:nvPr/>
        </p:nvSpPr>
        <p:spPr>
          <a:xfrm>
            <a:off x="4139952" y="2060848"/>
            <a:ext cx="1944216"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smtClean="0"/>
              <a:t>EXISTE TIERRA SUMERGIDA BAJO LOS OCÉANOS</a:t>
            </a:r>
            <a:endParaRPr lang="es-ES" dirty="0"/>
          </a:p>
        </p:txBody>
      </p:sp>
      <p:sp>
        <p:nvSpPr>
          <p:cNvPr id="14" name="13 Rectángulo"/>
          <p:cNvSpPr/>
          <p:nvPr/>
        </p:nvSpPr>
        <p:spPr>
          <a:xfrm>
            <a:off x="395536" y="3717032"/>
            <a:ext cx="7200800" cy="64807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smtClean="0">
                <a:solidFill>
                  <a:srgbClr val="C00000"/>
                </a:solidFill>
                <a:latin typeface="Arial Rounded MT Bold" pitchFamily="34" charset="0"/>
              </a:rPr>
              <a:t>CLASIFICAMOS LAS ZONAS QUE COMPONEN LA SUPERFICIE TERRESTRE EN: </a:t>
            </a:r>
            <a:endParaRPr lang="es-ES" b="1" dirty="0">
              <a:solidFill>
                <a:srgbClr val="C00000"/>
              </a:solidFill>
              <a:latin typeface="Arial Rounded MT Bold" pitchFamily="34" charset="0"/>
            </a:endParaRPr>
          </a:p>
        </p:txBody>
      </p:sp>
      <p:sp>
        <p:nvSpPr>
          <p:cNvPr id="15" name="14 Rectángulo redondeado"/>
          <p:cNvSpPr/>
          <p:nvPr/>
        </p:nvSpPr>
        <p:spPr>
          <a:xfrm>
            <a:off x="395536" y="4509120"/>
            <a:ext cx="1944216"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LITOSFERA</a:t>
            </a:r>
            <a:endParaRPr lang="es-ES" dirty="0">
              <a:latin typeface="Aharoni" pitchFamily="2" charset="-79"/>
              <a:cs typeface="Aharoni" pitchFamily="2" charset="-79"/>
            </a:endParaRPr>
          </a:p>
        </p:txBody>
      </p:sp>
      <p:sp>
        <p:nvSpPr>
          <p:cNvPr id="16" name="15 Rectángulo redondeado"/>
          <p:cNvSpPr/>
          <p:nvPr/>
        </p:nvSpPr>
        <p:spPr>
          <a:xfrm>
            <a:off x="2531773" y="4509120"/>
            <a:ext cx="1944216"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HIDROSFERA</a:t>
            </a:r>
            <a:endParaRPr lang="es-ES" dirty="0">
              <a:latin typeface="Aharoni" pitchFamily="2" charset="-79"/>
              <a:cs typeface="Aharoni" pitchFamily="2" charset="-79"/>
            </a:endParaRPr>
          </a:p>
        </p:txBody>
      </p:sp>
      <p:sp>
        <p:nvSpPr>
          <p:cNvPr id="17" name="16 Rectángulo redondeado"/>
          <p:cNvSpPr/>
          <p:nvPr/>
        </p:nvSpPr>
        <p:spPr>
          <a:xfrm>
            <a:off x="4668010" y="4509120"/>
            <a:ext cx="1944216"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ATMÓSFERA</a:t>
            </a:r>
            <a:endParaRPr lang="es-ES" dirty="0">
              <a:latin typeface="Aharoni" pitchFamily="2" charset="-79"/>
              <a:cs typeface="Aharoni" pitchFamily="2" charset="-79"/>
            </a:endParaRPr>
          </a:p>
        </p:txBody>
      </p:sp>
      <p:sp>
        <p:nvSpPr>
          <p:cNvPr id="18" name="17 Rectángulo redondeado"/>
          <p:cNvSpPr/>
          <p:nvPr/>
        </p:nvSpPr>
        <p:spPr>
          <a:xfrm>
            <a:off x="6804248" y="4509120"/>
            <a:ext cx="1944216" cy="72008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S" dirty="0" smtClean="0">
                <a:latin typeface="Aharoni" pitchFamily="2" charset="-79"/>
                <a:cs typeface="Aharoni" pitchFamily="2" charset="-79"/>
              </a:rPr>
              <a:t>BIOSFERA</a:t>
            </a:r>
            <a:endParaRPr lang="es-ES" dirty="0">
              <a:latin typeface="Aharoni" pitchFamily="2" charset="-79"/>
              <a:cs typeface="Aharoni" pitchFamily="2" charset="-79"/>
            </a:endParaRPr>
          </a:p>
        </p:txBody>
      </p:sp>
      <p:sp>
        <p:nvSpPr>
          <p:cNvPr id="19" name="18 Rectángulo"/>
          <p:cNvSpPr/>
          <p:nvPr/>
        </p:nvSpPr>
        <p:spPr>
          <a:xfrm>
            <a:off x="539552" y="5085184"/>
            <a:ext cx="1728192"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b="1" dirty="0" smtClean="0">
                <a:latin typeface="Arial Narrow" pitchFamily="34" charset="0"/>
              </a:rPr>
              <a:t>ES LA CUBIERTA SÓLIDA Y ROCOSA DE LA SUPERFICIE TERRESTRE</a:t>
            </a:r>
            <a:endParaRPr lang="es-ES" b="1" dirty="0">
              <a:latin typeface="Arial Narrow" pitchFamily="34" charset="0"/>
            </a:endParaRPr>
          </a:p>
        </p:txBody>
      </p:sp>
      <p:sp>
        <p:nvSpPr>
          <p:cNvPr id="20" name="19 Rectángulo"/>
          <p:cNvSpPr/>
          <p:nvPr/>
        </p:nvSpPr>
        <p:spPr>
          <a:xfrm>
            <a:off x="2627784" y="5085184"/>
            <a:ext cx="1728192"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dirty="0" smtClean="0">
                <a:latin typeface="Arial Narrow" pitchFamily="34" charset="0"/>
              </a:rPr>
              <a:t>INCLUYE TODO EL AGUA DE LA TIERRA: OCÉANOS, MARES, LAGOS, RÍOS Y AGUAS SUBTERRÁNEAS</a:t>
            </a:r>
            <a:endParaRPr lang="es-ES" sz="1400" b="1" dirty="0">
              <a:latin typeface="Arial Narrow" pitchFamily="34" charset="0"/>
            </a:endParaRPr>
          </a:p>
        </p:txBody>
      </p:sp>
      <p:sp>
        <p:nvSpPr>
          <p:cNvPr id="21" name="20 Rectángulo"/>
          <p:cNvSpPr/>
          <p:nvPr/>
        </p:nvSpPr>
        <p:spPr>
          <a:xfrm>
            <a:off x="4788024" y="5085184"/>
            <a:ext cx="1728192"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b="1" dirty="0" smtClean="0">
                <a:latin typeface="Arial Narrow" pitchFamily="34" charset="0"/>
              </a:rPr>
              <a:t>ES UNA CAPA DE GASES (SOBRE TODO NITRÓGENO Y OXÍGENO) QUE RODEA A LA TIERRA</a:t>
            </a:r>
            <a:endParaRPr lang="es-ES" sz="1400" b="1" dirty="0">
              <a:latin typeface="Arial Narrow" pitchFamily="34" charset="0"/>
            </a:endParaRPr>
          </a:p>
        </p:txBody>
      </p:sp>
      <p:sp>
        <p:nvSpPr>
          <p:cNvPr id="22" name="21 Rectángulo"/>
          <p:cNvSpPr/>
          <p:nvPr/>
        </p:nvSpPr>
        <p:spPr>
          <a:xfrm>
            <a:off x="6948264" y="5085184"/>
            <a:ext cx="1728192" cy="15121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300" b="1" dirty="0" smtClean="0">
                <a:latin typeface="Arial Narrow" pitchFamily="34" charset="0"/>
              </a:rPr>
              <a:t>ES LA CAPA EN LA QUE SE DESARROLLA LA VIDA. INCLUYE PARTES DE LA LITOSFERA, DE LA´HIDROSFERA Y DE LA ATMÓSFERA</a:t>
            </a:r>
            <a:endParaRPr lang="es-ES" sz="13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ox(in)">
                                      <p:cBhvr>
                                        <p:cTn id="38" dur="500"/>
                                        <p:tgtEl>
                                          <p:spTgt spid="17"/>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ox(in)">
                                      <p:cBhvr>
                                        <p:cTn id="41" dur="500"/>
                                        <p:tgtEl>
                                          <p:spTgt spid="16"/>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ox(in)">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ox(i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ox(in)">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box(i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20484" name="Picture 4" descr="crust"/>
          <p:cNvPicPr>
            <a:picLocks noChangeAspect="1" noChangeArrowheads="1"/>
          </p:cNvPicPr>
          <p:nvPr/>
        </p:nvPicPr>
        <p:blipFill>
          <a:blip r:embed="rId4" cstate="print"/>
          <a:srcRect/>
          <a:stretch>
            <a:fillRect/>
          </a:stretch>
        </p:blipFill>
        <p:spPr bwMode="auto">
          <a:xfrm>
            <a:off x="4874840" y="332656"/>
            <a:ext cx="3657600" cy="2808288"/>
          </a:xfrm>
          <a:prstGeom prst="rect">
            <a:avLst/>
          </a:prstGeom>
          <a:ln>
            <a:noFill/>
          </a:ln>
          <a:effectLst>
            <a:outerShdw blurRad="292100" dist="139700" dir="2700000" algn="tl" rotWithShape="0">
              <a:srgbClr val="333333">
                <a:alpha val="65000"/>
              </a:srgbClr>
            </a:outerShdw>
          </a:effectLst>
        </p:spPr>
      </p:pic>
      <p:sp>
        <p:nvSpPr>
          <p:cNvPr id="8" name="7 Flecha curvada hacia la derecha"/>
          <p:cNvSpPr/>
          <p:nvPr/>
        </p:nvSpPr>
        <p:spPr>
          <a:xfrm>
            <a:off x="251520" y="1844824"/>
            <a:ext cx="1224136" cy="1224136"/>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tx1"/>
              </a:solidFill>
            </a:endParaRPr>
          </a:p>
        </p:txBody>
      </p:sp>
      <p:sp>
        <p:nvSpPr>
          <p:cNvPr id="10" name="9 Flecha curvada hacia la derecha"/>
          <p:cNvSpPr/>
          <p:nvPr/>
        </p:nvSpPr>
        <p:spPr>
          <a:xfrm flipH="1">
            <a:off x="4355976" y="1844824"/>
            <a:ext cx="1080120" cy="1224136"/>
          </a:xfrm>
          <a:prstGeom prst="curv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ES">
              <a:solidFill>
                <a:schemeClr val="tx1"/>
              </a:solidFill>
            </a:endParaRPr>
          </a:p>
        </p:txBody>
      </p:sp>
      <p:sp>
        <p:nvSpPr>
          <p:cNvPr id="11" name="10 Rectángulo"/>
          <p:cNvSpPr/>
          <p:nvPr/>
        </p:nvSpPr>
        <p:spPr>
          <a:xfrm>
            <a:off x="971600" y="404664"/>
            <a:ext cx="3240360" cy="79208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ES"/>
          </a:p>
        </p:txBody>
      </p:sp>
      <p:sp>
        <p:nvSpPr>
          <p:cNvPr id="20482" name="Rectangle 2"/>
          <p:cNvSpPr>
            <a:spLocks noGrp="1" noChangeArrowheads="1"/>
          </p:cNvSpPr>
          <p:nvPr>
            <p:ph type="title"/>
          </p:nvPr>
        </p:nvSpPr>
        <p:spPr>
          <a:xfrm>
            <a:off x="179512" y="269776"/>
            <a:ext cx="4648200" cy="1143000"/>
          </a:xfrm>
        </p:spPr>
        <p:txBody>
          <a:bodyPr>
            <a:normAutofit/>
          </a:bodyPr>
          <a:lstStyle/>
          <a:p>
            <a:pPr eaLnBrk="1" hangingPunct="1"/>
            <a:r>
              <a:rPr lang="en-US" sz="3600" b="1" dirty="0" smtClean="0">
                <a:latin typeface="Arial Narrow" pitchFamily="34" charset="0"/>
                <a:cs typeface="Aharoni" pitchFamily="2" charset="-79"/>
              </a:rPr>
              <a:t>LITOSFERA</a:t>
            </a:r>
          </a:p>
        </p:txBody>
      </p:sp>
      <p:sp>
        <p:nvSpPr>
          <p:cNvPr id="12" name="11 Rectángulo redondeado"/>
          <p:cNvSpPr/>
          <p:nvPr/>
        </p:nvSpPr>
        <p:spPr>
          <a:xfrm>
            <a:off x="611560" y="1412776"/>
            <a:ext cx="4104456" cy="864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nSpc>
                <a:spcPct val="90000"/>
              </a:lnSpc>
            </a:pPr>
            <a:r>
              <a:rPr lang="en-US" sz="2400" b="1" dirty="0" err="1" smtClean="0">
                <a:solidFill>
                  <a:schemeClr val="tx1"/>
                </a:solidFill>
                <a:latin typeface="Arial Narrow" pitchFamily="34" charset="0"/>
                <a:cs typeface="Aharoni" pitchFamily="2" charset="-79"/>
              </a:rPr>
              <a:t>Está</a:t>
            </a:r>
            <a:r>
              <a:rPr lang="en-US" sz="2400" b="1" dirty="0" smtClean="0">
                <a:solidFill>
                  <a:schemeClr val="tx1"/>
                </a:solidFill>
                <a:latin typeface="Arial Narrow" pitchFamily="34" charset="0"/>
                <a:cs typeface="Aharoni" pitchFamily="2" charset="-79"/>
              </a:rPr>
              <a:t> </a:t>
            </a:r>
            <a:r>
              <a:rPr lang="en-US" sz="2400" b="1" dirty="0" err="1" smtClean="0">
                <a:solidFill>
                  <a:schemeClr val="tx1"/>
                </a:solidFill>
                <a:latin typeface="Arial Narrow" pitchFamily="34" charset="0"/>
                <a:cs typeface="Aharoni" pitchFamily="2" charset="-79"/>
              </a:rPr>
              <a:t>formada</a:t>
            </a:r>
            <a:r>
              <a:rPr lang="en-US" sz="2400" b="1" dirty="0" smtClean="0">
                <a:solidFill>
                  <a:schemeClr val="tx1"/>
                </a:solidFill>
                <a:latin typeface="Arial Narrow" pitchFamily="34" charset="0"/>
                <a:cs typeface="Aharoni" pitchFamily="2" charset="-79"/>
              </a:rPr>
              <a:t> </a:t>
            </a:r>
            <a:r>
              <a:rPr lang="en-US" sz="2400" b="1" dirty="0" err="1" smtClean="0">
                <a:solidFill>
                  <a:schemeClr val="tx1"/>
                </a:solidFill>
                <a:latin typeface="Arial Narrow" pitchFamily="34" charset="0"/>
                <a:cs typeface="Aharoni" pitchFamily="2" charset="-79"/>
              </a:rPr>
              <a:t>por</a:t>
            </a:r>
            <a:r>
              <a:rPr lang="en-US" sz="2400" b="1" dirty="0" smtClean="0">
                <a:solidFill>
                  <a:schemeClr val="tx1"/>
                </a:solidFill>
                <a:latin typeface="Arial Narrow" pitchFamily="34" charset="0"/>
                <a:cs typeface="Aharoni" pitchFamily="2" charset="-79"/>
              </a:rPr>
              <a:t> la </a:t>
            </a:r>
            <a:r>
              <a:rPr lang="en-US" sz="2400" b="1" dirty="0" err="1" smtClean="0">
                <a:solidFill>
                  <a:schemeClr val="tx1"/>
                </a:solidFill>
                <a:latin typeface="Arial Narrow" pitchFamily="34" charset="0"/>
                <a:cs typeface="Aharoni" pitchFamily="2" charset="-79"/>
              </a:rPr>
              <a:t>corteza</a:t>
            </a:r>
            <a:r>
              <a:rPr lang="en-US" sz="2400" b="1" dirty="0" smtClean="0">
                <a:solidFill>
                  <a:schemeClr val="tx1"/>
                </a:solidFill>
                <a:latin typeface="Arial Narrow" pitchFamily="34" charset="0"/>
                <a:cs typeface="Aharoni" pitchFamily="2" charset="-79"/>
              </a:rPr>
              <a:t> y la parte superior del </a:t>
            </a:r>
            <a:r>
              <a:rPr lang="en-US" sz="2400" b="1" dirty="0" err="1" smtClean="0">
                <a:solidFill>
                  <a:schemeClr val="tx1"/>
                </a:solidFill>
                <a:latin typeface="Arial Narrow" pitchFamily="34" charset="0"/>
                <a:cs typeface="Aharoni" pitchFamily="2" charset="-79"/>
              </a:rPr>
              <a:t>manto</a:t>
            </a:r>
            <a:endParaRPr lang="es-ES" sz="2400" dirty="0">
              <a:solidFill>
                <a:schemeClr val="tx1"/>
              </a:solidFill>
            </a:endParaRPr>
          </a:p>
        </p:txBody>
      </p:sp>
      <p:sp>
        <p:nvSpPr>
          <p:cNvPr id="14" name="13 Rectángulo"/>
          <p:cNvSpPr/>
          <p:nvPr/>
        </p:nvSpPr>
        <p:spPr>
          <a:xfrm>
            <a:off x="539552" y="3140968"/>
            <a:ext cx="2160240"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pPr>
            <a:r>
              <a:rPr lang="en-US" b="1" dirty="0" smtClean="0">
                <a:solidFill>
                  <a:schemeClr val="tx1"/>
                </a:solidFill>
                <a:latin typeface="Aharoni" pitchFamily="2" charset="-79"/>
                <a:cs typeface="Aharoni" pitchFamily="2" charset="-79"/>
              </a:rPr>
              <a:t>CORTEZA CONTINENTAL</a:t>
            </a:r>
          </a:p>
        </p:txBody>
      </p:sp>
      <p:sp>
        <p:nvSpPr>
          <p:cNvPr id="15" name="14 Rectángulo"/>
          <p:cNvSpPr/>
          <p:nvPr/>
        </p:nvSpPr>
        <p:spPr>
          <a:xfrm>
            <a:off x="3419872" y="3140968"/>
            <a:ext cx="2160240" cy="57606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spcBef>
                <a:spcPct val="50000"/>
              </a:spcBef>
            </a:pPr>
            <a:r>
              <a:rPr lang="en-US" b="1" dirty="0" smtClean="0">
                <a:solidFill>
                  <a:schemeClr val="tx1"/>
                </a:solidFill>
                <a:latin typeface="Aharoni" pitchFamily="2" charset="-79"/>
                <a:cs typeface="Aharoni" pitchFamily="2" charset="-79"/>
              </a:rPr>
              <a:t>CORTEZA OCEÁNICA</a:t>
            </a:r>
          </a:p>
        </p:txBody>
      </p:sp>
      <p:sp>
        <p:nvSpPr>
          <p:cNvPr id="16" name="15 Rectángulo"/>
          <p:cNvSpPr/>
          <p:nvPr/>
        </p:nvSpPr>
        <p:spPr>
          <a:xfrm>
            <a:off x="467544" y="3789040"/>
            <a:ext cx="2232248"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0485" name="Text Box 5"/>
          <p:cNvSpPr txBox="1">
            <a:spLocks noChangeArrowheads="1"/>
          </p:cNvSpPr>
          <p:nvPr/>
        </p:nvSpPr>
        <p:spPr bwMode="auto">
          <a:xfrm>
            <a:off x="467544" y="3886200"/>
            <a:ext cx="2160240" cy="707886"/>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dirty="0" smtClean="0">
                <a:latin typeface="Aharoni" pitchFamily="2" charset="-79"/>
                <a:cs typeface="Aharoni" pitchFamily="2" charset="-79"/>
              </a:rPr>
              <a:t> </a:t>
            </a:r>
            <a:r>
              <a:rPr lang="en-US" sz="2000" b="1" dirty="0" err="1" smtClean="0">
                <a:latin typeface="Aharoni" pitchFamily="2" charset="-79"/>
                <a:cs typeface="Aharoni" pitchFamily="2" charset="-79"/>
              </a:rPr>
              <a:t>hasta</a:t>
            </a:r>
            <a:r>
              <a:rPr lang="en-US" sz="2000" b="1" dirty="0" smtClean="0">
                <a:latin typeface="Aharoni" pitchFamily="2" charset="-79"/>
                <a:cs typeface="Aharoni" pitchFamily="2" charset="-79"/>
              </a:rPr>
              <a:t> 35-50 km de </a:t>
            </a:r>
            <a:r>
              <a:rPr lang="en-US" sz="2000" b="1" dirty="0" err="1" smtClean="0">
                <a:latin typeface="Aharoni" pitchFamily="2" charset="-79"/>
                <a:cs typeface="Aharoni" pitchFamily="2" charset="-79"/>
              </a:rPr>
              <a:t>espesor</a:t>
            </a:r>
            <a:endParaRPr lang="en-US" sz="2000" b="1" dirty="0">
              <a:latin typeface="Aharoni" pitchFamily="2" charset="-79"/>
              <a:cs typeface="Aharoni" pitchFamily="2" charset="-79"/>
            </a:endParaRPr>
          </a:p>
        </p:txBody>
      </p:sp>
      <p:sp>
        <p:nvSpPr>
          <p:cNvPr id="17" name="16 Rectángulo"/>
          <p:cNvSpPr/>
          <p:nvPr/>
        </p:nvSpPr>
        <p:spPr>
          <a:xfrm>
            <a:off x="3419872" y="3789040"/>
            <a:ext cx="2232248" cy="9361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20486" name="Text Box 6"/>
          <p:cNvSpPr txBox="1">
            <a:spLocks noChangeArrowheads="1"/>
          </p:cNvSpPr>
          <p:nvPr/>
        </p:nvSpPr>
        <p:spPr bwMode="auto">
          <a:xfrm>
            <a:off x="3419872" y="3861048"/>
            <a:ext cx="2232248" cy="707886"/>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b="1" dirty="0" smtClean="0">
                <a:latin typeface="Aharoni" pitchFamily="2" charset="-79"/>
                <a:cs typeface="Aharoni" pitchFamily="2" charset="-79"/>
              </a:rPr>
              <a:t> </a:t>
            </a:r>
            <a:r>
              <a:rPr lang="en-US" sz="2000" b="1" dirty="0" err="1" smtClean="0">
                <a:latin typeface="Aharoni" pitchFamily="2" charset="-79"/>
                <a:cs typeface="Aharoni" pitchFamily="2" charset="-79"/>
              </a:rPr>
              <a:t>hasta</a:t>
            </a:r>
            <a:r>
              <a:rPr lang="en-US" sz="2000" b="1" dirty="0" smtClean="0">
                <a:latin typeface="Aharoni" pitchFamily="2" charset="-79"/>
                <a:cs typeface="Aharoni" pitchFamily="2" charset="-79"/>
              </a:rPr>
              <a:t> 12 km de </a:t>
            </a:r>
            <a:r>
              <a:rPr lang="en-US" sz="2000" b="1" dirty="0" err="1" smtClean="0">
                <a:latin typeface="Aharoni" pitchFamily="2" charset="-79"/>
                <a:cs typeface="Aharoni" pitchFamily="2" charset="-79"/>
              </a:rPr>
              <a:t>espesor</a:t>
            </a:r>
            <a:endParaRPr lang="en-US" sz="2000" b="1" dirty="0">
              <a:latin typeface="Aharoni" pitchFamily="2" charset="-79"/>
              <a:cs typeface="Aharoni" pitchFamily="2" charset="-79"/>
            </a:endParaRPr>
          </a:p>
        </p:txBody>
      </p:sp>
      <p:sp>
        <p:nvSpPr>
          <p:cNvPr id="19" name="18 CuadroTexto"/>
          <p:cNvSpPr txBox="1"/>
          <p:nvPr/>
        </p:nvSpPr>
        <p:spPr>
          <a:xfrm>
            <a:off x="323528" y="4869160"/>
            <a:ext cx="8280920" cy="646331"/>
          </a:xfrm>
          <a:prstGeom prst="rect">
            <a:avLst/>
          </a:prstGeom>
          <a:solidFill>
            <a:schemeClr val="accent6">
              <a:alpha val="99000"/>
            </a:schemeClr>
          </a:solidFill>
        </p:spPr>
        <p:txBody>
          <a:bodyPr wrap="square" rtlCol="0">
            <a:spAutoFit/>
          </a:bodyPr>
          <a:lstStyle/>
          <a:p>
            <a:r>
              <a:rPr lang="es-ES" dirty="0" smtClean="0">
                <a:latin typeface="Aharoni" pitchFamily="2" charset="-79"/>
                <a:cs typeface="Aharoni" pitchFamily="2" charset="-79"/>
              </a:rPr>
              <a:t>Presenta irregularidades: elevaciones, hundimientos, pendientes… a las que llamamos </a:t>
            </a:r>
            <a:r>
              <a:rPr lang="es-ES" u="sng" dirty="0" smtClean="0">
                <a:latin typeface="Aharoni" pitchFamily="2" charset="-79"/>
                <a:cs typeface="Aharoni" pitchFamily="2" charset="-79"/>
              </a:rPr>
              <a:t>relieve</a:t>
            </a:r>
            <a:r>
              <a:rPr lang="es-ES" dirty="0" smtClean="0">
                <a:latin typeface="Aharoni" pitchFamily="2" charset="-79"/>
                <a:cs typeface="Aharoni" pitchFamily="2" charset="-79"/>
              </a:rPr>
              <a:t>.</a:t>
            </a:r>
            <a:endParaRPr lang="es-ES" dirty="0">
              <a:latin typeface="Aharoni" pitchFamily="2" charset="-79"/>
              <a:cs typeface="Aharoni" pitchFamily="2" charset="-79"/>
            </a:endParaRPr>
          </a:p>
        </p:txBody>
      </p:sp>
      <p:sp>
        <p:nvSpPr>
          <p:cNvPr id="20" name="19 CuadroTexto"/>
          <p:cNvSpPr txBox="1"/>
          <p:nvPr/>
        </p:nvSpPr>
        <p:spPr>
          <a:xfrm>
            <a:off x="323528" y="5805264"/>
            <a:ext cx="8280920" cy="646331"/>
          </a:xfrm>
          <a:prstGeom prst="rect">
            <a:avLst/>
          </a:prstGeom>
          <a:solidFill>
            <a:schemeClr val="accent6">
              <a:alpha val="99000"/>
            </a:schemeClr>
          </a:solidFill>
        </p:spPr>
        <p:txBody>
          <a:bodyPr wrap="square" rtlCol="0">
            <a:spAutoFit/>
          </a:bodyPr>
          <a:lstStyle/>
          <a:p>
            <a:r>
              <a:rPr lang="es-ES" dirty="0" smtClean="0">
                <a:latin typeface="Aharoni" pitchFamily="2" charset="-79"/>
                <a:cs typeface="Aharoni" pitchFamily="2" charset="-79"/>
              </a:rPr>
              <a:t>Está fragmentada en grandes bloques, llamados </a:t>
            </a:r>
            <a:r>
              <a:rPr lang="es-ES" u="sng" dirty="0" smtClean="0">
                <a:latin typeface="Aharoni" pitchFamily="2" charset="-79"/>
                <a:cs typeface="Aharoni" pitchFamily="2" charset="-79"/>
              </a:rPr>
              <a:t>placas tectónicas </a:t>
            </a:r>
            <a:r>
              <a:rPr lang="es-ES" dirty="0" smtClean="0">
                <a:latin typeface="Aharoni" pitchFamily="2" charset="-79"/>
                <a:cs typeface="Aharoni" pitchFamily="2" charset="-79"/>
              </a:rPr>
              <a:t>que se mueven y chocan entre sí dando lugar a montañas, terremotos o volcanes.</a:t>
            </a:r>
            <a:endParaRPr lang="es-ES" dirty="0">
              <a:latin typeface="Aharoni" pitchFamily="2" charset="-79"/>
              <a:cs typeface="Aharoni" pitchFamily="2" charset="-79"/>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0485"/>
                                        </p:tgtEl>
                                        <p:attrNameLst>
                                          <p:attrName>style.visibility</p:attrName>
                                        </p:attrNameLst>
                                      </p:cBhvr>
                                      <p:to>
                                        <p:strVal val="visible"/>
                                      </p:to>
                                    </p:set>
                                    <p:animEffect transition="in" filter="box(in)">
                                      <p:cBhvr>
                                        <p:cTn id="26" dur="500"/>
                                        <p:tgtEl>
                                          <p:spTgt spid="20485"/>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ox(i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486"/>
                                        </p:tgtEl>
                                        <p:attrNameLst>
                                          <p:attrName>style.visibility</p:attrName>
                                        </p:attrNameLst>
                                      </p:cBhvr>
                                      <p:to>
                                        <p:strVal val="visible"/>
                                      </p:to>
                                    </p:set>
                                    <p:animEffect transition="in" filter="box(in)">
                                      <p:cBhvr>
                                        <p:cTn id="37"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5" grpId="0" animBg="1"/>
      <p:bldP spid="16" grpId="0" animBg="1"/>
      <p:bldP spid="20485" grpId="0"/>
      <p:bldP spid="17" grpId="0" animBg="1"/>
      <p:bldP spid="204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22530" name="Rectangle 2"/>
          <p:cNvSpPr>
            <a:spLocks noGrp="1" noChangeArrowheads="1"/>
          </p:cNvSpPr>
          <p:nvPr>
            <p:ph type="title"/>
          </p:nvPr>
        </p:nvSpPr>
        <p:spPr>
          <a:xfrm>
            <a:off x="685800" y="2743200"/>
            <a:ext cx="77724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Qué</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son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las</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placas</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6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tectónicas</a:t>
            </a: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23554" name="Rectangle 2"/>
          <p:cNvSpPr>
            <a:spLocks noGrp="1" noChangeArrowheads="1"/>
          </p:cNvSpPr>
          <p:nvPr>
            <p:ph idx="1"/>
          </p:nvPr>
        </p:nvSpPr>
        <p:spPr>
          <a:xfrm>
            <a:off x="533400" y="692696"/>
            <a:ext cx="8229600" cy="1136104"/>
          </a:xfrm>
        </p:spPr>
        <p:txBody>
          <a:bodyPr>
            <a:normAutofit/>
          </a:bodyPr>
          <a:lstStyle/>
          <a:p>
            <a:pPr algn="ctr" eaLnBrk="1" hangingPunct="1">
              <a:buNone/>
            </a:pPr>
            <a:r>
              <a:rPr lang="en-US" sz="2000" dirty="0" smtClean="0">
                <a:solidFill>
                  <a:srgbClr val="C00000"/>
                </a:solidFill>
                <a:latin typeface="Aharoni" pitchFamily="2" charset="-79"/>
                <a:cs typeface="Aharoni" pitchFamily="2" charset="-79"/>
              </a:rPr>
              <a:t>CUANDO VEMOS UN MAPA DEL MUNDO PODEMOS OBSERVAR QUE ALGUNOS CONTINENTES ENCAJAN CON OTROS COMO PIEZAS DE UN PUZZLE</a:t>
            </a:r>
          </a:p>
        </p:txBody>
      </p:sp>
      <p:pic>
        <p:nvPicPr>
          <p:cNvPr id="23555" name="Picture 4" descr="world"/>
          <p:cNvPicPr>
            <a:picLocks noChangeAspect="1" noChangeArrowheads="1"/>
          </p:cNvPicPr>
          <p:nvPr/>
        </p:nvPicPr>
        <p:blipFill>
          <a:blip r:embed="rId4" cstate="print"/>
          <a:srcRect/>
          <a:stretch>
            <a:fillRect/>
          </a:stretch>
        </p:blipFill>
        <p:spPr bwMode="auto">
          <a:xfrm>
            <a:off x="381000" y="1905000"/>
            <a:ext cx="8401050"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sp>
        <p:nvSpPr>
          <p:cNvPr id="25602" name="Rectangle 2"/>
          <p:cNvSpPr>
            <a:spLocks noGrp="1" noChangeArrowheads="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hangingPunct="1"/>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Las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placas</a:t>
            </a: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tectónicas</a:t>
            </a:r>
            <a:endPar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5603" name="Picture 4" descr="plates"/>
          <p:cNvPicPr>
            <a:picLocks noChangeAspect="1" noChangeArrowheads="1"/>
          </p:cNvPicPr>
          <p:nvPr/>
        </p:nvPicPr>
        <p:blipFill>
          <a:blip r:embed="rId4" cstate="print"/>
          <a:srcRect/>
          <a:stretch>
            <a:fillRect/>
          </a:stretch>
        </p:blipFill>
        <p:spPr bwMode="auto">
          <a:xfrm>
            <a:off x="899592" y="1340768"/>
            <a:ext cx="7488408" cy="51125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k32.kn3.net/taringa/6/5/2/1/3/1/4/b2kcarolina/269.jpg?453"/>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0" y="0"/>
            <a:ext cx="9144000" cy="6910536"/>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395536" y="332656"/>
            <a:ext cx="3939668" cy="28004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2" name="Picture 4"/>
          <p:cNvPicPr>
            <a:picLocks noChangeAspect="1" noChangeArrowheads="1"/>
          </p:cNvPicPr>
          <p:nvPr/>
        </p:nvPicPr>
        <p:blipFill>
          <a:blip r:embed="rId5" cstate="print"/>
          <a:srcRect/>
          <a:stretch>
            <a:fillRect/>
          </a:stretch>
        </p:blipFill>
        <p:spPr bwMode="auto">
          <a:xfrm>
            <a:off x="4572000" y="332656"/>
            <a:ext cx="3937749" cy="277523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3" name="Picture 5"/>
          <p:cNvPicPr>
            <a:picLocks noChangeAspect="1" noChangeArrowheads="1"/>
          </p:cNvPicPr>
          <p:nvPr/>
        </p:nvPicPr>
        <p:blipFill>
          <a:blip r:embed="rId6" cstate="print"/>
          <a:srcRect/>
          <a:stretch>
            <a:fillRect/>
          </a:stretch>
        </p:blipFill>
        <p:spPr bwMode="auto">
          <a:xfrm>
            <a:off x="395536" y="3645024"/>
            <a:ext cx="3968347" cy="27764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p:cNvPicPr>
            <a:picLocks noChangeAspect="1" noChangeArrowheads="1"/>
          </p:cNvPicPr>
          <p:nvPr/>
        </p:nvPicPr>
        <p:blipFill>
          <a:blip r:embed="rId7" cstate="print"/>
          <a:srcRect/>
          <a:stretch>
            <a:fillRect/>
          </a:stretch>
        </p:blipFill>
        <p:spPr bwMode="auto">
          <a:xfrm>
            <a:off x="4644008" y="3573016"/>
            <a:ext cx="3995400"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in)">
                                      <p:cBhvr>
                                        <p:cTn id="7" dur="5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box(in)">
                                      <p:cBhvr>
                                        <p:cTn id="12" dur="500"/>
                                        <p:tgtEl>
                                          <p:spTgt spid="20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ox(in)">
                                      <p:cBhvr>
                                        <p:cTn id="1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30282</TotalTime>
  <Words>1703</Words>
  <Application>Microsoft Office PowerPoint</Application>
  <PresentationFormat>Presentación en pantalla (4:3)</PresentationFormat>
  <Paragraphs>253</Paragraphs>
  <Slides>31</Slides>
  <Notes>7</Notes>
  <HiddenSlides>0</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Tema de Office</vt:lpstr>
      <vt:lpstr>Diapositiva 1</vt:lpstr>
      <vt:lpstr>Diapositiva 2</vt:lpstr>
      <vt:lpstr>LAS CAPAS DE LA TIERRA</vt:lpstr>
      <vt:lpstr>Diapositiva 4</vt:lpstr>
      <vt:lpstr>LITOSFERA</vt:lpstr>
      <vt:lpstr>¿Qué son las placas tectónicas?</vt:lpstr>
      <vt:lpstr>Diapositiva 7</vt:lpstr>
      <vt:lpstr>Las placas tectónicas</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www.centor.mx.gd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Centor</dc:creator>
  <cp:lastModifiedBy>Javi</cp:lastModifiedBy>
  <cp:revision>92</cp:revision>
  <dcterms:created xsi:type="dcterms:W3CDTF">2013-07-04T16:30:04Z</dcterms:created>
  <dcterms:modified xsi:type="dcterms:W3CDTF">2018-10-23T19:47:11Z</dcterms:modified>
</cp:coreProperties>
</file>