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75" r:id="rId4"/>
    <p:sldMasterId id="2147483676" r:id="rId5"/>
    <p:sldMasterId id="2147483677" r:id="rId6"/>
    <p:sldMasterId id="2147483678" r:id="rId7"/>
    <p:sldMasterId id="2147483679" r:id="rId8"/>
    <p:sldMasterId id="2147483680" r:id="rId9"/>
    <p:sldMasterId id="2147483681" r:id="rId10"/>
    <p:sldMasterId id="2147483682" r:id="rId11"/>
    <p:sldMasterId id="2147483683" r:id="rId12"/>
    <p:sldMasterId id="2147483684" r:id="rId13"/>
    <p:sldMasterId id="2147483685" r:id="rId14"/>
    <p:sldMasterId id="2147483686" r:id="rId15"/>
    <p:sldMasterId id="2147483687" r:id="rId16"/>
    <p:sldMasterId id="2147483688" r:id="rId17"/>
  </p:sldMasterIdLst>
  <p:notesMasterIdLst>
    <p:notesMasterId r:id="rId33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&lt;encabezamiento&gt;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50A5BBD-20BC-4DF3-9E81-2C92BB3714D8}" type="slidenum">
              <a:rPr lang="es-ES" sz="1400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29F812F-EFF9-4FDD-8087-37F7BDC6AD49}" type="slidenum">
              <a:rPr lang="es-ES" sz="1200" strike="noStrike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62F4F-D7C3-4AE9-B1B0-0660DDF0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EE8882-C202-4496-8D59-33F5CE748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30C0F-82AD-4AA9-9281-B01B1E46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10D5-C362-4A4C-AF21-59B8A5B4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C6DA1-0E31-42FE-8B6C-B272840C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804C5-7F92-45FE-B33C-D16E61B9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768B70-5CEC-48E3-BACC-DCE730054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A3653-A442-485B-BF34-70FACFD8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A34568-149D-4ACD-BA6D-423979F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6167F0-2A60-4C07-8800-A9431A70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855B0-1E97-4B0F-8B9B-1FA8A337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570787-7A16-4F74-93A2-4AF6CA165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CE3AD-BD78-46F2-9F30-420949D3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FFD3C-D587-4DDA-B071-D300748E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931063-C99A-4B4E-8481-08598DC5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AACCD-AF8B-46F7-A50C-1909D2E2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DFDB57-2D39-47B4-8D11-B2CD3F4EF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3DA6A-A263-4B00-992F-6E5278BE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E86E03-6F27-4EC2-B13D-0B900DBE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9DEF13-A02D-4322-A56E-512AE134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61C0E-8789-4497-AA9E-2C18D7ED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462620-861F-409A-A76E-CF4A0E172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BCA90-B14E-4025-8116-141AEFEE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3CA7E-CE5A-45A8-B66D-71254169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F5545-5D79-4946-8BFB-E422F645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43701-1683-4C14-8F86-E9CBC243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DDE1BF-83A9-49E4-9B93-636620AFF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312526-9514-4540-9599-2D5BA060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CAFA3-9776-4479-8D16-A5AF6D32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FC615-73E0-464E-9400-6090A79C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09CEB-35FF-44E9-94A3-8FE3436E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0BC89-B0EB-4BCE-88D0-3DE01C882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5D381E-A55D-4733-98CA-C13285DB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A9A022-2BF7-4E84-8136-BBA0B6BE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B9C5D-1D8C-49A1-B052-8321898F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69E06-A368-4DF0-8E60-A0C2D95F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CC7889-7197-4B6D-8F00-807E79B79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370F8-229A-4C07-8792-CE028E6A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63C102-3DEB-460F-A2B5-69ABDEB8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16AED-72E0-480A-9B70-4C6286CD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C905D-27B3-47CA-8EC5-274BAB6B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BEE4D5-1807-40CE-B287-1EE32B7DF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83B07-D244-4A73-AAC3-AB806419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85A52D-5D93-47C3-BD0A-CB9DC7BB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83B978-B89B-45EC-84AF-0770B518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716B6-9B32-4731-AAB0-5FF589F1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74C032-441D-4E76-80B3-7AB8BB42B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9DCEFC-5B43-457C-99F7-D5CF5BC0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B2F14B-BB44-4404-834E-8DF4C8EA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55155-41AD-4019-B411-C0F6EE12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D48BF-8F54-4BF2-A60C-78F147E3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DD2541-977D-4939-89A8-8F84ED286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0EE03-820D-4EFE-9683-00FE0F39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6B624E-315E-4544-B0B6-C0F1996C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7A5673-FACA-4CF4-A3B0-19A9AA5B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595F0-B6A6-4257-935A-7854390E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B7D8B0-9651-4B9D-A230-E70C4F260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355B07-C791-4D40-A4E1-575DCBC4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51CF7A-C6FE-45ED-AFA6-2B10E8D2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7ACAE5-95F8-49A3-9A07-586CE5CD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07925-66DA-4013-9E18-3ECE7D8B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DFFD5-8E81-4416-ADFC-A82F29F46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6F21F0-115B-41CF-BA46-30BA592C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6ADFE-0D48-4ED5-AEAF-C8D8BC21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92280-B14F-43D4-B054-A2389A24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BB63B-664D-4E19-8956-CB5A5735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3E33EC-2F03-4207-814F-ED7DC17FA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85F6-D6F2-48DC-8334-84366B0E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1ECA3D-E174-49E0-83D7-FABDC4BC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59481-84C3-496F-9A3D-87CEDDE4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A6F42-E57F-4B8B-9D46-7C378BCE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462D8A-F02A-44C2-86E2-A02F21EFE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8CB0BD-49E5-4030-AB2A-5E7CA343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2D8D3D-10FF-4D6A-803E-9BDCB615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B3916-30C2-4E8C-A85E-B5EF58CF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8E0B2-C7EB-4F4E-8357-5CBA3783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E5D7F-46D7-429D-9840-1444FAC70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AD04E-0EF5-4F60-A442-E2EF51EA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CD40D3-FCAB-4C7E-BB35-C6A1A0B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060477-166F-40F9-A54F-765BF2BD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4792C-C7DF-45E1-8FB0-044EA9D0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4A62C-1582-4FB8-90AE-CB01F8833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B949B0-DF87-4CCE-B3D1-64A2A0BF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313ED-49B7-4724-B5E6-B3179E7F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95840-133C-43BE-863D-9A7881C6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DF561-378A-4657-954F-180A01E6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661BD-2869-4BC7-B939-6E7192B53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CC7AF-DD37-4998-9514-47838AA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38808B-3C3D-40AE-A962-F443D90D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8F8948-CC99-4DCF-B346-7B98FF33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86D5A-F265-4730-B4DB-AF6CAC1B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243F4C-51D5-43A7-8A0D-CFFF2BA6B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CBCE6-112D-46B2-A451-5A4D41C8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1DAF7-E0DB-401F-92D9-7D34105A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72920-7D50-41B2-86F7-AB22CD17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C5A18-0CE2-463F-B74C-A6471B97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A97C6-1F1E-4D28-8F70-08A99C551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09D7D-7513-4D2F-8B24-4659573F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BEF4A-0211-4B80-AB8F-F1296D88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40ADD-F419-41A2-AD0C-455E69C3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94957-9318-487E-8517-CC767C01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EF314F-A22F-43FB-9036-7ED571A64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42FA68-0EE4-4384-A88C-74943C11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EEFD8-3C74-4722-BA89-1B00C664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16BDE-D190-4BEF-8283-CEC6E006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EFC0E-8D13-4F40-99D2-ABA12FA8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67F543-F9EC-4C07-8963-04FB3619D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D351E-4A7F-4D48-8BE3-516D1830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E2834E-A118-463D-B569-F850B9F9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6EBC3-4CBC-4C59-9FB4-B460A173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F162D-B7A8-4A64-A867-D314290A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D825A-07FD-439B-B7C1-3093BBB9E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131986-2CE7-4161-9A26-07493A42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4B12D-0B7D-40E7-B7DD-71BFA742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5ED62-069B-47D6-B38A-F2C880DF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4A469-D338-40F0-90A8-06CE3509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30547E-0EC0-4602-864A-8E054A8B9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66774-59BF-420C-992A-A96BF56F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B720E3-B179-4D82-BEE1-08235DFC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39E4A-E335-4F1B-9584-359829D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3F6796-813F-4ECF-918B-7759F1DF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F42DF-1B15-414C-8C2F-9B4DC456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89C257-ADD6-4061-B048-59D4CD9CD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DC4F-52FA-468E-9500-D4E3A4E5399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97DB8D-A35F-4051-A7AB-BDEDA6D76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01660E-BDF7-4E2E-9310-175D739DF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FEE-3A85-423A-8528-CF6EC697C3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4041BE-1372-4A28-8D47-B12FE76B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CCBAB-0EBD-4206-8F69-3047462E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FD46D-7001-4D59-A274-4D6F9EEBD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CF36-E3EE-4E6A-94FE-FD66EC2863D3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7F3F7D-E578-4344-9A76-587A4BD4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843C07-B55E-4E71-A07B-756345E3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31E1-9C5B-42BD-82E3-3A356D5F4EA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63440" cy="685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" name="CustomShape 1"/>
          <p:cNvSpPr/>
          <p:nvPr/>
        </p:nvSpPr>
        <p:spPr>
          <a:xfrm>
            <a:off x="-79920" y="548640"/>
            <a:ext cx="7625880" cy="21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8000" b="1" strike="noStrike">
                <a:solidFill>
                  <a:srgbClr val="884903"/>
                </a:solidFill>
                <a:latin typeface="Calibri"/>
              </a:rPr>
              <a:t>PREHISTORY</a:t>
            </a:r>
            <a:r>
              <a:rPr lang="es-ES" sz="5400" b="1" strike="noStrike">
                <a:solidFill>
                  <a:srgbClr val="884903"/>
                </a:solidFill>
                <a:latin typeface="Calibr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5400" b="1" strike="noStrike">
                <a:solidFill>
                  <a:srgbClr val="884903"/>
                </a:solidFill>
                <a:latin typeface="Calibri"/>
              </a:rPr>
              <a:t>UNIT 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715000" y="188640"/>
            <a:ext cx="3249000" cy="863640"/>
          </a:xfrm>
          <a:prstGeom prst="bevel">
            <a:avLst>
              <a:gd name="adj" fmla="val 125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000" strike="noStrike">
                <a:solidFill>
                  <a:srgbClr val="FFFFFF"/>
                </a:solidFill>
                <a:latin typeface="Aharoni"/>
              </a:rPr>
              <a:t>	EL NEOLÍTICO 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323640" y="1124640"/>
            <a:ext cx="1295640" cy="2736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 rot="21243000">
            <a:off x="126720" y="283680"/>
            <a:ext cx="5537880" cy="1422360"/>
          </a:xfrm>
          <a:prstGeom prst="ellipse">
            <a:avLst/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000000"/>
                </a:solidFill>
                <a:latin typeface="High Tower Text"/>
              </a:rPr>
              <a:t>EL NEOLÍTICO –O PIEDRA NUEVA- EMPEZÓ HACIA EL 10.000 AC Y DURÓ HASTA EL 3.500 AC</a:t>
            </a:r>
            <a:endParaRPr/>
          </a:p>
        </p:txBody>
      </p:sp>
      <p:sp>
        <p:nvSpPr>
          <p:cNvPr id="205" name="CustomShape 4"/>
          <p:cNvSpPr/>
          <p:nvPr/>
        </p:nvSpPr>
        <p:spPr>
          <a:xfrm>
            <a:off x="1714320" y="2786040"/>
            <a:ext cx="5904360" cy="1872000"/>
          </a:xfrm>
          <a:prstGeom prst="foldedCorner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High Tower Text"/>
              </a:rPr>
              <a:t>AL PRINCIPIO DE ESTE PERIODO LA TEMPERATURA DE LA TIERRA SE HIZO MÁS CÁLIDA. EL HIELO QUE CUBRÍA PARTE DE LA SUPERFICIE TERRESTRE SE DERRITIÓ. LOS HUMANOS CAMBIARON DE HÁBITAT Y ESTO DIO LUGAR A MUCHOS CAMBIOS.</a:t>
            </a:r>
            <a:endParaRPr/>
          </a:p>
        </p:txBody>
      </p:sp>
      <p:sp>
        <p:nvSpPr>
          <p:cNvPr id="206" name="CustomShape 5"/>
          <p:cNvSpPr/>
          <p:nvPr/>
        </p:nvSpPr>
        <p:spPr>
          <a:xfrm rot="21171000">
            <a:off x="1586520" y="1862640"/>
            <a:ext cx="496836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SE EMPEZARON A CULTIVAR PLANTAS Y SE DESARROLLÓ LA AGRICULTURA. ADEMÁS, SE DOMESTICARON ALGUNOS ANIMALES. </a:t>
            </a:r>
            <a:endParaRPr/>
          </a:p>
        </p:txBody>
      </p:sp>
      <p:sp>
        <p:nvSpPr>
          <p:cNvPr id="207" name="CustomShape 6"/>
          <p:cNvSpPr/>
          <p:nvPr/>
        </p:nvSpPr>
        <p:spPr>
          <a:xfrm rot="252000">
            <a:off x="2378520" y="2870640"/>
            <a:ext cx="496836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YA PODÍAN CRIAR GANADO PARA CONSEGUIR CARNE, LECHE  Y PIEL CUANDO LO NECESITARAN. </a:t>
            </a:r>
            <a:endParaRPr/>
          </a:p>
        </p:txBody>
      </p:sp>
      <p:sp>
        <p:nvSpPr>
          <p:cNvPr id="208" name="CustomShape 7"/>
          <p:cNvSpPr/>
          <p:nvPr/>
        </p:nvSpPr>
        <p:spPr>
          <a:xfrm rot="21352800">
            <a:off x="1812960" y="3963960"/>
            <a:ext cx="496836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SE INVENTÓ LA CERÁMICA. YA SE PODÍA TRANSPORTAR AGUA Y COMIDA</a:t>
            </a:r>
            <a:endParaRPr/>
          </a:p>
        </p:txBody>
      </p:sp>
      <p:sp>
        <p:nvSpPr>
          <p:cNvPr id="209" name="CustomShape 8"/>
          <p:cNvSpPr/>
          <p:nvPr/>
        </p:nvSpPr>
        <p:spPr>
          <a:xfrm>
            <a:off x="2234520" y="4743000"/>
            <a:ext cx="496836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SE INVENTÓ EL TEXTIL Y LA CESTERÍA</a:t>
            </a:r>
            <a:endParaRPr/>
          </a:p>
        </p:txBody>
      </p:sp>
      <p:sp>
        <p:nvSpPr>
          <p:cNvPr id="210" name="CustomShape 9"/>
          <p:cNvSpPr/>
          <p:nvPr/>
        </p:nvSpPr>
        <p:spPr>
          <a:xfrm rot="21303600">
            <a:off x="3090960" y="5440680"/>
            <a:ext cx="496836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SE HACÍAN MEJORES HERRAMIENTAS: ARADOS Y ARMAS, COMO HACHAS. </a:t>
            </a:r>
            <a:endParaRPr/>
          </a:p>
        </p:txBody>
      </p:sp>
      <p:sp>
        <p:nvSpPr>
          <p:cNvPr id="211" name="CustomShape 10"/>
          <p:cNvSpPr/>
          <p:nvPr/>
        </p:nvSpPr>
        <p:spPr>
          <a:xfrm rot="904200">
            <a:off x="3074040" y="3233520"/>
            <a:ext cx="5328360" cy="1367640"/>
          </a:xfrm>
          <a:prstGeom prst="foldedCorner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High Tower Text"/>
              </a:rPr>
              <a:t>ESTE CONJUNTO DE CAMBIOS FUE TAN IMPORTANTE QUE LO LLAMAMOS LA REVOLUCIÓN NEOLÍTICA</a:t>
            </a:r>
            <a:endParaRPr/>
          </a:p>
        </p:txBody>
      </p:sp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720000" y="3168000"/>
            <a:ext cx="4807800" cy="2880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3" name="CustomShape 1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4" name="Picture 6"/>
          <p:cNvPicPr/>
          <p:nvPr/>
        </p:nvPicPr>
        <p:blipFill>
          <a:blip r:embed="rId3"/>
          <a:stretch/>
        </p:blipFill>
        <p:spPr>
          <a:xfrm>
            <a:off x="4248000" y="3306600"/>
            <a:ext cx="4227840" cy="328212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" name="Picture 8"/>
          <p:cNvPicPr/>
          <p:nvPr/>
        </p:nvPicPr>
        <p:blipFill>
          <a:blip r:embed="rId4"/>
          <a:stretch/>
        </p:blipFill>
        <p:spPr>
          <a:xfrm rot="21228600">
            <a:off x="1081080" y="1320840"/>
            <a:ext cx="6447960" cy="200952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6" name="Picture 10"/>
          <p:cNvPicPr/>
          <p:nvPr/>
        </p:nvPicPr>
        <p:blipFill>
          <a:blip r:embed="rId5"/>
          <a:stretch/>
        </p:blipFill>
        <p:spPr>
          <a:xfrm>
            <a:off x="2578680" y="2016000"/>
            <a:ext cx="4189320" cy="28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7" name="Picture 12"/>
          <p:cNvPicPr/>
          <p:nvPr/>
        </p:nvPicPr>
        <p:blipFill>
          <a:blip r:embed="rId6"/>
          <a:stretch/>
        </p:blipFill>
        <p:spPr>
          <a:xfrm rot="20769600">
            <a:off x="1181160" y="1916640"/>
            <a:ext cx="6320520" cy="3059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796000" y="188640"/>
            <a:ext cx="3168000" cy="863640"/>
          </a:xfrm>
          <a:prstGeom prst="bevel">
            <a:avLst>
              <a:gd name="adj" fmla="val 125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strike="noStrike">
                <a:solidFill>
                  <a:srgbClr val="FFFFFF"/>
                </a:solidFill>
                <a:latin typeface="Aharoni"/>
              </a:rPr>
              <a:t>LA VIDA COTIDIANA EN EL NEOLÍTICO</a:t>
            </a: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323640" y="1124640"/>
            <a:ext cx="1295640" cy="2736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220" name="CustomShape 3"/>
          <p:cNvSpPr/>
          <p:nvPr/>
        </p:nvSpPr>
        <p:spPr>
          <a:xfrm rot="21243000">
            <a:off x="241560" y="295560"/>
            <a:ext cx="5058000" cy="1207800"/>
          </a:xfrm>
          <a:prstGeom prst="ellipse">
            <a:avLst/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000000"/>
                </a:solidFill>
                <a:latin typeface="High Tower Text"/>
              </a:rPr>
              <a:t>LA REVOLUCIÓN NEOLÍTICA PROVOCÓ MUCHOS CAMBIOS EN LA VIDA DE LA GENTE</a:t>
            </a:r>
            <a:endParaRPr/>
          </a:p>
        </p:txBody>
      </p:sp>
      <p:sp>
        <p:nvSpPr>
          <p:cNvPr id="22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5"/>
          <p:cNvSpPr/>
          <p:nvPr/>
        </p:nvSpPr>
        <p:spPr>
          <a:xfrm rot="21171000">
            <a:off x="1467720" y="1663200"/>
            <a:ext cx="496836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LOS HUMANOS YA NO NECESITABAN MOVERSE EN BUSCA DE ALIMENTO PORQUE YA HABÍA AGRICULTURA Y GANADERÍA. ASÍ QUE SE VOLVIERON… …  </a:t>
            </a:r>
            <a:endParaRPr/>
          </a:p>
        </p:txBody>
      </p:sp>
      <p:sp>
        <p:nvSpPr>
          <p:cNvPr id="223" name="CustomShape 6"/>
          <p:cNvSpPr/>
          <p:nvPr/>
        </p:nvSpPr>
        <p:spPr>
          <a:xfrm>
            <a:off x="2195640" y="1917000"/>
            <a:ext cx="3888000" cy="1872000"/>
          </a:xfrm>
          <a:prstGeom prst="irregularSeal1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¡CORRECTO! SE VOLVIERON SEDENTARIOS</a:t>
            </a:r>
            <a:endParaRPr/>
          </a:p>
        </p:txBody>
      </p:sp>
      <p:sp>
        <p:nvSpPr>
          <p:cNvPr id="224" name="CustomShape 7"/>
          <p:cNvSpPr/>
          <p:nvPr/>
        </p:nvSpPr>
        <p:spPr>
          <a:xfrm>
            <a:off x="1835640" y="2925000"/>
            <a:ext cx="4968360" cy="780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FFFFFF"/>
                </a:solidFill>
                <a:latin typeface="Calibri"/>
              </a:rPr>
              <a:t>HUBO UN AUMENTO DE POBLACIÓN POR LA MEJOR ALIMENTACIÓN</a:t>
            </a:r>
            <a:endParaRPr/>
          </a:p>
        </p:txBody>
      </p:sp>
      <p:sp>
        <p:nvSpPr>
          <p:cNvPr id="225" name="CustomShape 8"/>
          <p:cNvSpPr/>
          <p:nvPr/>
        </p:nvSpPr>
        <p:spPr>
          <a:xfrm rot="21210600">
            <a:off x="2445120" y="3562920"/>
            <a:ext cx="4968360" cy="87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FFFFFF"/>
                </a:solidFill>
                <a:latin typeface="Calibri"/>
              </a:rPr>
              <a:t>LA SOCIEDAD SE VOLVIÓ MÁS COMPLEJA</a:t>
            </a:r>
            <a:r>
              <a:rPr lang="es-ES" strike="noStrike">
                <a:solidFill>
                  <a:srgbClr val="FFFFFF"/>
                </a:solidFill>
                <a:latin typeface="Calibri"/>
              </a:rPr>
              <a:t>. HABÍA ARTESANOS Y AGRICULTORES.</a:t>
            </a:r>
            <a:endParaRPr/>
          </a:p>
        </p:txBody>
      </p:sp>
      <p:pic>
        <p:nvPicPr>
          <p:cNvPr id="226" name="Picture 2"/>
          <p:cNvPicPr/>
          <p:nvPr/>
        </p:nvPicPr>
        <p:blipFill>
          <a:blip r:embed="rId2"/>
          <a:stretch/>
        </p:blipFill>
        <p:spPr>
          <a:xfrm>
            <a:off x="928800" y="1428840"/>
            <a:ext cx="7231680" cy="504396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7" name="CustomShape 9"/>
          <p:cNvSpPr/>
          <p:nvPr/>
        </p:nvSpPr>
        <p:spPr>
          <a:xfrm>
            <a:off x="2857320" y="4357800"/>
            <a:ext cx="4968360" cy="1223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CUANDO LOS POBLADOS PRODUCÍAN MÁS DE LO QUE NECESITABAN INTERCAMBIABAN PRODUCTOS CON OTROS POBLADOS. ASÍ COMENZÓ EL COMERCIO</a:t>
            </a:r>
            <a:endParaRPr/>
          </a:p>
        </p:txBody>
      </p:sp>
      <p:sp>
        <p:nvSpPr>
          <p:cNvPr id="228" name="CustomShape 10"/>
          <p:cNvSpPr/>
          <p:nvPr/>
        </p:nvSpPr>
        <p:spPr>
          <a:xfrm rot="21115200">
            <a:off x="5904000" y="5259600"/>
            <a:ext cx="2527200" cy="695520"/>
          </a:xfrm>
          <a:prstGeom prst="ellips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SE LLAMABA TRUEQUE</a:t>
            </a:r>
            <a:endParaRPr/>
          </a:p>
        </p:txBody>
      </p:sp>
      <p:sp>
        <p:nvSpPr>
          <p:cNvPr id="229" name="CustomShape 11"/>
          <p:cNvSpPr/>
          <p:nvPr/>
        </p:nvSpPr>
        <p:spPr>
          <a:xfrm>
            <a:off x="-1069560" y="5661360"/>
            <a:ext cx="11367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>
                <a:solidFill>
                  <a:srgbClr val="FFE374"/>
                </a:solidFill>
                <a:latin typeface="Calibri"/>
              </a:rPr>
              <a:t>PERO, ¿QUÉ ES EL TRUEQUE?</a:t>
            </a:r>
            <a:endParaRPr/>
          </a:p>
        </p:txBody>
      </p:sp>
      <p:sp>
        <p:nvSpPr>
          <p:cNvPr id="230" name="CustomShape 12"/>
          <p:cNvSpPr/>
          <p:nvPr/>
        </p:nvSpPr>
        <p:spPr>
          <a:xfrm rot="21203400">
            <a:off x="113760" y="4468680"/>
            <a:ext cx="3600000" cy="2188800"/>
          </a:xfrm>
          <a:prstGeom prst="flowChartDocument">
            <a:avLst/>
          </a:prstGeom>
          <a:ln>
            <a:solidFill>
              <a:srgbClr val="C7B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ES" sz="2000" strike="noStrike">
                <a:solidFill>
                  <a:srgbClr val="FFFFFF"/>
                </a:solidFill>
                <a:latin typeface="Arial Black"/>
              </a:rPr>
              <a:t>TRUEQUE: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2000" strike="noStrike">
                <a:solidFill>
                  <a:srgbClr val="FFFFFF"/>
                </a:solidFill>
                <a:latin typeface="Arial Black"/>
              </a:rPr>
              <a:t>Comercio de bienes y servicios sin intercambio de dinero</a:t>
            </a:r>
            <a:endParaRPr/>
          </a:p>
        </p:txBody>
      </p:sp>
      <p:pic>
        <p:nvPicPr>
          <p:cNvPr id="231" name="Picture 4"/>
          <p:cNvPicPr/>
          <p:nvPr/>
        </p:nvPicPr>
        <p:blipFill>
          <a:blip r:embed="rId3"/>
          <a:stretch/>
        </p:blipFill>
        <p:spPr>
          <a:xfrm>
            <a:off x="5786280" y="3786120"/>
            <a:ext cx="2857320" cy="285732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2" name="CustomShape 13"/>
          <p:cNvSpPr/>
          <p:nvPr/>
        </p:nvSpPr>
        <p:spPr>
          <a:xfrm rot="274800">
            <a:off x="2729160" y="5425920"/>
            <a:ext cx="496836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FFFFFF"/>
                </a:solidFill>
                <a:latin typeface="Calibri"/>
              </a:rPr>
              <a:t>APARECIÓ LA ESPECIALIZACIÓN</a:t>
            </a:r>
            <a:r>
              <a:rPr lang="es-ES" strike="noStrike">
                <a:solidFill>
                  <a:srgbClr val="FFFFFF"/>
                </a:solidFill>
                <a:latin typeface="Calibri"/>
              </a:rPr>
              <a:t>. LOS ARTESANOS HACÍAN HERRAMIENTAS Y ARMAS. LOS GRANJEROS CULTIVABAN EL CAMPO Y CRIABAN EL GANADO. </a:t>
            </a:r>
            <a:endParaRPr/>
          </a:p>
        </p:txBody>
      </p:sp>
      <p:sp>
        <p:nvSpPr>
          <p:cNvPr id="233" name="CustomShape 14"/>
          <p:cNvSpPr/>
          <p:nvPr/>
        </p:nvSpPr>
        <p:spPr>
          <a:xfrm rot="559800">
            <a:off x="3657600" y="825480"/>
            <a:ext cx="4130640" cy="1396800"/>
          </a:xfrm>
          <a:prstGeom prst="ellips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High Tower Text"/>
              </a:rPr>
              <a:t>VAMOS A VER EN GRUPOS ALGUNO DE ESOS CAMBIOS</a:t>
            </a:r>
            <a:endParaRPr/>
          </a:p>
        </p:txBody>
      </p:sp>
      <p:pic>
        <p:nvPicPr>
          <p:cNvPr id="234" name="Picture 2"/>
          <p:cNvPicPr/>
          <p:nvPr/>
        </p:nvPicPr>
        <p:blipFill>
          <a:blip r:embed="rId4"/>
          <a:stretch/>
        </p:blipFill>
        <p:spPr>
          <a:xfrm>
            <a:off x="928800" y="1428840"/>
            <a:ext cx="7344360" cy="504036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" name="CustomShape 15"/>
          <p:cNvSpPr/>
          <p:nvPr/>
        </p:nvSpPr>
        <p:spPr>
          <a:xfrm>
            <a:off x="4068000" y="188640"/>
            <a:ext cx="4176000" cy="1656000"/>
          </a:xfrm>
          <a:prstGeom prst="flowChartMagneticTap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rial Rounded MT Bold"/>
              </a:rPr>
              <a:t>¿CUÁNTAS ACTIVIDADES PODÉIS ENCONTRAR EN ESTA IMAGEN?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5796000" y="188640"/>
            <a:ext cx="3168000" cy="863640"/>
          </a:xfrm>
          <a:prstGeom prst="bevel">
            <a:avLst>
              <a:gd name="adj" fmla="val 125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strike="noStrike">
                <a:solidFill>
                  <a:srgbClr val="FFFFFF"/>
                </a:solidFill>
                <a:latin typeface="Aharoni"/>
              </a:rPr>
              <a:t>LA CULTURA NEOLÍTICA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153360" y="1162440"/>
            <a:ext cx="1295640" cy="2736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238" name="CustomShape 3"/>
          <p:cNvSpPr/>
          <p:nvPr/>
        </p:nvSpPr>
        <p:spPr>
          <a:xfrm rot="21243000">
            <a:off x="89640" y="332640"/>
            <a:ext cx="5058000" cy="1558440"/>
          </a:xfrm>
          <a:prstGeom prst="ellipse">
            <a:avLst/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000000"/>
                </a:solidFill>
                <a:latin typeface="High Tower Text"/>
              </a:rPr>
              <a:t>LA CULTURA NEOLÍTICA SE DESARROLLÓ EN DIFERENTES LUGARES, ESPECIALMENTE EN LOS VALLES DE LOS RÍOS</a:t>
            </a:r>
            <a:endParaRPr/>
          </a:p>
        </p:txBody>
      </p:sp>
      <p:pic>
        <p:nvPicPr>
          <p:cNvPr id="239" name="Picture 2"/>
          <p:cNvPicPr/>
          <p:nvPr/>
        </p:nvPicPr>
        <p:blipFill>
          <a:blip r:embed="rId2"/>
          <a:stretch/>
        </p:blipFill>
        <p:spPr>
          <a:xfrm>
            <a:off x="1438920" y="1412640"/>
            <a:ext cx="6886440" cy="478584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0" name="Picture 4"/>
          <p:cNvPicPr/>
          <p:nvPr/>
        </p:nvPicPr>
        <p:blipFill>
          <a:blip r:embed="rId3"/>
          <a:stretch/>
        </p:blipFill>
        <p:spPr>
          <a:xfrm>
            <a:off x="2123640" y="1628640"/>
            <a:ext cx="6336360" cy="4752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1" name="Picture 6"/>
          <p:cNvPicPr/>
          <p:nvPr/>
        </p:nvPicPr>
        <p:blipFill>
          <a:blip r:embed="rId4"/>
          <a:stretch/>
        </p:blipFill>
        <p:spPr>
          <a:xfrm>
            <a:off x="4716000" y="0"/>
            <a:ext cx="4427640" cy="672768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156000" y="188640"/>
            <a:ext cx="2736000" cy="719640"/>
          </a:xfrm>
          <a:prstGeom prst="homePlate">
            <a:avLst>
              <a:gd name="adj" fmla="val 50000"/>
            </a:avLst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200" b="1" strike="noStrike">
                <a:solidFill>
                  <a:srgbClr val="000000"/>
                </a:solidFill>
                <a:latin typeface="Aharoni"/>
              </a:rPr>
              <a:t>LA EDAD DE LOS METALES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 rot="20967000">
            <a:off x="114480" y="392760"/>
            <a:ext cx="4446360" cy="1664640"/>
          </a:xfrm>
          <a:prstGeom prst="ellipse">
            <a:avLst/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Arial Rounded MT Bold"/>
              </a:rPr>
              <a:t>DESDE EL 3.500 AC, ALGUNOS PUEBLOS DE ORIENTE MEDIO EMPEZARON A HACER OBJETOS DE METAL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253800" y="3766320"/>
            <a:ext cx="2993760" cy="119736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2160" tIns="30600" rIns="30600" bIns="30600" anchor="ctr"/>
          <a:lstStyle/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EDAD DEL COBRE</a:t>
            </a:r>
            <a:endParaRPr/>
          </a:p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(4000 AC)</a:t>
            </a:r>
            <a:endParaRPr/>
          </a:p>
        </p:txBody>
      </p:sp>
      <p:sp>
        <p:nvSpPr>
          <p:cNvPr id="233" name="CustomShape 4"/>
          <p:cNvSpPr/>
          <p:nvPr/>
        </p:nvSpPr>
        <p:spPr>
          <a:xfrm>
            <a:off x="2948760" y="3766320"/>
            <a:ext cx="2993760" cy="119736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2160" tIns="30600" rIns="30600" bIns="30600" anchor="ctr"/>
          <a:lstStyle/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EDAD DEL BRONCE</a:t>
            </a:r>
            <a:endParaRPr/>
          </a:p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(3000 AC)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5643360" y="3766320"/>
            <a:ext cx="2993760" cy="119736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2160" tIns="30600" rIns="30600" bIns="30600" anchor="ctr"/>
          <a:lstStyle/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EDAD DEL HIERRO</a:t>
            </a:r>
            <a:endParaRPr/>
          </a:p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(1000 AC)</a:t>
            </a:r>
            <a:endParaRPr/>
          </a:p>
        </p:txBody>
      </p:sp>
      <p:sp>
        <p:nvSpPr>
          <p:cNvPr id="235" name="CustomShape 6"/>
          <p:cNvSpPr/>
          <p:nvPr/>
        </p:nvSpPr>
        <p:spPr>
          <a:xfrm rot="4328400">
            <a:off x="6499080" y="1483560"/>
            <a:ext cx="2779560" cy="17413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7"/>
          <p:cNvSpPr/>
          <p:nvPr/>
        </p:nvSpPr>
        <p:spPr>
          <a:xfrm rot="21359400">
            <a:off x="3750480" y="765360"/>
            <a:ext cx="4176000" cy="1367640"/>
          </a:xfrm>
          <a:prstGeom prst="ellipse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rial Rounded MT Bold"/>
              </a:rPr>
              <a:t>USABAN FUEGO PARA CALENTAR EL METAL Y CONVERTIRLO EN HERRAMIENTAS O ARMAS</a:t>
            </a:r>
            <a:endParaRPr/>
          </a:p>
        </p:txBody>
      </p:sp>
      <p:sp>
        <p:nvSpPr>
          <p:cNvPr id="237" name="CustomShape 8"/>
          <p:cNvSpPr/>
          <p:nvPr/>
        </p:nvSpPr>
        <p:spPr>
          <a:xfrm>
            <a:off x="4932000" y="5373360"/>
            <a:ext cx="3600000" cy="100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FFFFFF"/>
                </a:solidFill>
                <a:latin typeface="Calibri"/>
              </a:rPr>
              <a:t>ESTOS PERIODOS NO EMPEZARON AL MISMO TIEMPO EN TODOS LOS LUGARES DEL MUNDO</a:t>
            </a:r>
            <a:endParaRPr/>
          </a:p>
        </p:txBody>
      </p:sp>
      <p:pic>
        <p:nvPicPr>
          <p:cNvPr id="238" name="Picture 4"/>
          <p:cNvPicPr/>
          <p:nvPr/>
        </p:nvPicPr>
        <p:blipFill>
          <a:blip r:embed="rId2"/>
          <a:stretch/>
        </p:blipFill>
        <p:spPr>
          <a:xfrm>
            <a:off x="285840" y="2643120"/>
            <a:ext cx="3576960" cy="374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9" name="Picture 6"/>
          <p:cNvPicPr/>
          <p:nvPr/>
        </p:nvPicPr>
        <p:blipFill>
          <a:blip r:embed="rId3"/>
          <a:stretch/>
        </p:blipFill>
        <p:spPr>
          <a:xfrm>
            <a:off x="2571840" y="3286080"/>
            <a:ext cx="3588120" cy="25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0" name="Picture 8"/>
          <p:cNvPicPr/>
          <p:nvPr/>
        </p:nvPicPr>
        <p:blipFill>
          <a:blip r:embed="rId4"/>
          <a:stretch/>
        </p:blipFill>
        <p:spPr>
          <a:xfrm>
            <a:off x="4381560" y="2357280"/>
            <a:ext cx="4762080" cy="32382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83640" y="2349000"/>
            <a:ext cx="4320000" cy="9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EL TRABAJO DEL METAL ERA COMPLEJO ASÍ QUE HUBO UNA MAYOR ESPECIALIZACIÓN DEL TRABAJO</a:t>
            </a:r>
            <a:endParaRPr/>
          </a:p>
        </p:txBody>
      </p:sp>
      <p:sp>
        <p:nvSpPr>
          <p:cNvPr id="242" name="CustomShape 2"/>
          <p:cNvSpPr/>
          <p:nvPr/>
        </p:nvSpPr>
        <p:spPr>
          <a:xfrm>
            <a:off x="6156000" y="188640"/>
            <a:ext cx="2736000" cy="719640"/>
          </a:xfrm>
          <a:prstGeom prst="homePlate">
            <a:avLst>
              <a:gd name="adj" fmla="val 50000"/>
            </a:avLst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200" b="1" strike="noStrike">
                <a:solidFill>
                  <a:srgbClr val="000000"/>
                </a:solidFill>
                <a:latin typeface="Aharoni"/>
              </a:rPr>
              <a:t>LA EDAD DE LOS METALES</a:t>
            </a:r>
            <a:endParaRPr/>
          </a:p>
        </p:txBody>
      </p:sp>
      <p:sp>
        <p:nvSpPr>
          <p:cNvPr id="243" name="CustomShape 3"/>
          <p:cNvSpPr/>
          <p:nvPr/>
        </p:nvSpPr>
        <p:spPr>
          <a:xfrm rot="2941200">
            <a:off x="3742920" y="433800"/>
            <a:ext cx="2779560" cy="17413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244" name="CustomShape 4"/>
          <p:cNvSpPr/>
          <p:nvPr/>
        </p:nvSpPr>
        <p:spPr>
          <a:xfrm rot="20967000">
            <a:off x="383040" y="368280"/>
            <a:ext cx="4143960" cy="1324080"/>
          </a:xfrm>
          <a:prstGeom prst="ellipse">
            <a:avLst/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Arial Rounded MT Bold"/>
              </a:rPr>
              <a:t>EL USO DEL METAL PROVOCÓ IMPORTANTES CAMBIOS</a:t>
            </a:r>
            <a:endParaRPr/>
          </a:p>
        </p:txBody>
      </p:sp>
      <p:sp>
        <p:nvSpPr>
          <p:cNvPr id="245" name="CustomShape 5"/>
          <p:cNvSpPr/>
          <p:nvPr/>
        </p:nvSpPr>
        <p:spPr>
          <a:xfrm>
            <a:off x="971640" y="3141000"/>
            <a:ext cx="4320000" cy="935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HERRAMIENTAS DE METAL,COMO EL ARADO, HICIERON QUE AUMENTARA LA PRODUCCIÓN</a:t>
            </a:r>
            <a:endParaRPr/>
          </a:p>
        </p:txBody>
      </p:sp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2970360" y="2781000"/>
            <a:ext cx="5746680" cy="381600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7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9" name="Picture 8"/>
          <p:cNvPicPr/>
          <p:nvPr/>
        </p:nvPicPr>
        <p:blipFill>
          <a:blip r:embed="rId3"/>
          <a:stretch/>
        </p:blipFill>
        <p:spPr>
          <a:xfrm>
            <a:off x="431640" y="1368000"/>
            <a:ext cx="5688360" cy="4614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0" name="CustomShape 8"/>
          <p:cNvSpPr/>
          <p:nvPr/>
        </p:nvSpPr>
        <p:spPr>
          <a:xfrm>
            <a:off x="1259640" y="4005000"/>
            <a:ext cx="4320000" cy="93564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AQUELLOS QUE TENÍAN ARMAS DE METAL, COMO ESPADAS O LANZAS, ADQUIRIERON UN GRAN PODER. </a:t>
            </a:r>
            <a:endParaRPr/>
          </a:p>
        </p:txBody>
      </p:sp>
      <p:sp>
        <p:nvSpPr>
          <p:cNvPr id="251" name="CustomShape 9"/>
          <p:cNvSpPr/>
          <p:nvPr/>
        </p:nvSpPr>
        <p:spPr>
          <a:xfrm>
            <a:off x="1547640" y="4869000"/>
            <a:ext cx="4320000" cy="935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Calibri"/>
              </a:rPr>
              <a:t>LOS ASENTAMIENTOS NECESITABAN MURALLAS PARA SU PROTECCIÓN</a:t>
            </a:r>
            <a:endParaRPr/>
          </a:p>
        </p:txBody>
      </p:sp>
      <p:pic>
        <p:nvPicPr>
          <p:cNvPr id="252" name="Picture 10"/>
          <p:cNvPicPr/>
          <p:nvPr/>
        </p:nvPicPr>
        <p:blipFill>
          <a:blip r:embed="rId4"/>
          <a:stretch/>
        </p:blipFill>
        <p:spPr>
          <a:xfrm>
            <a:off x="1008000" y="2732760"/>
            <a:ext cx="7286400" cy="381924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3" name="CustomShape 10"/>
          <p:cNvSpPr/>
          <p:nvPr/>
        </p:nvSpPr>
        <p:spPr>
          <a:xfrm>
            <a:off x="1907640" y="5733360"/>
            <a:ext cx="4536000" cy="935640"/>
          </a:xfrm>
          <a:prstGeom prst="roundRect">
            <a:avLst>
              <a:gd name="adj" fmla="val 16667"/>
            </a:avLst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Calibri"/>
              </a:rPr>
              <a:t>AUMENTÓ EL COMERCIO Y ESO AGRANDÓ LAS DIFERENCIAS ENTRE RICOS Y POBRES</a:t>
            </a:r>
            <a:endParaRPr/>
          </a:p>
        </p:txBody>
      </p:sp>
      <p:pic>
        <p:nvPicPr>
          <p:cNvPr id="254" name="Picture 12"/>
          <p:cNvPicPr/>
          <p:nvPr/>
        </p:nvPicPr>
        <p:blipFill>
          <a:blip r:embed="rId5"/>
          <a:stretch/>
        </p:blipFill>
        <p:spPr>
          <a:xfrm>
            <a:off x="936000" y="936000"/>
            <a:ext cx="7499880" cy="5301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23640" y="72000"/>
            <a:ext cx="8496720" cy="2083680"/>
          </a:xfrm>
          <a:prstGeom prst="roundRect">
            <a:avLst>
              <a:gd name="adj" fmla="val 1296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06560" tIns="106560" rIns="106560" bIns="106560" anchor="ctr"/>
          <a:lstStyle/>
          <a:p>
            <a:pPr algn="r">
              <a:lnSpc>
                <a:spcPct val="90000"/>
              </a:lnSpc>
            </a:pPr>
            <a:r>
              <a:rPr lang="es-ES" sz="2400" b="1" strike="noStrike" dirty="0">
                <a:solidFill>
                  <a:srgbClr val="FFFFFF"/>
                </a:solidFill>
                <a:latin typeface="Calibri"/>
              </a:rPr>
              <a:t>LOS MENHIRES</a:t>
            </a: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 ERAN SIMPLES PIEDRAS </a:t>
            </a:r>
            <a:endParaRPr lang="es-ES" sz="2400" dirty="0">
              <a:solidFill>
                <a:srgbClr val="FFFFFF"/>
              </a:solidFill>
              <a:latin typeface="Calibri"/>
            </a:endParaRPr>
          </a:p>
          <a:p>
            <a:pPr algn="r">
              <a:lnSpc>
                <a:spcPct val="90000"/>
              </a:lnSpc>
            </a:pP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GRANDES COLOCADAS EN VERTICAL. A MENUDO </a:t>
            </a:r>
          </a:p>
          <a:p>
            <a:pPr algn="r">
              <a:lnSpc>
                <a:spcPct val="90000"/>
              </a:lnSpc>
            </a:pP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SE ALINEABAN EN LÍNEAS LARGAS.</a:t>
            </a:r>
            <a:endParaRPr sz="2400" dirty="0"/>
          </a:p>
        </p:txBody>
      </p:sp>
      <p:sp>
        <p:nvSpPr>
          <p:cNvPr id="256" name="CustomShape 2"/>
          <p:cNvSpPr/>
          <p:nvPr/>
        </p:nvSpPr>
        <p:spPr>
          <a:xfrm>
            <a:off x="532080" y="280440"/>
            <a:ext cx="1699200" cy="1666800"/>
          </a:xfrm>
          <a:prstGeom prst="roundRect">
            <a:avLst>
              <a:gd name="adj" fmla="val 1296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57" name="CustomShape 3"/>
          <p:cNvSpPr/>
          <p:nvPr/>
        </p:nvSpPr>
        <p:spPr>
          <a:xfrm>
            <a:off x="323640" y="2352960"/>
            <a:ext cx="8496720" cy="2083680"/>
          </a:xfrm>
          <a:prstGeom prst="roundRect">
            <a:avLst>
              <a:gd name="adj" fmla="val 1296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06560" tIns="106560" rIns="106560" bIns="106560" anchor="ctr"/>
          <a:lstStyle/>
          <a:p>
            <a:pPr algn="r">
              <a:lnSpc>
                <a:spcPct val="90000"/>
              </a:lnSpc>
            </a:pPr>
            <a:r>
              <a:rPr lang="es-ES" sz="2400" b="1" strike="noStrike" dirty="0">
                <a:solidFill>
                  <a:srgbClr val="FFFFFF"/>
                </a:solidFill>
                <a:latin typeface="Calibri"/>
              </a:rPr>
              <a:t>LOS DÓLMENES</a:t>
            </a: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 ERAN GRUPOS DE PIEDRAS </a:t>
            </a:r>
          </a:p>
          <a:p>
            <a:pPr algn="r">
              <a:lnSpc>
                <a:spcPct val="90000"/>
              </a:lnSpc>
            </a:pP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VERTICALES CUBIERTOS POR GRANDES PIEDRAS EN </a:t>
            </a:r>
          </a:p>
          <a:p>
            <a:pPr algn="r">
              <a:lnSpc>
                <a:spcPct val="90000"/>
              </a:lnSpc>
            </a:pP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HORIZONTAL. EL ESPACIO INTERIOR SE USABA PARA ENTERRAMIENTOS. </a:t>
            </a:r>
            <a:endParaRPr sz="2400" dirty="0"/>
          </a:p>
        </p:txBody>
      </p:sp>
      <p:sp>
        <p:nvSpPr>
          <p:cNvPr id="258" name="CustomShape 4"/>
          <p:cNvSpPr/>
          <p:nvPr/>
        </p:nvSpPr>
        <p:spPr>
          <a:xfrm>
            <a:off x="532080" y="2572920"/>
            <a:ext cx="1699200" cy="1666800"/>
          </a:xfrm>
          <a:prstGeom prst="roundRect">
            <a:avLst>
              <a:gd name="adj" fmla="val 1296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59" name="CustomShape 5"/>
          <p:cNvSpPr/>
          <p:nvPr/>
        </p:nvSpPr>
        <p:spPr>
          <a:xfrm>
            <a:off x="323640" y="4657320"/>
            <a:ext cx="8496720" cy="2083680"/>
          </a:xfrm>
          <a:prstGeom prst="roundRect">
            <a:avLst>
              <a:gd name="adj" fmla="val 1296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06560" tIns="106560" rIns="106560" bIns="106560" anchor="ctr"/>
          <a:lstStyle/>
          <a:p>
            <a:pPr algn="r">
              <a:lnSpc>
                <a:spcPct val="90000"/>
              </a:lnSpc>
            </a:pPr>
            <a:r>
              <a:rPr lang="es-ES" sz="2800" b="1" strike="noStrike" dirty="0">
                <a:solidFill>
                  <a:srgbClr val="FFFFFF"/>
                </a:solidFill>
                <a:latin typeface="Calibri"/>
              </a:rPr>
              <a:t>LOS CROMLECHS</a:t>
            </a:r>
            <a:r>
              <a:rPr lang="es-ES" sz="2800" strike="noStrike" dirty="0">
                <a:solidFill>
                  <a:srgbClr val="FFFFFF"/>
                </a:solidFill>
                <a:latin typeface="Calibri"/>
              </a:rPr>
              <a:t> ERAN GRUPOS DE </a:t>
            </a:r>
          </a:p>
          <a:p>
            <a:pPr algn="r">
              <a:lnSpc>
                <a:spcPct val="90000"/>
              </a:lnSpc>
            </a:pPr>
            <a:r>
              <a:rPr lang="es-ES" sz="2800" strike="noStrike" dirty="0">
                <a:solidFill>
                  <a:srgbClr val="FFFFFF"/>
                </a:solidFill>
                <a:latin typeface="Calibri"/>
              </a:rPr>
              <a:t>MENHIRES  PUESTOS EN CÍRCULO.</a:t>
            </a:r>
            <a:endParaRPr dirty="0"/>
          </a:p>
        </p:txBody>
      </p:sp>
      <p:sp>
        <p:nvSpPr>
          <p:cNvPr id="260" name="CustomShape 6"/>
          <p:cNvSpPr/>
          <p:nvPr/>
        </p:nvSpPr>
        <p:spPr>
          <a:xfrm>
            <a:off x="532080" y="4865760"/>
            <a:ext cx="1699200" cy="1666800"/>
          </a:xfrm>
          <a:prstGeom prst="roundRect">
            <a:avLst>
              <a:gd name="adj" fmla="val 1296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61" name="CustomShape 7"/>
          <p:cNvSpPr/>
          <p:nvPr/>
        </p:nvSpPr>
        <p:spPr>
          <a:xfrm>
            <a:off x="4716000" y="1556640"/>
            <a:ext cx="3960000" cy="935640"/>
          </a:xfrm>
          <a:prstGeom prst="homePlate">
            <a:avLst>
              <a:gd name="adj" fmla="val 50000"/>
            </a:avLst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200" b="1" strike="noStrike">
                <a:solidFill>
                  <a:srgbClr val="000000"/>
                </a:solidFill>
                <a:latin typeface="Aharoni"/>
              </a:rPr>
              <a:t>CREENCIAS Y ARTE EN LA EDAD DE LOS METALES</a:t>
            </a:r>
            <a:endParaRPr/>
          </a:p>
        </p:txBody>
      </p:sp>
      <p:sp>
        <p:nvSpPr>
          <p:cNvPr id="262" name="CustomShape 8"/>
          <p:cNvSpPr/>
          <p:nvPr/>
        </p:nvSpPr>
        <p:spPr>
          <a:xfrm>
            <a:off x="143146" y="3947450"/>
            <a:ext cx="5169131" cy="135391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ESTAS ENORMES CONSTRUCCIONES DE PIEDRA SON CONOCIDAS COMO </a:t>
            </a:r>
            <a:r>
              <a:rPr lang="es-ES" sz="2400" b="1" strike="noStrike" dirty="0">
                <a:solidFill>
                  <a:srgbClr val="FFFFFF"/>
                </a:solidFill>
                <a:latin typeface="Calibri"/>
              </a:rPr>
              <a:t>MONUMENTOS MEGALÍTICOS</a:t>
            </a:r>
            <a:r>
              <a:rPr lang="es-ES" sz="2400" strike="noStrike" dirty="0">
                <a:solidFill>
                  <a:srgbClr val="FFFFFF"/>
                </a:solidFill>
                <a:latin typeface="Calibri"/>
              </a:rPr>
              <a:t>. ERAN LUGARES RELIGIOSOS Y TUMBAS.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3"/>
          <p:cNvPicPr/>
          <p:nvPr/>
        </p:nvPicPr>
        <p:blipFill>
          <a:blip r:embed="rId2"/>
          <a:stretch/>
        </p:blipFill>
        <p:spPr>
          <a:xfrm>
            <a:off x="6084000" y="252000"/>
            <a:ext cx="2914920" cy="346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5" name="CustomShape 1"/>
          <p:cNvSpPr/>
          <p:nvPr/>
        </p:nvSpPr>
        <p:spPr>
          <a:xfrm>
            <a:off x="1547640" y="1412640"/>
            <a:ext cx="4679640" cy="1007280"/>
          </a:xfrm>
          <a:prstGeom prst="roundRect">
            <a:avLst>
              <a:gd name="adj" fmla="val 14400"/>
            </a:avLst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>
                <a:solidFill>
                  <a:srgbClr val="000000"/>
                </a:solidFill>
                <a:latin typeface="Calibri"/>
              </a:rPr>
              <a:t>APRENDERÁS LA EVOLUCIÓN HUMANA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 rot="20896200">
            <a:off x="369720" y="466200"/>
            <a:ext cx="4679640" cy="935280"/>
          </a:xfrm>
          <a:prstGeom prst="ellips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800" b="1" strike="noStrike">
                <a:solidFill>
                  <a:srgbClr val="FFFFFF"/>
                </a:solidFill>
                <a:latin typeface="Calibri"/>
              </a:rPr>
              <a:t>EN ESTA UNIDAD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2051640" y="2277000"/>
            <a:ext cx="4679640" cy="1295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>
                <a:solidFill>
                  <a:srgbClr val="FFFFFF"/>
                </a:solidFill>
                <a:latin typeface="Calibri"/>
              </a:rPr>
              <a:t>IDENTIFICARÁS LOS PERIODOS DE LA PREHISTORIA Y SUS CARACTERÍSTICAS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2843640" y="3573000"/>
            <a:ext cx="4679640" cy="1007280"/>
          </a:xfrm>
          <a:prstGeom prst="roundRect">
            <a:avLst>
              <a:gd name="adj" fmla="val 144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>
                <a:solidFill>
                  <a:srgbClr val="FFFFFF"/>
                </a:solidFill>
                <a:latin typeface="Calibri"/>
              </a:rPr>
              <a:t>APRENDERÁS CUÁNDO LOS HUMANOS EMPEZARON A USAR METALES</a:t>
            </a:r>
            <a:endParaRPr/>
          </a:p>
        </p:txBody>
      </p:sp>
      <p:sp>
        <p:nvSpPr>
          <p:cNvPr id="89" name="CustomShape 5"/>
          <p:cNvSpPr/>
          <p:nvPr/>
        </p:nvSpPr>
        <p:spPr>
          <a:xfrm>
            <a:off x="1475640" y="4437000"/>
            <a:ext cx="4679640" cy="100728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>
                <a:solidFill>
                  <a:srgbClr val="FFFFFF"/>
                </a:solidFill>
                <a:latin typeface="Calibri"/>
              </a:rPr>
              <a:t>MANEJARÁS PERIODOS HISTÓRICOS Y FECHAS</a:t>
            </a:r>
            <a:endParaRPr/>
          </a:p>
        </p:txBody>
      </p:sp>
      <p:sp>
        <p:nvSpPr>
          <p:cNvPr id="90" name="CustomShape 6"/>
          <p:cNvSpPr/>
          <p:nvPr/>
        </p:nvSpPr>
        <p:spPr>
          <a:xfrm>
            <a:off x="2123640" y="5373360"/>
            <a:ext cx="4679640" cy="1007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>
                <a:solidFill>
                  <a:srgbClr val="FFFFFF"/>
                </a:solidFill>
                <a:latin typeface="Calibri"/>
              </a:rPr>
              <a:t>UTILIZARÁS FUENTES SOBRE LA PREHISTORIA EN ESPAÑA</a:t>
            </a:r>
            <a:endParaRPr/>
          </a:p>
        </p:txBody>
      </p:sp>
      <p:sp>
        <p:nvSpPr>
          <p:cNvPr id="91" name="CustomShape 7"/>
          <p:cNvSpPr/>
          <p:nvPr/>
        </p:nvSpPr>
        <p:spPr>
          <a:xfrm>
            <a:off x="0" y="0"/>
            <a:ext cx="713520" cy="570600"/>
          </a:xfrm>
          <a:prstGeom prst="actionButtonInformation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8"/>
          <p:cNvPicPr/>
          <p:nvPr/>
        </p:nvPicPr>
        <p:blipFill>
          <a:blip r:embed="rId2"/>
          <a:stretch/>
        </p:blipFill>
        <p:spPr>
          <a:xfrm rot="21390000">
            <a:off x="-85320" y="4063680"/>
            <a:ext cx="4078440" cy="206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Picture 6"/>
          <p:cNvPicPr/>
          <p:nvPr/>
        </p:nvPicPr>
        <p:blipFill>
          <a:blip r:embed="rId3"/>
          <a:stretch/>
        </p:blipFill>
        <p:spPr>
          <a:xfrm rot="804600">
            <a:off x="6719040" y="5140800"/>
            <a:ext cx="2544840" cy="170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Picture 2"/>
          <p:cNvPicPr/>
          <p:nvPr/>
        </p:nvPicPr>
        <p:blipFill>
          <a:blip r:embed="rId4"/>
          <a:stretch/>
        </p:blipFill>
        <p:spPr>
          <a:xfrm rot="21244800">
            <a:off x="5454720" y="5136480"/>
            <a:ext cx="1580760" cy="17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CustomShape 1"/>
          <p:cNvSpPr/>
          <p:nvPr/>
        </p:nvSpPr>
        <p:spPr>
          <a:xfrm>
            <a:off x="0" y="2637000"/>
            <a:ext cx="1007280" cy="2087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467640" y="2637000"/>
            <a:ext cx="4679640" cy="1511280"/>
          </a:xfrm>
          <a:prstGeom prst="roundRect">
            <a:avLst>
              <a:gd name="adj" fmla="val 14400"/>
            </a:avLst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strike="noStrike">
                <a:solidFill>
                  <a:srgbClr val="000000"/>
                </a:solidFill>
                <a:latin typeface="Calibri"/>
              </a:rPr>
              <a:t>INCLUYE EL ESTUDIO DE LOS </a:t>
            </a:r>
            <a:r>
              <a:rPr lang="es-ES" sz="2400" b="1" strike="noStrike">
                <a:solidFill>
                  <a:srgbClr val="000000"/>
                </a:solidFill>
                <a:latin typeface="Calibri"/>
              </a:rPr>
              <a:t>HOMÍNIDOS</a:t>
            </a:r>
            <a:r>
              <a:rPr lang="es-ES" sz="2400" strike="noStrike">
                <a:solidFill>
                  <a:srgbClr val="000000"/>
                </a:solidFill>
                <a:latin typeface="Calibri"/>
              </a:rPr>
              <a:t>, ANTIGUOS </a:t>
            </a:r>
            <a:r>
              <a:rPr lang="es-ES" sz="2400" b="1" strike="noStrike">
                <a:solidFill>
                  <a:srgbClr val="000000"/>
                </a:solidFill>
                <a:latin typeface="Calibri"/>
              </a:rPr>
              <a:t>PRIMATES </a:t>
            </a:r>
            <a:endParaRPr/>
          </a:p>
        </p:txBody>
      </p:sp>
      <p:sp>
        <p:nvSpPr>
          <p:cNvPr id="97" name="CustomShape 3"/>
          <p:cNvSpPr/>
          <p:nvPr/>
        </p:nvSpPr>
        <p:spPr>
          <a:xfrm rot="21306000">
            <a:off x="370080" y="651960"/>
            <a:ext cx="5877720" cy="2025000"/>
          </a:xfrm>
          <a:prstGeom prst="ellips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b="1" strike="noStrike">
                <a:solidFill>
                  <a:srgbClr val="FFFFFF"/>
                </a:solidFill>
                <a:latin typeface="Calibri"/>
              </a:rPr>
              <a:t>LA PREHISTORIA ES EL PERIODO MÁS LEJANO Y MÁS LARGO DE LA HISTORIA. CUBRE UN PERIODO ANTERIOR A LA APARICIÓN DE LA ESCRITURA, HACE MÁS DE 5.000 AÑOS.</a:t>
            </a:r>
            <a:endParaRPr/>
          </a:p>
        </p:txBody>
      </p:sp>
      <p:sp>
        <p:nvSpPr>
          <p:cNvPr id="98" name="CustomShape 4"/>
          <p:cNvSpPr/>
          <p:nvPr/>
        </p:nvSpPr>
        <p:spPr>
          <a:xfrm rot="2907600">
            <a:off x="5835600" y="901440"/>
            <a:ext cx="3225600" cy="2398320"/>
          </a:xfrm>
          <a:prstGeom prst="chord">
            <a:avLst>
              <a:gd name="adj1" fmla="val 2700000"/>
              <a:gd name="adj2" fmla="val 16200000"/>
            </a:avLst>
          </a:prstGeom>
          <a:ln>
            <a:solidFill>
              <a:srgbClr val="CF5E4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" name="CustomShape 5"/>
          <p:cNvSpPr/>
          <p:nvPr/>
        </p:nvSpPr>
        <p:spPr>
          <a:xfrm>
            <a:off x="5796000" y="1143720"/>
            <a:ext cx="265608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0" name="CustomShape 6"/>
          <p:cNvSpPr/>
          <p:nvPr/>
        </p:nvSpPr>
        <p:spPr>
          <a:xfrm rot="596400">
            <a:off x="5973480" y="939240"/>
            <a:ext cx="25153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b="1" strike="noStrike">
                <a:solidFill>
                  <a:srgbClr val="C5DCE7"/>
                </a:solidFill>
                <a:latin typeface="Calibri"/>
              </a:rPr>
              <a:t>DEFINICIÓN</a:t>
            </a:r>
            <a:endParaRPr/>
          </a:p>
        </p:txBody>
      </p:sp>
      <p:pic>
        <p:nvPicPr>
          <p:cNvPr id="101" name="Picture 3"/>
          <p:cNvPicPr/>
          <p:nvPr/>
        </p:nvPicPr>
        <p:blipFill>
          <a:blip r:embed="rId5"/>
          <a:stretch/>
        </p:blipFill>
        <p:spPr>
          <a:xfrm rot="20731800">
            <a:off x="5969160" y="1309680"/>
            <a:ext cx="1531800" cy="1585800"/>
          </a:xfrm>
          <a:prstGeom prst="rect">
            <a:avLst/>
          </a:prstGeom>
          <a:ln w="63360">
            <a:solidFill>
              <a:schemeClr val="accent1">
                <a:lumMod val="50000"/>
              </a:schemeClr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" name="CustomShape 7"/>
          <p:cNvSpPr/>
          <p:nvPr/>
        </p:nvSpPr>
        <p:spPr>
          <a:xfrm>
            <a:off x="5135400" y="188640"/>
            <a:ext cx="441144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C5DCE7"/>
                </a:solidFill>
                <a:latin typeface="Calibri"/>
              </a:rPr>
              <a:t>PREHISTORIA</a:t>
            </a:r>
            <a:endParaRPr/>
          </a:p>
        </p:txBody>
      </p:sp>
      <p:sp>
        <p:nvSpPr>
          <p:cNvPr id="103" name="CustomShape 8"/>
          <p:cNvSpPr/>
          <p:nvPr/>
        </p:nvSpPr>
        <p:spPr>
          <a:xfrm>
            <a:off x="7308360" y="3213000"/>
            <a:ext cx="1834920" cy="2591640"/>
          </a:xfrm>
          <a:prstGeom prst="curvedLeftArrow">
            <a:avLst>
              <a:gd name="adj1" fmla="val 28309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9"/>
          <p:cNvSpPr/>
          <p:nvPr/>
        </p:nvSpPr>
        <p:spPr>
          <a:xfrm rot="20910600">
            <a:off x="3867480" y="3337200"/>
            <a:ext cx="4679640" cy="202896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>
                <a:solidFill>
                  <a:srgbClr val="FFFFFF"/>
                </a:solidFill>
                <a:latin typeface="Calibri"/>
              </a:rPr>
              <a:t>COMO NO HAY FUENTES ESCRITAS PARA ESTE PERIODO, EXAMINAMOS RESTOS MATERIALES COMO HUESOS, HERRAMIENTAS O PINTURAS RUPESTRES</a:t>
            </a:r>
            <a:endParaRPr/>
          </a:p>
        </p:txBody>
      </p:sp>
      <p:pic>
        <p:nvPicPr>
          <p:cNvPr id="105" name="Picture 4"/>
          <p:cNvPicPr/>
          <p:nvPr/>
        </p:nvPicPr>
        <p:blipFill>
          <a:blip r:embed="rId6"/>
          <a:stretch/>
        </p:blipFill>
        <p:spPr>
          <a:xfrm rot="397200">
            <a:off x="3359520" y="5204520"/>
            <a:ext cx="2159640" cy="157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 rot="21306000">
            <a:off x="75600" y="675720"/>
            <a:ext cx="5877720" cy="2025000"/>
          </a:xfrm>
          <a:prstGeom prst="ellips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b="1" strike="noStrike">
                <a:solidFill>
                  <a:srgbClr val="FFFFFF"/>
                </a:solidFill>
                <a:latin typeface="Calibri"/>
              </a:rPr>
              <a:t>EL PROCESO POR EL QUE LOS SERES HUMANOS FUERON ADQUIRIENDO SUS CARACTERÍSTICAS ACTUALES, DURANTE SU EVOLUCIÓN EN UN LARGO PERIODO DE TIEMPO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 rot="2907600">
            <a:off x="5835600" y="901440"/>
            <a:ext cx="3225600" cy="2398320"/>
          </a:xfrm>
          <a:prstGeom prst="chord">
            <a:avLst>
              <a:gd name="adj1" fmla="val 2700000"/>
              <a:gd name="adj2" fmla="val 16200000"/>
            </a:avLst>
          </a:prstGeom>
          <a:ln>
            <a:solidFill>
              <a:srgbClr val="CF5E4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5796000" y="1143720"/>
            <a:ext cx="265608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9" name="CustomShape 4"/>
          <p:cNvSpPr/>
          <p:nvPr/>
        </p:nvSpPr>
        <p:spPr>
          <a:xfrm>
            <a:off x="7076520" y="836640"/>
            <a:ext cx="18396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5"/>
          <p:cNvSpPr/>
          <p:nvPr/>
        </p:nvSpPr>
        <p:spPr>
          <a:xfrm rot="6467400">
            <a:off x="4383720" y="1898640"/>
            <a:ext cx="1834920" cy="2591640"/>
          </a:xfrm>
          <a:prstGeom prst="curvedLeftArrow">
            <a:avLst>
              <a:gd name="adj1" fmla="val 28309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6"/>
          <p:cNvSpPr/>
          <p:nvPr/>
        </p:nvSpPr>
        <p:spPr>
          <a:xfrm rot="266400">
            <a:off x="5502600" y="180000"/>
            <a:ext cx="3389400" cy="719280"/>
          </a:xfrm>
          <a:prstGeom prst="cube">
            <a:avLst>
              <a:gd name="adj" fmla="val 162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800" b="1" strike="noStrike">
                <a:solidFill>
                  <a:srgbClr val="C5DCE7"/>
                </a:solidFill>
                <a:latin typeface="Calibri"/>
              </a:rPr>
              <a:t>LA HOMINIZACIÓN</a:t>
            </a:r>
            <a:endParaRPr/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6444360" y="1340640"/>
            <a:ext cx="2471040" cy="247104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3" name="CustomShape 7"/>
          <p:cNvSpPr/>
          <p:nvPr/>
        </p:nvSpPr>
        <p:spPr>
          <a:xfrm>
            <a:off x="6260400" y="980640"/>
            <a:ext cx="8910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>
                <a:solidFill>
                  <a:srgbClr val="C5DCE7"/>
                </a:solidFill>
                <a:latin typeface="Calibri"/>
              </a:rPr>
              <a:t>ES </a:t>
            </a:r>
            <a:endParaRPr/>
          </a:p>
        </p:txBody>
      </p:sp>
      <p:pic>
        <p:nvPicPr>
          <p:cNvPr id="114" name="Picture 8"/>
          <p:cNvPicPr/>
          <p:nvPr/>
        </p:nvPicPr>
        <p:blipFill>
          <a:blip r:embed="rId3"/>
          <a:stretch/>
        </p:blipFill>
        <p:spPr>
          <a:xfrm rot="21275400">
            <a:off x="1443240" y="547560"/>
            <a:ext cx="3164400" cy="253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" name="CustomShape 8"/>
          <p:cNvSpPr/>
          <p:nvPr/>
        </p:nvSpPr>
        <p:spPr>
          <a:xfrm rot="21447600" flipV="1">
            <a:off x="376560" y="1218960"/>
            <a:ext cx="1151280" cy="243828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0" y="3286080"/>
            <a:ext cx="4679640" cy="1511280"/>
          </a:xfrm>
          <a:prstGeom prst="roundRect">
            <a:avLst>
              <a:gd name="adj" fmla="val 14400"/>
            </a:avLst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200" b="1" strike="noStrike">
                <a:solidFill>
                  <a:srgbClr val="000000"/>
                </a:solidFill>
                <a:latin typeface="Calibri"/>
              </a:rPr>
              <a:t>PUESTO QUE LOS HOMÍNIDOS APRENDIERON A CAMINAR SOBRE DOS PATAS, SUS MANOS QUEDARON LIBRES PARA USAR HERRAMIENTAS</a:t>
            </a:r>
            <a:endParaRPr/>
          </a:p>
        </p:txBody>
      </p:sp>
      <p:pic>
        <p:nvPicPr>
          <p:cNvPr id="117" name="Picture 4"/>
          <p:cNvPicPr/>
          <p:nvPr/>
        </p:nvPicPr>
        <p:blipFill>
          <a:blip r:embed="rId4"/>
          <a:stretch/>
        </p:blipFill>
        <p:spPr>
          <a:xfrm rot="499800">
            <a:off x="4046760" y="1650960"/>
            <a:ext cx="4513320" cy="302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" name="CustomShape 10"/>
          <p:cNvSpPr/>
          <p:nvPr/>
        </p:nvSpPr>
        <p:spPr>
          <a:xfrm rot="3114000" flipH="1" flipV="1">
            <a:off x="4197600" y="4200120"/>
            <a:ext cx="1837080" cy="30661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19" name="CustomShape 11"/>
          <p:cNvSpPr/>
          <p:nvPr/>
        </p:nvSpPr>
        <p:spPr>
          <a:xfrm rot="21162600">
            <a:off x="98280" y="4715280"/>
            <a:ext cx="4679640" cy="185220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b="1" strike="noStrike">
                <a:solidFill>
                  <a:srgbClr val="FFFFFF"/>
                </a:solidFill>
                <a:latin typeface="Calibri"/>
              </a:rPr>
              <a:t>DESPUÉS DESCUBRIERON EL FUEGO Y EMPEZARON A COCINAR. AL COMER ALIMENTOS MÁS BLANDOS, SUS MANDÍBULAS Y DIENTES SE FUERON HACIENDO CADA VEZ MÁS PEQUEÑAS.</a:t>
            </a:r>
            <a:endParaRPr/>
          </a:p>
        </p:txBody>
      </p:sp>
      <p:pic>
        <p:nvPicPr>
          <p:cNvPr id="120" name="Picture 6"/>
          <p:cNvPicPr/>
          <p:nvPr/>
        </p:nvPicPr>
        <p:blipFill>
          <a:blip r:embed="rId5"/>
          <a:stretch/>
        </p:blipFill>
        <p:spPr>
          <a:xfrm rot="20737200">
            <a:off x="917280" y="1208880"/>
            <a:ext cx="4616280" cy="36262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1" name="CustomShape 12"/>
          <p:cNvSpPr/>
          <p:nvPr/>
        </p:nvSpPr>
        <p:spPr>
          <a:xfrm rot="19934400" flipH="1" flipV="1">
            <a:off x="5755320" y="1879560"/>
            <a:ext cx="1837080" cy="306648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22" name="CustomShape 13"/>
          <p:cNvSpPr/>
          <p:nvPr/>
        </p:nvSpPr>
        <p:spPr>
          <a:xfrm>
            <a:off x="4463640" y="4797000"/>
            <a:ext cx="4679640" cy="1852200"/>
          </a:xfrm>
          <a:prstGeom prst="roundRect">
            <a:avLst>
              <a:gd name="adj" fmla="val 144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b="1" strike="noStrike">
                <a:solidFill>
                  <a:srgbClr val="FFFFFF"/>
                </a:solidFill>
                <a:latin typeface="Calibri"/>
              </a:rPr>
              <a:t>LOS CRÁNEOS DE LOS HOMÍNIDOS CRECIERON Y TAMBIÉN LO HIZO SU CEREBRO. ESTO LES AYUDÓ A PENSAR DE MANERA MÁS CREATIVA, A DESARROLLAR UN LENGUAJE Y A COMUNICARSE. </a:t>
            </a:r>
            <a:endParaRPr/>
          </a:p>
        </p:txBody>
      </p:sp>
      <p:sp>
        <p:nvSpPr>
          <p:cNvPr id="123" name="CustomShape 14"/>
          <p:cNvSpPr/>
          <p:nvPr/>
        </p:nvSpPr>
        <p:spPr>
          <a:xfrm>
            <a:off x="214200" y="0"/>
            <a:ext cx="5071320" cy="999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FFFFFF"/>
                </a:solidFill>
                <a:latin typeface="Calibri"/>
              </a:rPr>
              <a:t>También desarrollaron el pulgar oponible, lo que les permitió sujetar y manipular objetos más fácilmente. Ya eran capaces de crear mejores herramientas.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rot="2662800">
            <a:off x="5675760" y="936360"/>
            <a:ext cx="3452760" cy="2585520"/>
          </a:xfrm>
          <a:prstGeom prst="chord">
            <a:avLst>
              <a:gd name="adj1" fmla="val 2700000"/>
              <a:gd name="adj2" fmla="val 16200000"/>
            </a:avLst>
          </a:prstGeom>
          <a:ln>
            <a:solidFill>
              <a:srgbClr val="CF5E4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5364000" y="1143720"/>
            <a:ext cx="306468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6841440" y="836640"/>
            <a:ext cx="21240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"/>
          <p:cNvSpPr/>
          <p:nvPr/>
        </p:nvSpPr>
        <p:spPr>
          <a:xfrm rot="6467400">
            <a:off x="4383720" y="1898640"/>
            <a:ext cx="1834920" cy="2591640"/>
          </a:xfrm>
          <a:prstGeom prst="curvedLeftArrow">
            <a:avLst>
              <a:gd name="adj1" fmla="val 28309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5"/>
          <p:cNvSpPr/>
          <p:nvPr/>
        </p:nvSpPr>
        <p:spPr>
          <a:xfrm rot="266400">
            <a:off x="4867920" y="154800"/>
            <a:ext cx="4024440" cy="719280"/>
          </a:xfrm>
          <a:prstGeom prst="cube">
            <a:avLst>
              <a:gd name="adj" fmla="val 162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800" b="1" strike="noStrike">
                <a:solidFill>
                  <a:srgbClr val="C5DCE7"/>
                </a:solidFill>
                <a:latin typeface="Calibri"/>
              </a:rPr>
              <a:t>Los primeros homínidos </a:t>
            </a:r>
            <a:endParaRPr/>
          </a:p>
        </p:txBody>
      </p:sp>
      <p:sp>
        <p:nvSpPr>
          <p:cNvPr id="129" name="CustomShape 6"/>
          <p:cNvSpPr/>
          <p:nvPr/>
        </p:nvSpPr>
        <p:spPr>
          <a:xfrm>
            <a:off x="4860000" y="908640"/>
            <a:ext cx="295164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>
                <a:solidFill>
                  <a:srgbClr val="C5DCE7"/>
                </a:solidFill>
                <a:latin typeface="Calibri"/>
              </a:rPr>
              <a:t>Aparecieron en África</a:t>
            </a:r>
            <a:endParaRPr/>
          </a:p>
        </p:txBody>
      </p:sp>
      <p:pic>
        <p:nvPicPr>
          <p:cNvPr id="130" name="Picture 10"/>
          <p:cNvPicPr/>
          <p:nvPr/>
        </p:nvPicPr>
        <p:blipFill>
          <a:blip r:embed="rId2"/>
          <a:stretch/>
        </p:blipFill>
        <p:spPr>
          <a:xfrm>
            <a:off x="5868000" y="1628640"/>
            <a:ext cx="2879640" cy="2794320"/>
          </a:xfrm>
          <a:prstGeom prst="rect">
            <a:avLst/>
          </a:prstGeom>
          <a:ln w="63360">
            <a:solidFill>
              <a:schemeClr val="accent1">
                <a:lumMod val="50000"/>
              </a:schemeClr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1" name="Picture 14"/>
          <p:cNvPicPr/>
          <p:nvPr/>
        </p:nvPicPr>
        <p:blipFill>
          <a:blip r:embed="rId3"/>
          <a:stretch/>
        </p:blipFill>
        <p:spPr>
          <a:xfrm rot="20895000">
            <a:off x="1665360" y="2238840"/>
            <a:ext cx="6407640" cy="39322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2" name="CustomShape 7"/>
          <p:cNvSpPr/>
          <p:nvPr/>
        </p:nvSpPr>
        <p:spPr>
          <a:xfrm rot="19697400">
            <a:off x="456480" y="2835720"/>
            <a:ext cx="1655640" cy="3167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3" name="CustomShape 8"/>
          <p:cNvSpPr/>
          <p:nvPr/>
        </p:nvSpPr>
        <p:spPr>
          <a:xfrm rot="20875800">
            <a:off x="-66240" y="1320840"/>
            <a:ext cx="5326920" cy="1972080"/>
          </a:xfrm>
          <a:prstGeom prst="ellipse">
            <a:avLst/>
          </a:prstGeom>
          <a:ln>
            <a:solidFill>
              <a:srgbClr val="87AAA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Aharoni"/>
              </a:rPr>
              <a:t>LOS CIENTÍFICOS CREEN QUE LOS ANCESTROS DE TODOS LOS HUMANOS VINIERON DE ÁFRICA</a:t>
            </a:r>
            <a:endParaRPr/>
          </a:p>
        </p:txBody>
      </p:sp>
      <p:pic>
        <p:nvPicPr>
          <p:cNvPr id="134" name="Picture 12"/>
          <p:cNvPicPr/>
          <p:nvPr/>
        </p:nvPicPr>
        <p:blipFill>
          <a:blip r:embed="rId4"/>
          <a:stretch/>
        </p:blipFill>
        <p:spPr>
          <a:xfrm rot="21296400">
            <a:off x="1698120" y="1235880"/>
            <a:ext cx="7194240" cy="48200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5" name="CustomShape 9"/>
          <p:cNvSpPr/>
          <p:nvPr/>
        </p:nvSpPr>
        <p:spPr>
          <a:xfrm>
            <a:off x="179640" y="188640"/>
            <a:ext cx="2231640" cy="338364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Los restos fósiles de homínidos más antiguos se encontraron en el </a:t>
            </a:r>
            <a:r>
              <a:rPr lang="es-ES" b="1" i="1" strike="noStrike">
                <a:solidFill>
                  <a:srgbClr val="FFFFFF"/>
                </a:solidFill>
                <a:latin typeface="Aharoni"/>
              </a:rPr>
              <a:t>Valle del Rift</a:t>
            </a:r>
            <a:r>
              <a:rPr lang="es-ES" i="1" strike="noStrike">
                <a:solidFill>
                  <a:srgbClr val="FFFFFF"/>
                </a:solidFill>
                <a:latin typeface="Aharoni"/>
              </a:rPr>
              <a:t> </a:t>
            </a:r>
            <a:r>
              <a:rPr lang="es-ES" strike="noStrike">
                <a:solidFill>
                  <a:srgbClr val="FFFFFF"/>
                </a:solidFill>
                <a:latin typeface="Aharoni"/>
              </a:rPr>
              <a:t>en el  este de África. Algunos homínidos vivieron allí hace más de 4 millones de años.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6" name="CustomShape 10"/>
          <p:cNvSpPr/>
          <p:nvPr/>
        </p:nvSpPr>
        <p:spPr>
          <a:xfrm>
            <a:off x="2627640" y="5373360"/>
            <a:ext cx="4175640" cy="12232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7" name="CustomShape 11"/>
          <p:cNvSpPr/>
          <p:nvPr/>
        </p:nvSpPr>
        <p:spPr>
          <a:xfrm rot="21245400">
            <a:off x="347040" y="3350520"/>
            <a:ext cx="2547360" cy="338364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Después, hubo varias oleadas de migraciones hacia Europa y Asia. Los restos del </a:t>
            </a:r>
            <a:r>
              <a:rPr lang="es-ES" i="1" strike="noStrike">
                <a:solidFill>
                  <a:srgbClr val="FFFFFF"/>
                </a:solidFill>
                <a:latin typeface="Aharoni"/>
              </a:rPr>
              <a:t>Homo antecesor</a:t>
            </a:r>
            <a:r>
              <a:rPr lang="es-ES" strike="noStrike">
                <a:solidFill>
                  <a:srgbClr val="FFFFFF"/>
                </a:solidFill>
                <a:latin typeface="Aharoni"/>
              </a:rPr>
              <a:t> encontrados en Atapuerca (Burgos) son los más antiguos de la Península Ibérica</a:t>
            </a:r>
            <a:endParaRPr/>
          </a:p>
        </p:txBody>
      </p:sp>
      <p:sp>
        <p:nvSpPr>
          <p:cNvPr id="138" name="CustomShape 12"/>
          <p:cNvSpPr/>
          <p:nvPr/>
        </p:nvSpPr>
        <p:spPr>
          <a:xfrm rot="224400">
            <a:off x="5780880" y="4211280"/>
            <a:ext cx="3268440" cy="222336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Durante este proceso, los homínidos fueron evolucionando hasta los seres humanos actuales.</a:t>
            </a:r>
            <a:endParaRPr/>
          </a:p>
        </p:txBody>
      </p:sp>
      <p:sp>
        <p:nvSpPr>
          <p:cNvPr id="139" name="CustomShape 13"/>
          <p:cNvSpPr/>
          <p:nvPr/>
        </p:nvSpPr>
        <p:spPr>
          <a:xfrm>
            <a:off x="7380360" y="6165360"/>
            <a:ext cx="1762920" cy="503280"/>
          </a:xfrm>
          <a:prstGeom prst="rect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400" strike="noStrike">
                <a:solidFill>
                  <a:srgbClr val="FFFFFF"/>
                </a:solidFill>
                <a:latin typeface="Calibri"/>
              </a:rPr>
              <a:t>EVOLUCIÓN DEL SER HUMANO 4:53</a:t>
            </a:r>
            <a:endParaRPr/>
          </a:p>
        </p:txBody>
      </p:sp>
      <p:sp>
        <p:nvSpPr>
          <p:cNvPr id="140" name="CustomShape 14"/>
          <p:cNvSpPr/>
          <p:nvPr/>
        </p:nvSpPr>
        <p:spPr>
          <a:xfrm>
            <a:off x="6732360" y="6165360"/>
            <a:ext cx="575280" cy="503280"/>
          </a:xfrm>
          <a:prstGeom prst="actionButtonInformation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  <p:sp>
        <p:nvSpPr>
          <p:cNvPr id="141" name="CustomShape 15"/>
          <p:cNvSpPr/>
          <p:nvPr/>
        </p:nvSpPr>
        <p:spPr>
          <a:xfrm>
            <a:off x="0" y="0"/>
            <a:ext cx="428040" cy="356400"/>
          </a:xfrm>
          <a:prstGeom prst="actionButtonInformation">
            <a:avLst/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" name="CustomShape 16"/>
          <p:cNvSpPr/>
          <p:nvPr/>
        </p:nvSpPr>
        <p:spPr>
          <a:xfrm>
            <a:off x="6715080" y="6143760"/>
            <a:ext cx="575280" cy="503280"/>
          </a:xfrm>
          <a:prstGeom prst="actionButtonInformation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9"/>
          <p:cNvPicPr/>
          <p:nvPr/>
        </p:nvPicPr>
        <p:blipFill>
          <a:blip r:embed="rId2"/>
          <a:stretch/>
        </p:blipFill>
        <p:spPr>
          <a:xfrm>
            <a:off x="3119400" y="2763000"/>
            <a:ext cx="5772600" cy="4329000"/>
          </a:xfrm>
          <a:prstGeom prst="rect">
            <a:avLst/>
          </a:prstGeom>
          <a:ln w="101520">
            <a:solidFill>
              <a:srgbClr val="FDFDFD"/>
            </a:solidFill>
            <a:miter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4" name="CustomShape 1"/>
          <p:cNvSpPr/>
          <p:nvPr/>
        </p:nvSpPr>
        <p:spPr>
          <a:xfrm rot="2662800">
            <a:off x="5675760" y="936360"/>
            <a:ext cx="3452760" cy="2585520"/>
          </a:xfrm>
          <a:prstGeom prst="chord">
            <a:avLst>
              <a:gd name="adj1" fmla="val 2700000"/>
              <a:gd name="adj2" fmla="val 16200000"/>
            </a:avLst>
          </a:prstGeom>
          <a:ln>
            <a:solidFill>
              <a:srgbClr val="CF5E4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5364000" y="1143720"/>
            <a:ext cx="306468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6841440" y="836640"/>
            <a:ext cx="21240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4"/>
          <p:cNvSpPr/>
          <p:nvPr/>
        </p:nvSpPr>
        <p:spPr>
          <a:xfrm rot="266400">
            <a:off x="4867920" y="154800"/>
            <a:ext cx="4024440" cy="719280"/>
          </a:xfrm>
          <a:prstGeom prst="cube">
            <a:avLst>
              <a:gd name="adj" fmla="val 162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>
                <a:solidFill>
                  <a:srgbClr val="C5DCE7"/>
                </a:solidFill>
                <a:latin typeface="Calibri"/>
              </a:rPr>
              <a:t>El paleolítico</a:t>
            </a:r>
            <a:endParaRPr/>
          </a:p>
        </p:txBody>
      </p:sp>
      <p:sp>
        <p:nvSpPr>
          <p:cNvPr id="148" name="CustomShape 5"/>
          <p:cNvSpPr/>
          <p:nvPr/>
        </p:nvSpPr>
        <p:spPr>
          <a:xfrm>
            <a:off x="5292000" y="980640"/>
            <a:ext cx="29516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>
                <a:solidFill>
                  <a:srgbClr val="C5DCE7"/>
                </a:solidFill>
                <a:latin typeface="Calibri"/>
              </a:rPr>
              <a:t>definición </a:t>
            </a:r>
            <a:endParaRPr/>
          </a:p>
        </p:txBody>
      </p:sp>
      <p:sp>
        <p:nvSpPr>
          <p:cNvPr id="149" name="CustomShape 6"/>
          <p:cNvSpPr/>
          <p:nvPr/>
        </p:nvSpPr>
        <p:spPr>
          <a:xfrm rot="19697400">
            <a:off x="474120" y="2670840"/>
            <a:ext cx="2218680" cy="33944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50" name="CustomShape 7"/>
          <p:cNvSpPr/>
          <p:nvPr/>
        </p:nvSpPr>
        <p:spPr>
          <a:xfrm rot="20875800">
            <a:off x="-574200" y="679680"/>
            <a:ext cx="5737680" cy="1662840"/>
          </a:xfrm>
          <a:prstGeom prst="ellipse">
            <a:avLst/>
          </a:prstGeom>
          <a:ln>
            <a:solidFill>
              <a:srgbClr val="87AAA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Aharoni"/>
              </a:rPr>
              <a:t>El PALEOLÍTICO </a:t>
            </a:r>
            <a:r>
              <a:rPr lang="es-ES" i="1" strike="noStrike">
                <a:solidFill>
                  <a:srgbClr val="000000"/>
                </a:solidFill>
                <a:latin typeface="Aharoni"/>
              </a:rPr>
              <a:t>(o “piedra antigua”)</a:t>
            </a:r>
            <a:r>
              <a:rPr lang="es-ES" strike="noStrike">
                <a:solidFill>
                  <a:srgbClr val="000000"/>
                </a:solidFill>
                <a:latin typeface="Aharoni"/>
              </a:rPr>
              <a:t> duró desde hace 4,4 millones de años hasta hace unos 10.000 años</a:t>
            </a:r>
            <a:endParaRPr/>
          </a:p>
        </p:txBody>
      </p:sp>
      <p:pic>
        <p:nvPicPr>
          <p:cNvPr id="151" name="Picture 3"/>
          <p:cNvPicPr/>
          <p:nvPr/>
        </p:nvPicPr>
        <p:blipFill>
          <a:blip r:embed="rId3"/>
          <a:stretch/>
        </p:blipFill>
        <p:spPr>
          <a:xfrm>
            <a:off x="5508000" y="1556640"/>
            <a:ext cx="2590920" cy="2519640"/>
          </a:xfrm>
          <a:prstGeom prst="rect">
            <a:avLst/>
          </a:prstGeom>
          <a:ln w="63360">
            <a:solidFill>
              <a:schemeClr val="accent1">
                <a:lumMod val="50000"/>
              </a:schemeClr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2" name="CustomShape 8"/>
          <p:cNvSpPr/>
          <p:nvPr/>
        </p:nvSpPr>
        <p:spPr>
          <a:xfrm>
            <a:off x="3429000" y="1643040"/>
            <a:ext cx="2447640" cy="1367280"/>
          </a:xfrm>
          <a:prstGeom prst="flowChartMagneticTap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Yo soy el Homo habilis, ¿y tú?</a:t>
            </a:r>
            <a:endParaRPr/>
          </a:p>
        </p:txBody>
      </p:sp>
      <p:sp>
        <p:nvSpPr>
          <p:cNvPr id="153" name="CustomShape 9"/>
          <p:cNvSpPr/>
          <p:nvPr/>
        </p:nvSpPr>
        <p:spPr>
          <a:xfrm rot="382200">
            <a:off x="-973800" y="2276280"/>
            <a:ext cx="5579280" cy="1583280"/>
          </a:xfrm>
          <a:prstGeom prst="ellips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Hubo periodos muy fríos en los que muchas zonas de la Tierra estaban cubiertas de hielo, pero entre medias también hubo periodos más suaves. </a:t>
            </a:r>
            <a:endParaRPr/>
          </a:p>
        </p:txBody>
      </p:sp>
      <p:pic>
        <p:nvPicPr>
          <p:cNvPr id="154" name="Picture 5"/>
          <p:cNvPicPr/>
          <p:nvPr/>
        </p:nvPicPr>
        <p:blipFill>
          <a:blip r:embed="rId4"/>
          <a:stretch/>
        </p:blipFill>
        <p:spPr>
          <a:xfrm>
            <a:off x="3636000" y="2565000"/>
            <a:ext cx="4247640" cy="446076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5" name="Picture 7"/>
          <p:cNvPicPr/>
          <p:nvPr/>
        </p:nvPicPr>
        <p:blipFill>
          <a:blip r:embed="rId5"/>
          <a:stretch/>
        </p:blipFill>
        <p:spPr>
          <a:xfrm>
            <a:off x="3521880" y="2162880"/>
            <a:ext cx="6162120" cy="4361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6" name="Picture 11"/>
          <p:cNvPicPr/>
          <p:nvPr/>
        </p:nvPicPr>
        <p:blipFill>
          <a:blip r:embed="rId6"/>
          <a:stretch/>
        </p:blipFill>
        <p:spPr>
          <a:xfrm>
            <a:off x="3348000" y="2637000"/>
            <a:ext cx="5247720" cy="3990240"/>
          </a:xfrm>
          <a:prstGeom prst="rect">
            <a:avLst/>
          </a:prstGeom>
          <a:ln w="76320">
            <a:solidFill>
              <a:srgbClr val="EAEAEA"/>
            </a:solidFill>
            <a:miter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7" name="Picture 13"/>
          <p:cNvPicPr/>
          <p:nvPr/>
        </p:nvPicPr>
        <p:blipFill>
          <a:blip r:embed="rId7"/>
          <a:stretch/>
        </p:blipFill>
        <p:spPr>
          <a:xfrm>
            <a:off x="3643200" y="1775520"/>
            <a:ext cx="3383640" cy="508176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8" name="CustomShape 10"/>
          <p:cNvSpPr/>
          <p:nvPr/>
        </p:nvSpPr>
        <p:spPr>
          <a:xfrm>
            <a:off x="6588360" y="1268640"/>
            <a:ext cx="2554920" cy="2375640"/>
          </a:xfrm>
          <a:prstGeom prst="cloudCallout">
            <a:avLst>
              <a:gd name="adj1" fmla="val -20833"/>
              <a:gd name="adj2" fmla="val 625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¿ESTAMOS EN EL LUGAR CORRECTO?</a:t>
            </a:r>
            <a:endParaRPr/>
          </a:p>
        </p:txBody>
      </p:sp>
      <p:sp>
        <p:nvSpPr>
          <p:cNvPr id="159" name="CustomShape 11"/>
          <p:cNvSpPr/>
          <p:nvPr/>
        </p:nvSpPr>
        <p:spPr>
          <a:xfrm>
            <a:off x="179640" y="6093360"/>
            <a:ext cx="647280" cy="575280"/>
          </a:xfrm>
          <a:prstGeom prst="actionButtonInformation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160" name="CustomShape 12"/>
          <p:cNvSpPr/>
          <p:nvPr/>
        </p:nvSpPr>
        <p:spPr>
          <a:xfrm>
            <a:off x="899640" y="6093360"/>
            <a:ext cx="1943640" cy="575280"/>
          </a:xfrm>
          <a:prstGeom prst="homePlate">
            <a:avLst>
              <a:gd name="adj" fmla="val 216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Homo habilis</a:t>
            </a:r>
            <a:endParaRPr/>
          </a:p>
        </p:txBody>
      </p:sp>
      <p:sp>
        <p:nvSpPr>
          <p:cNvPr id="161" name="CustomShape 13"/>
          <p:cNvSpPr/>
          <p:nvPr/>
        </p:nvSpPr>
        <p:spPr>
          <a:xfrm>
            <a:off x="0" y="0"/>
            <a:ext cx="428040" cy="356400"/>
          </a:xfrm>
          <a:prstGeom prst="actionButtonInformation">
            <a:avLst/>
          </a:prstGeom>
          <a:ln>
            <a:solidFill>
              <a:srgbClr val="CF5E4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 rot="2662800">
            <a:off x="5675760" y="936360"/>
            <a:ext cx="3452760" cy="2585520"/>
          </a:xfrm>
          <a:prstGeom prst="chord">
            <a:avLst>
              <a:gd name="adj1" fmla="val 2700000"/>
              <a:gd name="adj2" fmla="val 16200000"/>
            </a:avLst>
          </a:prstGeom>
          <a:ln>
            <a:solidFill>
              <a:srgbClr val="CF5E4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5364000" y="1143720"/>
            <a:ext cx="306468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6841440" y="836640"/>
            <a:ext cx="21240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4"/>
          <p:cNvSpPr/>
          <p:nvPr/>
        </p:nvSpPr>
        <p:spPr>
          <a:xfrm rot="266400">
            <a:off x="4861800" y="1080"/>
            <a:ext cx="4024440" cy="1198080"/>
          </a:xfrm>
          <a:prstGeom prst="cube">
            <a:avLst>
              <a:gd name="adj" fmla="val 162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800" b="1" strike="noStrike">
                <a:solidFill>
                  <a:srgbClr val="C5DCE7"/>
                </a:solidFill>
                <a:latin typeface="Calibri"/>
              </a:rPr>
              <a:t>LA VIDA EN EL PALEOLÍTICO</a:t>
            </a:r>
            <a:endParaRPr/>
          </a:p>
        </p:txBody>
      </p:sp>
      <p:sp>
        <p:nvSpPr>
          <p:cNvPr id="166" name="CustomShape 5"/>
          <p:cNvSpPr/>
          <p:nvPr/>
        </p:nvSpPr>
        <p:spPr>
          <a:xfrm rot="20833800">
            <a:off x="77400" y="1484640"/>
            <a:ext cx="1655640" cy="3167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67" name="CustomShape 6"/>
          <p:cNvSpPr/>
          <p:nvPr/>
        </p:nvSpPr>
        <p:spPr>
          <a:xfrm rot="20875800">
            <a:off x="508320" y="354240"/>
            <a:ext cx="3817800" cy="1486800"/>
          </a:xfrm>
          <a:prstGeom prst="ellipse">
            <a:avLst/>
          </a:prstGeom>
          <a:ln>
            <a:solidFill>
              <a:srgbClr val="87AAA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Aharoni"/>
              </a:rPr>
              <a:t>Los primeros humanos aprendieron a adaptarse a los cambios de su entorno natural.</a:t>
            </a:r>
            <a:endParaRPr/>
          </a:p>
        </p:txBody>
      </p:sp>
      <p:pic>
        <p:nvPicPr>
          <p:cNvPr id="168" name="Picture 2"/>
          <p:cNvPicPr/>
          <p:nvPr/>
        </p:nvPicPr>
        <p:blipFill>
          <a:blip r:embed="rId3"/>
          <a:stretch/>
        </p:blipFill>
        <p:spPr>
          <a:xfrm>
            <a:off x="5796000" y="1412640"/>
            <a:ext cx="2303640" cy="3462480"/>
          </a:xfrm>
          <a:prstGeom prst="rect">
            <a:avLst/>
          </a:prstGeom>
          <a:ln w="63360">
            <a:solidFill>
              <a:srgbClr val="C00000"/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9" name="CustomShape 7"/>
          <p:cNvSpPr/>
          <p:nvPr/>
        </p:nvSpPr>
        <p:spPr>
          <a:xfrm>
            <a:off x="2286000" y="1500120"/>
            <a:ext cx="3455640" cy="2303640"/>
          </a:xfrm>
          <a:prstGeom prst="flowChartMagneticTap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Y yo soy el Homo Erectus , en que inventó el fuego. ¿Recuerdas que ventajas trajo este invento?</a:t>
            </a:r>
            <a:endParaRPr/>
          </a:p>
        </p:txBody>
      </p:sp>
      <p:sp>
        <p:nvSpPr>
          <p:cNvPr id="170" name="CustomShape 8"/>
          <p:cNvSpPr/>
          <p:nvPr/>
        </p:nvSpPr>
        <p:spPr>
          <a:xfrm>
            <a:off x="2051640" y="2133000"/>
            <a:ext cx="3671640" cy="863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Los primeros humanos cazaban, pescaban y recolectaban.</a:t>
            </a:r>
            <a:endParaRPr/>
          </a:p>
        </p:txBody>
      </p:sp>
      <p:sp>
        <p:nvSpPr>
          <p:cNvPr id="171" name="CustomShape 9"/>
          <p:cNvSpPr/>
          <p:nvPr/>
        </p:nvSpPr>
        <p:spPr>
          <a:xfrm>
            <a:off x="2051640" y="3213000"/>
            <a:ext cx="3671640" cy="863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Eran nómadas que se movían en grupo en busca de comida.</a:t>
            </a:r>
            <a:endParaRPr/>
          </a:p>
        </p:txBody>
      </p:sp>
      <p:sp>
        <p:nvSpPr>
          <p:cNvPr id="172" name="CustomShape 10"/>
          <p:cNvSpPr/>
          <p:nvPr/>
        </p:nvSpPr>
        <p:spPr>
          <a:xfrm>
            <a:off x="2051640" y="4221000"/>
            <a:ext cx="3671640" cy="863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Vivían en refugios muy sencillos o en el interior de cuevas.</a:t>
            </a:r>
            <a:endParaRPr/>
          </a:p>
        </p:txBody>
      </p:sp>
      <p:sp>
        <p:nvSpPr>
          <p:cNvPr id="173" name="CustomShape 11"/>
          <p:cNvSpPr/>
          <p:nvPr/>
        </p:nvSpPr>
        <p:spPr>
          <a:xfrm>
            <a:off x="2051640" y="5301360"/>
            <a:ext cx="3671640" cy="863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Hacían herramientas de piedra.</a:t>
            </a:r>
            <a:endParaRPr/>
          </a:p>
        </p:txBody>
      </p:sp>
      <p:pic>
        <p:nvPicPr>
          <p:cNvPr id="174" name="Picture 2"/>
          <p:cNvPicPr/>
          <p:nvPr/>
        </p:nvPicPr>
        <p:blipFill>
          <a:blip r:embed="rId4"/>
          <a:stretch/>
        </p:blipFill>
        <p:spPr>
          <a:xfrm>
            <a:off x="1214280" y="1643040"/>
            <a:ext cx="7200000" cy="486756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 rot="2662800">
            <a:off x="5675760" y="936360"/>
            <a:ext cx="3452760" cy="2585520"/>
          </a:xfrm>
          <a:prstGeom prst="chord">
            <a:avLst>
              <a:gd name="adj1" fmla="val 2700000"/>
              <a:gd name="adj2" fmla="val 16200000"/>
            </a:avLst>
          </a:prstGeom>
          <a:ln>
            <a:solidFill>
              <a:srgbClr val="CF5E4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5364000" y="1143720"/>
            <a:ext cx="306468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6841440" y="836640"/>
            <a:ext cx="21240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4"/>
          <p:cNvSpPr/>
          <p:nvPr/>
        </p:nvSpPr>
        <p:spPr>
          <a:xfrm rot="266400">
            <a:off x="4861800" y="1080"/>
            <a:ext cx="4024440" cy="1198080"/>
          </a:xfrm>
          <a:prstGeom prst="cube">
            <a:avLst>
              <a:gd name="adj" fmla="val 162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800" b="1" strike="noStrike">
                <a:solidFill>
                  <a:srgbClr val="C5DCE7"/>
                </a:solidFill>
                <a:latin typeface="Calibri"/>
              </a:rPr>
              <a:t>CREENCIAS Y ARTE</a:t>
            </a:r>
            <a:endParaRPr/>
          </a:p>
        </p:txBody>
      </p:sp>
      <p:sp>
        <p:nvSpPr>
          <p:cNvPr id="179" name="CustomShape 5"/>
          <p:cNvSpPr/>
          <p:nvPr/>
        </p:nvSpPr>
        <p:spPr>
          <a:xfrm rot="20833800">
            <a:off x="77400" y="1484640"/>
            <a:ext cx="1655640" cy="3167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80" name="CustomShape 6"/>
          <p:cNvSpPr/>
          <p:nvPr/>
        </p:nvSpPr>
        <p:spPr>
          <a:xfrm rot="20875800">
            <a:off x="470880" y="360"/>
            <a:ext cx="3817800" cy="1844640"/>
          </a:xfrm>
          <a:prstGeom prst="ellipse">
            <a:avLst/>
          </a:prstGeom>
          <a:ln>
            <a:solidFill>
              <a:srgbClr val="87AAA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000000"/>
                </a:solidFill>
                <a:latin typeface="Aharoni"/>
              </a:rPr>
              <a:t>Los primeros humanos enterraban a sus muertos con objetos funerarios. Esto es una muestra de que tenían creencias religiosas.</a:t>
            </a:r>
            <a:endParaRPr/>
          </a:p>
        </p:txBody>
      </p:sp>
      <p:sp>
        <p:nvSpPr>
          <p:cNvPr id="181" name="CustomShape 7"/>
          <p:cNvSpPr/>
          <p:nvPr/>
        </p:nvSpPr>
        <p:spPr>
          <a:xfrm>
            <a:off x="2627640" y="1556640"/>
            <a:ext cx="3455640" cy="2303640"/>
          </a:xfrm>
          <a:prstGeom prst="flowChartMagneticTap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Yo soy el Homo antecessor de Atapuerca (Burgos, España) y soy un ancestro directo del Homo Sapiens y del Homo Neanderthalensis</a:t>
            </a:r>
            <a:endParaRPr/>
          </a:p>
        </p:txBody>
      </p:sp>
      <p:sp>
        <p:nvSpPr>
          <p:cNvPr id="182" name="CustomShape 8"/>
          <p:cNvSpPr/>
          <p:nvPr/>
        </p:nvSpPr>
        <p:spPr>
          <a:xfrm>
            <a:off x="2195640" y="5085360"/>
            <a:ext cx="3671640" cy="1439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También hacían estatuillas de mujeres. Se cree que eran símbolos de fertilidad, debido a la exageración de sus rasgos.</a:t>
            </a:r>
            <a:endParaRPr/>
          </a:p>
        </p:txBody>
      </p:sp>
      <p:sp>
        <p:nvSpPr>
          <p:cNvPr id="183" name="CustomShape 9"/>
          <p:cNvSpPr/>
          <p:nvPr/>
        </p:nvSpPr>
        <p:spPr>
          <a:xfrm>
            <a:off x="2195640" y="4077000"/>
            <a:ext cx="3671640" cy="863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Es posible que creyeran en el poder mágico de la pintura para conseguir el éxito en la caza. </a:t>
            </a:r>
            <a:endParaRPr/>
          </a:p>
        </p:txBody>
      </p:sp>
      <p:sp>
        <p:nvSpPr>
          <p:cNvPr id="184" name="CustomShape 10"/>
          <p:cNvSpPr/>
          <p:nvPr/>
        </p:nvSpPr>
        <p:spPr>
          <a:xfrm>
            <a:off x="2195640" y="2133000"/>
            <a:ext cx="3671640" cy="863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Practicaban rituales para protegerse contra fenómenos naturales como los rayos.</a:t>
            </a:r>
            <a:endParaRPr/>
          </a:p>
        </p:txBody>
      </p:sp>
      <p:sp>
        <p:nvSpPr>
          <p:cNvPr id="185" name="CustomShape 11"/>
          <p:cNvSpPr/>
          <p:nvPr/>
        </p:nvSpPr>
        <p:spPr>
          <a:xfrm>
            <a:off x="2195640" y="3141000"/>
            <a:ext cx="3671640" cy="863280"/>
          </a:xfrm>
          <a:prstGeom prst="roundRect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Aharoni"/>
              </a:rPr>
              <a:t>Pintaban animales en cuevas, usando materiales naturales como carbón, sangre y plantas.</a:t>
            </a:r>
            <a:endParaRPr/>
          </a:p>
        </p:txBody>
      </p:sp>
      <p:pic>
        <p:nvPicPr>
          <p:cNvPr id="186" name="Picture 2"/>
          <p:cNvPicPr/>
          <p:nvPr/>
        </p:nvPicPr>
        <p:blipFill>
          <a:blip r:embed="rId2"/>
          <a:stretch/>
        </p:blipFill>
        <p:spPr>
          <a:xfrm>
            <a:off x="5940000" y="1917000"/>
            <a:ext cx="2715120" cy="1727640"/>
          </a:xfrm>
          <a:prstGeom prst="rect">
            <a:avLst/>
          </a:prstGeom>
          <a:ln w="63360">
            <a:solidFill>
              <a:srgbClr val="C00000"/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7" name="Picture 4"/>
          <p:cNvPicPr/>
          <p:nvPr/>
        </p:nvPicPr>
        <p:blipFill>
          <a:blip r:embed="rId3"/>
          <a:stretch/>
        </p:blipFill>
        <p:spPr>
          <a:xfrm>
            <a:off x="1928880" y="1143000"/>
            <a:ext cx="5847480" cy="3990240"/>
          </a:xfrm>
          <a:prstGeom prst="rect">
            <a:avLst/>
          </a:prstGeom>
          <a:ln w="101520">
            <a:solidFill>
              <a:srgbClr val="C00000"/>
            </a:solidFill>
            <a:miter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8" name="CustomShape 1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0" name="Picture 10"/>
          <p:cNvPicPr/>
          <p:nvPr/>
        </p:nvPicPr>
        <p:blipFill>
          <a:blip r:embed="rId4"/>
          <a:stretch/>
        </p:blipFill>
        <p:spPr>
          <a:xfrm>
            <a:off x="1500120" y="642960"/>
            <a:ext cx="6800400" cy="5379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1" name="Picture 16"/>
          <p:cNvPicPr/>
          <p:nvPr/>
        </p:nvPicPr>
        <p:blipFill>
          <a:blip r:embed="rId5"/>
          <a:stretch/>
        </p:blipFill>
        <p:spPr>
          <a:xfrm>
            <a:off x="2786040" y="1643040"/>
            <a:ext cx="4412160" cy="3959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2" name="Picture 12"/>
          <p:cNvPicPr/>
          <p:nvPr/>
        </p:nvPicPr>
        <p:blipFill>
          <a:blip r:embed="rId6"/>
          <a:stretch/>
        </p:blipFill>
        <p:spPr>
          <a:xfrm>
            <a:off x="3357720" y="1214280"/>
            <a:ext cx="2591640" cy="476676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3" name="Picture 18"/>
          <p:cNvPicPr/>
          <p:nvPr/>
        </p:nvPicPr>
        <p:blipFill>
          <a:blip r:embed="rId7"/>
          <a:stretch/>
        </p:blipFill>
        <p:spPr>
          <a:xfrm>
            <a:off x="1785960" y="500040"/>
            <a:ext cx="5616000" cy="56160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" name="Picture 20"/>
          <p:cNvPicPr/>
          <p:nvPr/>
        </p:nvPicPr>
        <p:blipFill>
          <a:blip r:embed="rId8"/>
          <a:stretch/>
        </p:blipFill>
        <p:spPr>
          <a:xfrm>
            <a:off x="2071800" y="928800"/>
            <a:ext cx="5024160" cy="493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4"/>
          <p:cNvPicPr/>
          <p:nvPr/>
        </p:nvPicPr>
        <p:blipFill>
          <a:blip r:embed="rId2"/>
          <a:stretch/>
        </p:blipFill>
        <p:spPr>
          <a:xfrm>
            <a:off x="1428840" y="500040"/>
            <a:ext cx="2663640" cy="3896640"/>
          </a:xfrm>
          <a:prstGeom prst="rect">
            <a:avLst/>
          </a:prstGeom>
          <a:ln w="190440">
            <a:solidFill>
              <a:schemeClr val="tx2">
                <a:lumMod val="75000"/>
              </a:schemeClr>
            </a:solidFill>
            <a:rou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6" name="Picture 6"/>
          <p:cNvPicPr/>
          <p:nvPr/>
        </p:nvPicPr>
        <p:blipFill>
          <a:blip r:embed="rId3"/>
          <a:stretch/>
        </p:blipFill>
        <p:spPr>
          <a:xfrm>
            <a:off x="5292000" y="2286000"/>
            <a:ext cx="3095640" cy="38880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7" name="CustomShape 1"/>
          <p:cNvSpPr/>
          <p:nvPr/>
        </p:nvSpPr>
        <p:spPr>
          <a:xfrm rot="769200">
            <a:off x="-298440" y="253080"/>
            <a:ext cx="2375640" cy="791280"/>
          </a:xfrm>
          <a:prstGeom prst="homePlate">
            <a:avLst>
              <a:gd name="adj" fmla="val 216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500" strike="noStrike">
                <a:solidFill>
                  <a:srgbClr val="FFFFFF"/>
                </a:solidFill>
                <a:latin typeface="Calibri"/>
              </a:rPr>
              <a:t>HOMO  NEANDERTHALENSIS 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 rot="21333000">
            <a:off x="6111000" y="5823720"/>
            <a:ext cx="2375640" cy="791280"/>
          </a:xfrm>
          <a:prstGeom prst="homePlate">
            <a:avLst>
              <a:gd name="adj" fmla="val 216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HOMO SAPIENS </a:t>
            </a:r>
            <a:endParaRPr/>
          </a:p>
        </p:txBody>
      </p:sp>
      <p:sp>
        <p:nvSpPr>
          <p:cNvPr id="199" name="CustomShape 3"/>
          <p:cNvSpPr/>
          <p:nvPr/>
        </p:nvSpPr>
        <p:spPr>
          <a:xfrm rot="21318000">
            <a:off x="960120" y="3953160"/>
            <a:ext cx="2375640" cy="863280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strike="noStrike">
                <a:solidFill>
                  <a:srgbClr val="FFFFFF"/>
                </a:solidFill>
                <a:latin typeface="Calibri"/>
              </a:rPr>
              <a:t>SE EXTINGUIÓ CON LA EXPANSIÓN DEL HOMO SAPIENS </a:t>
            </a:r>
            <a:endParaRPr/>
          </a:p>
        </p:txBody>
      </p:sp>
      <p:sp>
        <p:nvSpPr>
          <p:cNvPr id="200" name="CustomShape 4"/>
          <p:cNvSpPr/>
          <p:nvPr/>
        </p:nvSpPr>
        <p:spPr>
          <a:xfrm rot="645600">
            <a:off x="3540240" y="4930920"/>
            <a:ext cx="2375640" cy="650160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GRAN CEREBRO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trike="noStrike">
                <a:solidFill>
                  <a:srgbClr val="FFFFFF"/>
                </a:solidFill>
                <a:latin typeface="Calibri"/>
              </a:rPr>
              <a:t>1700 CC</a:t>
            </a:r>
            <a:endParaRPr/>
          </a:p>
        </p:txBody>
      </p:sp>
      <p:sp>
        <p:nvSpPr>
          <p:cNvPr id="201" name="CustomShape 5"/>
          <p:cNvSpPr/>
          <p:nvPr/>
        </p:nvSpPr>
        <p:spPr>
          <a:xfrm>
            <a:off x="7092360" y="188640"/>
            <a:ext cx="1943640" cy="1151280"/>
          </a:xfrm>
          <a:prstGeom prst="foldedCorner">
            <a:avLst>
              <a:gd name="adj" fmla="val 144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500" b="1" strike="noStrike">
                <a:solidFill>
                  <a:srgbClr val="FFFFFF"/>
                </a:solidFill>
                <a:latin typeface="Calibri"/>
              </a:rPr>
              <a:t>HOMINIZACIÓN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b="1" strike="noStrike">
                <a:solidFill>
                  <a:srgbClr val="FFFFFF"/>
                </a:solidFill>
                <a:latin typeface="Calibri"/>
              </a:rPr>
              <a:t>PARTE FINAL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1128</Words>
  <Application>Microsoft Office PowerPoint</Application>
  <PresentationFormat>Presentación en pantalla 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17</vt:i4>
      </vt:variant>
      <vt:variant>
        <vt:lpstr>Títulos de diapositiva</vt:lpstr>
      </vt:variant>
      <vt:variant>
        <vt:i4>15</vt:i4>
      </vt:variant>
    </vt:vector>
  </HeadingPairs>
  <TitlesOfParts>
    <vt:vector size="40" baseType="lpstr">
      <vt:lpstr>Aharoni</vt:lpstr>
      <vt:lpstr>Arial</vt:lpstr>
      <vt:lpstr>Arial Black</vt:lpstr>
      <vt:lpstr>Arial Rounded MT Bold</vt:lpstr>
      <vt:lpstr>Calibri</vt:lpstr>
      <vt:lpstr>Calibri Light</vt:lpstr>
      <vt:lpstr>High Tower Text</vt:lpstr>
      <vt:lpstr>Times New Roman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prof03</cp:lastModifiedBy>
  <cp:revision>65</cp:revision>
  <dcterms:created xsi:type="dcterms:W3CDTF">2013-02-19T18:36:18Z</dcterms:created>
  <dcterms:modified xsi:type="dcterms:W3CDTF">2019-04-02T09:40:04Z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www.centor.mx.gd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