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8" r:id="rId3"/>
    <p:sldId id="295" r:id="rId4"/>
    <p:sldId id="294" r:id="rId5"/>
    <p:sldId id="298" r:id="rId6"/>
    <p:sldId id="296" r:id="rId7"/>
    <p:sldId id="279" r:id="rId8"/>
    <p:sldId id="289" r:id="rId9"/>
    <p:sldId id="256" r:id="rId10"/>
    <p:sldId id="282" r:id="rId11"/>
    <p:sldId id="284" r:id="rId12"/>
    <p:sldId id="285" r:id="rId13"/>
    <p:sldId id="259" r:id="rId14"/>
    <p:sldId id="287" r:id="rId15"/>
    <p:sldId id="290" r:id="rId16"/>
    <p:sldId id="280" r:id="rId17"/>
    <p:sldId id="286" r:id="rId18"/>
    <p:sldId id="291" r:id="rId19"/>
    <p:sldId id="288" r:id="rId20"/>
    <p:sldId id="292" r:id="rId21"/>
    <p:sldId id="293"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60"/>
  </p:normalViewPr>
  <p:slideViewPr>
    <p:cSldViewPr>
      <p:cViewPr varScale="1">
        <p:scale>
          <a:sx n="86" d="100"/>
          <a:sy n="86" d="100"/>
        </p:scale>
        <p:origin x="-11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37AFA-5B57-4811-BFA3-DAE4955FAE11}" type="doc">
      <dgm:prSet loTypeId="urn:microsoft.com/office/officeart/2005/8/layout/hProcess9" loCatId="process" qsTypeId="urn:microsoft.com/office/officeart/2005/8/quickstyle/simple1" qsCatId="simple" csTypeId="urn:microsoft.com/office/officeart/2005/8/colors/colorful5" csCatId="colorful" phldr="1"/>
      <dgm:spPr/>
    </dgm:pt>
    <dgm:pt modelId="{A20C420D-E649-4C9E-8C24-8378F3CCAD49}">
      <dgm:prSet phldrT="[Texto]"/>
      <dgm:spPr/>
      <dgm:t>
        <a:bodyPr/>
        <a:lstStyle/>
        <a:p>
          <a:r>
            <a:rPr lang="es-ES" b="1" dirty="0" smtClean="0"/>
            <a:t>EVAPORACIÓN</a:t>
          </a:r>
          <a:endParaRPr lang="es-ES" b="1" dirty="0"/>
        </a:p>
      </dgm:t>
    </dgm:pt>
    <dgm:pt modelId="{A294B957-B28B-45E7-AC6A-A94680623EE9}" type="parTrans" cxnId="{ACE39A8C-206A-4D20-AE03-EBD203375612}">
      <dgm:prSet/>
      <dgm:spPr/>
      <dgm:t>
        <a:bodyPr/>
        <a:lstStyle/>
        <a:p>
          <a:endParaRPr lang="es-ES"/>
        </a:p>
      </dgm:t>
    </dgm:pt>
    <dgm:pt modelId="{9383727B-59C0-4C35-BC15-0C612DFDBFA0}" type="sibTrans" cxnId="{ACE39A8C-206A-4D20-AE03-EBD203375612}">
      <dgm:prSet/>
      <dgm:spPr/>
      <dgm:t>
        <a:bodyPr/>
        <a:lstStyle/>
        <a:p>
          <a:endParaRPr lang="es-ES"/>
        </a:p>
      </dgm:t>
    </dgm:pt>
    <dgm:pt modelId="{E92D053C-80AB-4DE8-A791-D166CBBA6396}">
      <dgm:prSet phldrT="[Texto]"/>
      <dgm:spPr/>
      <dgm:t>
        <a:bodyPr/>
        <a:lstStyle/>
        <a:p>
          <a:r>
            <a:rPr lang="es-ES" b="1" dirty="0" smtClean="0"/>
            <a:t>CONDENSACIÓN</a:t>
          </a:r>
          <a:endParaRPr lang="es-ES" b="1" dirty="0"/>
        </a:p>
      </dgm:t>
    </dgm:pt>
    <dgm:pt modelId="{D3496113-2A41-4BA4-A8BF-13D33D08DDB6}" type="parTrans" cxnId="{2D8CBDC0-387F-426C-B117-D19CFB026B0D}">
      <dgm:prSet/>
      <dgm:spPr/>
      <dgm:t>
        <a:bodyPr/>
        <a:lstStyle/>
        <a:p>
          <a:endParaRPr lang="es-ES"/>
        </a:p>
      </dgm:t>
    </dgm:pt>
    <dgm:pt modelId="{D0777D4B-3BAA-4B34-B665-3AFEBEB2D6F4}" type="sibTrans" cxnId="{2D8CBDC0-387F-426C-B117-D19CFB026B0D}">
      <dgm:prSet/>
      <dgm:spPr/>
      <dgm:t>
        <a:bodyPr/>
        <a:lstStyle/>
        <a:p>
          <a:endParaRPr lang="es-ES"/>
        </a:p>
      </dgm:t>
    </dgm:pt>
    <dgm:pt modelId="{4281AEFC-B786-41F3-AA2D-1DAAA02CB0FB}">
      <dgm:prSet phldrT="[Texto]"/>
      <dgm:spPr/>
      <dgm:t>
        <a:bodyPr/>
        <a:lstStyle/>
        <a:p>
          <a:r>
            <a:rPr lang="es-ES" b="1" dirty="0" smtClean="0"/>
            <a:t>PRECIPITACIÓN</a:t>
          </a:r>
          <a:endParaRPr lang="es-ES" b="1" dirty="0"/>
        </a:p>
      </dgm:t>
    </dgm:pt>
    <dgm:pt modelId="{148BED46-243D-4ED8-93BD-DAFA6B6A0331}" type="parTrans" cxnId="{392285AF-3172-4B14-8F4B-5F4F3A7004D7}">
      <dgm:prSet/>
      <dgm:spPr/>
      <dgm:t>
        <a:bodyPr/>
        <a:lstStyle/>
        <a:p>
          <a:endParaRPr lang="es-ES"/>
        </a:p>
      </dgm:t>
    </dgm:pt>
    <dgm:pt modelId="{3F977789-C663-429C-8517-77D8F6CD7649}" type="sibTrans" cxnId="{392285AF-3172-4B14-8F4B-5F4F3A7004D7}">
      <dgm:prSet/>
      <dgm:spPr/>
      <dgm:t>
        <a:bodyPr/>
        <a:lstStyle/>
        <a:p>
          <a:endParaRPr lang="es-ES"/>
        </a:p>
      </dgm:t>
    </dgm:pt>
    <dgm:pt modelId="{C2F84A9F-0FDF-4BD6-BC5F-DF1E33FED6A7}" type="pres">
      <dgm:prSet presAssocID="{74437AFA-5B57-4811-BFA3-DAE4955FAE11}" presName="CompostProcess" presStyleCnt="0">
        <dgm:presLayoutVars>
          <dgm:dir/>
          <dgm:resizeHandles val="exact"/>
        </dgm:presLayoutVars>
      </dgm:prSet>
      <dgm:spPr/>
    </dgm:pt>
    <dgm:pt modelId="{4CAE5F9E-4097-4D05-8D43-601F1532A721}" type="pres">
      <dgm:prSet presAssocID="{74437AFA-5B57-4811-BFA3-DAE4955FAE11}" presName="arrow" presStyleLbl="bgShp" presStyleIdx="0" presStyleCnt="1"/>
      <dgm:spPr/>
    </dgm:pt>
    <dgm:pt modelId="{B01DEBAC-4281-449F-A6AF-2B0484F0A021}" type="pres">
      <dgm:prSet presAssocID="{74437AFA-5B57-4811-BFA3-DAE4955FAE11}" presName="linearProcess" presStyleCnt="0"/>
      <dgm:spPr/>
    </dgm:pt>
    <dgm:pt modelId="{DF4C4B40-DB26-463A-83EF-8961D88E4AE5}" type="pres">
      <dgm:prSet presAssocID="{A20C420D-E649-4C9E-8C24-8378F3CCAD49}" presName="textNode" presStyleLbl="node1" presStyleIdx="0" presStyleCnt="3">
        <dgm:presLayoutVars>
          <dgm:bulletEnabled val="1"/>
        </dgm:presLayoutVars>
      </dgm:prSet>
      <dgm:spPr/>
      <dgm:t>
        <a:bodyPr/>
        <a:lstStyle/>
        <a:p>
          <a:endParaRPr lang="es-ES"/>
        </a:p>
      </dgm:t>
    </dgm:pt>
    <dgm:pt modelId="{055A676F-D087-4675-B4DF-E50716F6C2B3}" type="pres">
      <dgm:prSet presAssocID="{9383727B-59C0-4C35-BC15-0C612DFDBFA0}" presName="sibTrans" presStyleCnt="0"/>
      <dgm:spPr/>
    </dgm:pt>
    <dgm:pt modelId="{78D68962-8CD4-4D7B-B843-D0F63603AF8A}" type="pres">
      <dgm:prSet presAssocID="{E92D053C-80AB-4DE8-A791-D166CBBA6396}" presName="textNode" presStyleLbl="node1" presStyleIdx="1" presStyleCnt="3">
        <dgm:presLayoutVars>
          <dgm:bulletEnabled val="1"/>
        </dgm:presLayoutVars>
      </dgm:prSet>
      <dgm:spPr/>
      <dgm:t>
        <a:bodyPr/>
        <a:lstStyle/>
        <a:p>
          <a:endParaRPr lang="es-ES"/>
        </a:p>
      </dgm:t>
    </dgm:pt>
    <dgm:pt modelId="{709B10C5-2043-46B5-9A80-DCE5F7ECC745}" type="pres">
      <dgm:prSet presAssocID="{D0777D4B-3BAA-4B34-B665-3AFEBEB2D6F4}" presName="sibTrans" presStyleCnt="0"/>
      <dgm:spPr/>
    </dgm:pt>
    <dgm:pt modelId="{F82E5CC4-60B3-41CE-994B-E6F26D4F0066}" type="pres">
      <dgm:prSet presAssocID="{4281AEFC-B786-41F3-AA2D-1DAAA02CB0FB}" presName="textNode" presStyleLbl="node1" presStyleIdx="2" presStyleCnt="3">
        <dgm:presLayoutVars>
          <dgm:bulletEnabled val="1"/>
        </dgm:presLayoutVars>
      </dgm:prSet>
      <dgm:spPr/>
      <dgm:t>
        <a:bodyPr/>
        <a:lstStyle/>
        <a:p>
          <a:endParaRPr lang="es-ES"/>
        </a:p>
      </dgm:t>
    </dgm:pt>
  </dgm:ptLst>
  <dgm:cxnLst>
    <dgm:cxn modelId="{DBDBB5B1-8E62-460B-A38D-9AD4B40FA065}" type="presOf" srcId="{74437AFA-5B57-4811-BFA3-DAE4955FAE11}" destId="{C2F84A9F-0FDF-4BD6-BC5F-DF1E33FED6A7}" srcOrd="0" destOrd="0" presId="urn:microsoft.com/office/officeart/2005/8/layout/hProcess9"/>
    <dgm:cxn modelId="{392285AF-3172-4B14-8F4B-5F4F3A7004D7}" srcId="{74437AFA-5B57-4811-BFA3-DAE4955FAE11}" destId="{4281AEFC-B786-41F3-AA2D-1DAAA02CB0FB}" srcOrd="2" destOrd="0" parTransId="{148BED46-243D-4ED8-93BD-DAFA6B6A0331}" sibTransId="{3F977789-C663-429C-8517-77D8F6CD7649}"/>
    <dgm:cxn modelId="{6763F791-85B8-45B0-8E7F-BF49F14EBB89}" type="presOf" srcId="{4281AEFC-B786-41F3-AA2D-1DAAA02CB0FB}" destId="{F82E5CC4-60B3-41CE-994B-E6F26D4F0066}" srcOrd="0" destOrd="0" presId="urn:microsoft.com/office/officeart/2005/8/layout/hProcess9"/>
    <dgm:cxn modelId="{02E010D7-8B6F-4560-A831-051A4ED5CC64}" type="presOf" srcId="{A20C420D-E649-4C9E-8C24-8378F3CCAD49}" destId="{DF4C4B40-DB26-463A-83EF-8961D88E4AE5}" srcOrd="0" destOrd="0" presId="urn:microsoft.com/office/officeart/2005/8/layout/hProcess9"/>
    <dgm:cxn modelId="{2D8CBDC0-387F-426C-B117-D19CFB026B0D}" srcId="{74437AFA-5B57-4811-BFA3-DAE4955FAE11}" destId="{E92D053C-80AB-4DE8-A791-D166CBBA6396}" srcOrd="1" destOrd="0" parTransId="{D3496113-2A41-4BA4-A8BF-13D33D08DDB6}" sibTransId="{D0777D4B-3BAA-4B34-B665-3AFEBEB2D6F4}"/>
    <dgm:cxn modelId="{A8ABB69F-46DE-4709-9A82-6150C7CAA50C}" type="presOf" srcId="{E92D053C-80AB-4DE8-A791-D166CBBA6396}" destId="{78D68962-8CD4-4D7B-B843-D0F63603AF8A}" srcOrd="0" destOrd="0" presId="urn:microsoft.com/office/officeart/2005/8/layout/hProcess9"/>
    <dgm:cxn modelId="{ACE39A8C-206A-4D20-AE03-EBD203375612}" srcId="{74437AFA-5B57-4811-BFA3-DAE4955FAE11}" destId="{A20C420D-E649-4C9E-8C24-8378F3CCAD49}" srcOrd="0" destOrd="0" parTransId="{A294B957-B28B-45E7-AC6A-A94680623EE9}" sibTransId="{9383727B-59C0-4C35-BC15-0C612DFDBFA0}"/>
    <dgm:cxn modelId="{96409A60-3364-4160-AE28-30146EF15976}" type="presParOf" srcId="{C2F84A9F-0FDF-4BD6-BC5F-DF1E33FED6A7}" destId="{4CAE5F9E-4097-4D05-8D43-601F1532A721}" srcOrd="0" destOrd="0" presId="urn:microsoft.com/office/officeart/2005/8/layout/hProcess9"/>
    <dgm:cxn modelId="{649DF5F0-9547-4FEA-9799-2D741A32DC28}" type="presParOf" srcId="{C2F84A9F-0FDF-4BD6-BC5F-DF1E33FED6A7}" destId="{B01DEBAC-4281-449F-A6AF-2B0484F0A021}" srcOrd="1" destOrd="0" presId="urn:microsoft.com/office/officeart/2005/8/layout/hProcess9"/>
    <dgm:cxn modelId="{91CDD9D4-5FBC-4460-B626-0779E61E2859}" type="presParOf" srcId="{B01DEBAC-4281-449F-A6AF-2B0484F0A021}" destId="{DF4C4B40-DB26-463A-83EF-8961D88E4AE5}" srcOrd="0" destOrd="0" presId="urn:microsoft.com/office/officeart/2005/8/layout/hProcess9"/>
    <dgm:cxn modelId="{C2F3EF24-7FAD-4328-99E0-6F9CE7717F6A}" type="presParOf" srcId="{B01DEBAC-4281-449F-A6AF-2B0484F0A021}" destId="{055A676F-D087-4675-B4DF-E50716F6C2B3}" srcOrd="1" destOrd="0" presId="urn:microsoft.com/office/officeart/2005/8/layout/hProcess9"/>
    <dgm:cxn modelId="{A8DD9660-F0D8-48D9-BF2B-B149810EFA2C}" type="presParOf" srcId="{B01DEBAC-4281-449F-A6AF-2B0484F0A021}" destId="{78D68962-8CD4-4D7B-B843-D0F63603AF8A}" srcOrd="2" destOrd="0" presId="urn:microsoft.com/office/officeart/2005/8/layout/hProcess9"/>
    <dgm:cxn modelId="{6BAD1D85-96CD-464D-B752-6470CD7E43CF}" type="presParOf" srcId="{B01DEBAC-4281-449F-A6AF-2B0484F0A021}" destId="{709B10C5-2043-46B5-9A80-DCE5F7ECC745}" srcOrd="3" destOrd="0" presId="urn:microsoft.com/office/officeart/2005/8/layout/hProcess9"/>
    <dgm:cxn modelId="{3ECBE508-CD12-4119-8158-D182C96EDA86}" type="presParOf" srcId="{B01DEBAC-4281-449F-A6AF-2B0484F0A021}" destId="{F82E5CC4-60B3-41CE-994B-E6F26D4F0066}"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AE5F9E-4097-4D05-8D43-601F1532A721}">
      <dsp:nvSpPr>
        <dsp:cNvPr id="0" name=""/>
        <dsp:cNvSpPr/>
      </dsp:nvSpPr>
      <dsp:spPr>
        <a:xfrm>
          <a:off x="457199" y="0"/>
          <a:ext cx="5181600"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C4B40-DB26-463A-83EF-8961D88E4AE5}">
      <dsp:nvSpPr>
        <dsp:cNvPr id="0" name=""/>
        <dsp:cNvSpPr/>
      </dsp:nvSpPr>
      <dsp:spPr>
        <a:xfrm>
          <a:off x="6548" y="1219199"/>
          <a:ext cx="1962150" cy="162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EVAPORACIÓN</a:t>
          </a:r>
          <a:endParaRPr lang="es-ES" sz="1900" b="1" kern="1200" dirty="0"/>
        </a:p>
      </dsp:txBody>
      <dsp:txXfrm>
        <a:off x="6548" y="1219199"/>
        <a:ext cx="1962150" cy="1625600"/>
      </dsp:txXfrm>
    </dsp:sp>
    <dsp:sp modelId="{78D68962-8CD4-4D7B-B843-D0F63603AF8A}">
      <dsp:nvSpPr>
        <dsp:cNvPr id="0" name=""/>
        <dsp:cNvSpPr/>
      </dsp:nvSpPr>
      <dsp:spPr>
        <a:xfrm>
          <a:off x="2066925" y="1219199"/>
          <a:ext cx="1962150" cy="16256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CONDENSACIÓN</a:t>
          </a:r>
          <a:endParaRPr lang="es-ES" sz="1900" b="1" kern="1200" dirty="0"/>
        </a:p>
      </dsp:txBody>
      <dsp:txXfrm>
        <a:off x="2066925" y="1219199"/>
        <a:ext cx="1962150" cy="1625600"/>
      </dsp:txXfrm>
    </dsp:sp>
    <dsp:sp modelId="{F82E5CC4-60B3-41CE-994B-E6F26D4F0066}">
      <dsp:nvSpPr>
        <dsp:cNvPr id="0" name=""/>
        <dsp:cNvSpPr/>
      </dsp:nvSpPr>
      <dsp:spPr>
        <a:xfrm>
          <a:off x="4127301" y="1219199"/>
          <a:ext cx="1962150" cy="16256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PRECIPITACIÓN</a:t>
          </a:r>
          <a:endParaRPr lang="es-ES" sz="1900" b="1" kern="1200" dirty="0"/>
        </a:p>
      </dsp:txBody>
      <dsp:txXfrm>
        <a:off x="4127301" y="1219199"/>
        <a:ext cx="196215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0C0B2-DE3B-45D6-9D16-DF2F14B8B217}" type="datetimeFigureOut">
              <a:rPr lang="es-ES" smtClean="0"/>
              <a:pPr/>
              <a:t>08/11/2018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60467-CCDF-4A7B-BD11-06CF2E739B9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CB60467-CCDF-4A7B-BD11-06CF2E739B93}" type="slidenum">
              <a:rPr lang="es-ES" smtClean="0"/>
              <a:pPr/>
              <a:t>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F7909B-A4C0-4CFA-8D6D-3FB73C78B483}" type="datetimeFigureOut">
              <a:rPr lang="es-ES" smtClean="0"/>
              <a:pPr/>
              <a:t>08/11/2018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CBB662-EC15-4782-B798-BE60E270F28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7909B-A4C0-4CFA-8D6D-3FB73C78B483}" type="datetimeFigureOut">
              <a:rPr lang="es-ES" smtClean="0"/>
              <a:pPr/>
              <a:t>08/11/2018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BB662-EC15-4782-B798-BE60E270F288}"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jpeg"/><Relationship Id="rId2" Type="http://schemas.openxmlformats.org/officeDocument/2006/relationships/hyperlink" Target="http://www.theresilientearth.com/files/images/himilayan_glacier_2.jpg" TargetMode="Externa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resilientearth.com/files/images/himilayan_glacier_2.jpg" TargetMode="External"/><Relationship Id="rId1" Type="http://schemas.openxmlformats.org/officeDocument/2006/relationships/slideLayout" Target="../slideLayouts/slideLayout1.xml"/><Relationship Id="rId5" Type="http://schemas.openxmlformats.org/officeDocument/2006/relationships/hyperlink" Target="https://www.youtube.com/watch?v=th2teJLHH4w"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resilientearth.com/files/images/himilayan_glacier_2.jpg" TargetMode="Externa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https://www.youtube.com/watch?v=cTLPDEkX2Tg" TargetMode="External"/><Relationship Id="rId4" Type="http://schemas.openxmlformats.org/officeDocument/2006/relationships/hyperlink" Target="https://www.youtube.com/watch?v=i8o6EmwEUZ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resilientearth.com/files/images/himilayan_glacier_2.jpg" TargetMode="Externa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resilientearth.com/files/images/himilayan_glacier_2.jpg" TargetMode="Externa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2.jpeg"/><Relationship Id="rId2" Type="http://schemas.openxmlformats.org/officeDocument/2006/relationships/hyperlink" Target="http://www.theresilientearth.com/files/images/himilayan_glacier_2.jpg" TargetMode="Externa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resilientearth.com/files/images/himilayan_glacier_2.jpg" TargetMode="Externa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9LVXk0sFau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resilientearth.com/files/images/himilayan_glacier_2.jpg"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www.youtube.com/watch?v=j3MsVvZYjak" TargetMode="Externa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ftext.com/map/carte_structures.jpg"/>
          <p:cNvPicPr>
            <a:picLocks noChangeAspect="1" noChangeArrowheads="1"/>
          </p:cNvPicPr>
          <p:nvPr/>
        </p:nvPicPr>
        <p:blipFill>
          <a:blip r:embed="rId2" cstate="print"/>
          <a:srcRect/>
          <a:stretch>
            <a:fillRect/>
          </a:stretch>
        </p:blipFill>
        <p:spPr bwMode="auto">
          <a:xfrm>
            <a:off x="-756592" y="-171400"/>
            <a:ext cx="10939897" cy="7200800"/>
          </a:xfrm>
          <a:prstGeom prst="rect">
            <a:avLst/>
          </a:prstGeom>
          <a:noFill/>
        </p:spPr>
      </p:pic>
      <p:sp>
        <p:nvSpPr>
          <p:cNvPr id="9" name="8 Rectángulo"/>
          <p:cNvSpPr/>
          <p:nvPr/>
        </p:nvSpPr>
        <p:spPr>
          <a:xfrm>
            <a:off x="2161122" y="4581128"/>
            <a:ext cx="4756109" cy="923330"/>
          </a:xfrm>
          <a:prstGeom prst="rect">
            <a:avLst/>
          </a:prstGeom>
          <a:noFill/>
        </p:spPr>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 HIDROSFERA</a:t>
            </a:r>
            <a:endParaRPr lang="es-E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3867490" y="260648"/>
            <a:ext cx="1141659"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OLAS</a:t>
            </a:r>
            <a:endParaRPr lang="es-ES" sz="2800" dirty="0">
              <a:solidFill>
                <a:schemeClr val="accent1">
                  <a:lumMod val="75000"/>
                </a:schemeClr>
              </a:solidFill>
              <a:latin typeface="Aharoni" pitchFamily="2" charset="-79"/>
              <a:cs typeface="Aharoni" pitchFamily="2" charset="-79"/>
            </a:endParaRPr>
          </a:p>
        </p:txBody>
      </p:sp>
      <p:pic>
        <p:nvPicPr>
          <p:cNvPr id="40963" name="Picture 3" descr="http://www.vos.noaa.gov/MWL/apr_06/Images/Wave-Fig-3.jpg"/>
          <p:cNvPicPr>
            <a:picLocks noChangeAspect="1" noChangeArrowheads="1"/>
          </p:cNvPicPr>
          <p:nvPr/>
        </p:nvPicPr>
        <p:blipFill>
          <a:blip r:embed="rId2" cstate="print"/>
          <a:srcRect/>
          <a:stretch>
            <a:fillRect/>
          </a:stretch>
        </p:blipFill>
        <p:spPr bwMode="auto">
          <a:xfrm>
            <a:off x="785786" y="1214422"/>
            <a:ext cx="7812360" cy="1534845"/>
          </a:xfrm>
          <a:prstGeom prst="rect">
            <a:avLst/>
          </a:prstGeom>
          <a:noFill/>
        </p:spPr>
      </p:pic>
      <p:pic>
        <p:nvPicPr>
          <p:cNvPr id="40969" name="Picture 9" descr="http://images.free-extras.com/pics/o/ocean_waves-1230.jpg"/>
          <p:cNvPicPr>
            <a:picLocks noChangeAspect="1" noChangeArrowheads="1"/>
          </p:cNvPicPr>
          <p:nvPr/>
        </p:nvPicPr>
        <p:blipFill>
          <a:blip r:embed="rId3" cstate="print"/>
          <a:srcRect/>
          <a:stretch>
            <a:fillRect/>
          </a:stretch>
        </p:blipFill>
        <p:spPr bwMode="auto">
          <a:xfrm>
            <a:off x="4067944" y="3429000"/>
            <a:ext cx="4788024" cy="3240360"/>
          </a:xfrm>
          <a:prstGeom prst="rect">
            <a:avLst/>
          </a:prstGeom>
          <a:noFill/>
        </p:spPr>
      </p:pic>
      <p:pic>
        <p:nvPicPr>
          <p:cNvPr id="34" name="Picture 5" descr="http://res.sys-con.com/story/sep11/1989508/Waves%20468.jpg"/>
          <p:cNvPicPr>
            <a:picLocks noChangeAspect="1" noChangeArrowheads="1"/>
          </p:cNvPicPr>
          <p:nvPr/>
        </p:nvPicPr>
        <p:blipFill>
          <a:blip r:embed="rId4" cstate="print"/>
          <a:srcRect/>
          <a:stretch>
            <a:fillRect/>
          </a:stretch>
        </p:blipFill>
        <p:spPr bwMode="auto">
          <a:xfrm>
            <a:off x="323528" y="3429000"/>
            <a:ext cx="4457700" cy="32403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3623367" y="0"/>
            <a:ext cx="1699504"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MAREAS</a:t>
            </a:r>
            <a:endParaRPr lang="es-ES" sz="2800" dirty="0">
              <a:solidFill>
                <a:schemeClr val="accent1">
                  <a:lumMod val="75000"/>
                </a:schemeClr>
              </a:solidFill>
              <a:latin typeface="Aharoni" pitchFamily="2" charset="-79"/>
              <a:cs typeface="Aharoni" pitchFamily="2" charset="-79"/>
            </a:endParaRPr>
          </a:p>
        </p:txBody>
      </p:sp>
      <p:pic>
        <p:nvPicPr>
          <p:cNvPr id="43011" name="Picture 3" descr="http://www2.astro.psu.edu/users/cpalma/astro10/Images/FG05_02.JPG"/>
          <p:cNvPicPr>
            <a:picLocks noChangeAspect="1" noChangeArrowheads="1"/>
          </p:cNvPicPr>
          <p:nvPr/>
        </p:nvPicPr>
        <p:blipFill>
          <a:blip r:embed="rId2" cstate="print"/>
          <a:srcRect/>
          <a:stretch>
            <a:fillRect/>
          </a:stretch>
        </p:blipFill>
        <p:spPr bwMode="auto">
          <a:xfrm>
            <a:off x="251520" y="1340768"/>
            <a:ext cx="4499386" cy="3960440"/>
          </a:xfrm>
          <a:prstGeom prst="rect">
            <a:avLst/>
          </a:prstGeom>
          <a:noFill/>
        </p:spPr>
      </p:pic>
      <p:pic>
        <p:nvPicPr>
          <p:cNvPr id="43013" name="Picture 5" descr="http://www2.astro.psu.edu/users/cpalma/astro10/Images/FG05_03.JPG"/>
          <p:cNvPicPr>
            <a:picLocks noChangeAspect="1" noChangeArrowheads="1"/>
          </p:cNvPicPr>
          <p:nvPr/>
        </p:nvPicPr>
        <p:blipFill>
          <a:blip r:embed="rId3" cstate="print"/>
          <a:srcRect/>
          <a:stretch>
            <a:fillRect/>
          </a:stretch>
        </p:blipFill>
        <p:spPr bwMode="auto">
          <a:xfrm>
            <a:off x="5004048" y="1340768"/>
            <a:ext cx="3888432" cy="3914529"/>
          </a:xfrm>
          <a:prstGeom prst="rect">
            <a:avLst/>
          </a:prstGeom>
          <a:noFill/>
        </p:spPr>
      </p:pic>
      <p:sp>
        <p:nvSpPr>
          <p:cNvPr id="9" name="8 Rectángulo"/>
          <p:cNvSpPr/>
          <p:nvPr/>
        </p:nvSpPr>
        <p:spPr>
          <a:xfrm>
            <a:off x="251520" y="476673"/>
            <a:ext cx="8640960" cy="954107"/>
          </a:xfrm>
          <a:prstGeom prst="rect">
            <a:avLst/>
          </a:prstGeom>
          <a:solidFill>
            <a:schemeClr val="accent1">
              <a:lumMod val="60000"/>
              <a:lumOff val="40000"/>
            </a:schemeClr>
          </a:solidFill>
          <a:ln w="28575">
            <a:solidFill>
              <a:schemeClr val="tx1">
                <a:lumMod val="85000"/>
                <a:lumOff val="15000"/>
              </a:schemeClr>
            </a:solidFill>
          </a:ln>
        </p:spPr>
        <p:txBody>
          <a:bodyPr wrap="square">
            <a:spAutoFit/>
          </a:bodyPr>
          <a:lstStyle/>
          <a:p>
            <a:pPr algn="ctr"/>
            <a:r>
              <a:rPr lang="es-ES" sz="1400" dirty="0" smtClean="0"/>
              <a:t>LA SUBIDA Y BAJADA DIARIA DEL NIVEL DEL MAR, CAUSADA POR EL MOVIMIENTO DE LA LUNA. CUANDO EL NIVEL SUBE, SE LLAMA MAREA ALTA Y CUANDO BAJA, MAREA BAJA . LAS MAREAS ESTÁN INFLUENCIADAS POR LA FUERZA DE LA GRAVEDAD DE LA LUNA Y DEL SOL.</a:t>
            </a:r>
          </a:p>
          <a:p>
            <a:pPr algn="ctr"/>
            <a:endParaRPr lang="es-ES"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2031219" y="0"/>
            <a:ext cx="4750019"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CORRIENTES OCEÁNICAS</a:t>
            </a:r>
            <a:endParaRPr lang="es-ES" sz="2800" dirty="0">
              <a:solidFill>
                <a:schemeClr val="accent1">
                  <a:lumMod val="75000"/>
                </a:schemeClr>
              </a:solidFill>
              <a:latin typeface="Aharoni" pitchFamily="2" charset="-79"/>
              <a:cs typeface="Aharoni" pitchFamily="2" charset="-79"/>
            </a:endParaRPr>
          </a:p>
        </p:txBody>
      </p:sp>
      <p:pic>
        <p:nvPicPr>
          <p:cNvPr id="41987" name="Picture 3" descr="http://www.clipart.dk.co.uk/DKImages/sci_earth/image_sci_earth048.jpg"/>
          <p:cNvPicPr>
            <a:picLocks noChangeAspect="1" noChangeArrowheads="1"/>
          </p:cNvPicPr>
          <p:nvPr/>
        </p:nvPicPr>
        <p:blipFill>
          <a:blip r:embed="rId2" cstate="print"/>
          <a:srcRect/>
          <a:stretch>
            <a:fillRect/>
          </a:stretch>
        </p:blipFill>
        <p:spPr bwMode="auto">
          <a:xfrm>
            <a:off x="827584" y="548680"/>
            <a:ext cx="7488349" cy="480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redondeado"/>
          <p:cNvSpPr/>
          <p:nvPr/>
        </p:nvSpPr>
        <p:spPr>
          <a:xfrm>
            <a:off x="755576" y="5589240"/>
            <a:ext cx="7560840" cy="1080120"/>
          </a:xfrm>
          <a:prstGeom prst="roundRect">
            <a:avLst/>
          </a:prstGeom>
          <a:solidFill>
            <a:schemeClr val="accent1">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GRANDES MASAS DE AGUA QUE SE MUEVEN DE UN PUNTO A OTRO DEL OCÉANO.  HAY DE DOS TIPOS: CÁLIDAS  (EN ROJO) Y FRÍAS (EN AZUL).  LAS CORRIENTES OCEÁNICAS INFLUYEN EN EL CLIMA DE LAS ZONAS COSTERAS CERCANAS.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83568" y="908721"/>
            <a:ext cx="7776864" cy="369332"/>
          </a:xfrm>
          <a:prstGeom prst="rect">
            <a:avLst/>
          </a:prstGeom>
          <a:solidFill>
            <a:schemeClr val="accent1">
              <a:lumMod val="40000"/>
              <a:lumOff val="60000"/>
            </a:schemeClr>
          </a:solidFill>
          <a:ln w="28575">
            <a:solidFill>
              <a:schemeClr val="tx1">
                <a:lumMod val="85000"/>
                <a:lumOff val="15000"/>
              </a:schemeClr>
            </a:solidFill>
          </a:ln>
        </p:spPr>
        <p:txBody>
          <a:bodyPr wrap="square">
            <a:spAutoFit/>
          </a:bodyPr>
          <a:lstStyle/>
          <a:p>
            <a:pPr algn="ctr"/>
            <a:r>
              <a:rPr lang="es-ES" dirty="0" smtClean="0">
                <a:cs typeface="Aharoni" pitchFamily="2" charset="-79"/>
              </a:rPr>
              <a:t>LAS AGUAS CONTINENTALES SON DULCES Y SE PUEDEN ENCONTRAR EN:</a:t>
            </a:r>
            <a:endParaRPr lang="es-ES" dirty="0">
              <a:solidFill>
                <a:srgbClr val="800000"/>
              </a:solidFill>
            </a:endParaRPr>
          </a:p>
        </p:txBody>
      </p:sp>
      <p:sp>
        <p:nvSpPr>
          <p:cNvPr id="10" name="9 Rectángulo"/>
          <p:cNvSpPr/>
          <p:nvPr/>
        </p:nvSpPr>
        <p:spPr>
          <a:xfrm>
            <a:off x="2133306" y="332656"/>
            <a:ext cx="4524572"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AGUAS CONTINENTALES</a:t>
            </a:r>
            <a:endParaRPr lang="es-ES" sz="2800" dirty="0">
              <a:solidFill>
                <a:schemeClr val="accent1">
                  <a:lumMod val="75000"/>
                </a:schemeClr>
              </a:solidFill>
              <a:latin typeface="Aharoni" pitchFamily="2" charset="-79"/>
              <a:cs typeface="Aharoni" pitchFamily="2" charset="-79"/>
            </a:endParaRPr>
          </a:p>
        </p:txBody>
      </p:sp>
      <p:pic>
        <p:nvPicPr>
          <p:cNvPr id="23554" name="Picture 2" descr="http://www.theresilientearth.com/files/images/himilayan_glacier_2-150.jpg">
            <a:hlinkClick r:id="rId2" tooltip="click for larger image"/>
          </p:cNvPr>
          <p:cNvPicPr>
            <a:picLocks noChangeAspect="1" noChangeArrowheads="1"/>
          </p:cNvPicPr>
          <p:nvPr/>
        </p:nvPicPr>
        <p:blipFill>
          <a:blip r:embed="rId3" cstate="print"/>
          <a:srcRect/>
          <a:stretch>
            <a:fillRect/>
          </a:stretch>
        </p:blipFill>
        <p:spPr bwMode="auto">
          <a:xfrm>
            <a:off x="52566888" y="-26008013"/>
            <a:ext cx="1428750" cy="1219200"/>
          </a:xfrm>
          <a:prstGeom prst="rect">
            <a:avLst/>
          </a:prstGeom>
          <a:noFill/>
        </p:spPr>
      </p:pic>
      <p:grpSp>
        <p:nvGrpSpPr>
          <p:cNvPr id="45" name="44 Grupo"/>
          <p:cNvGrpSpPr/>
          <p:nvPr/>
        </p:nvGrpSpPr>
        <p:grpSpPr>
          <a:xfrm>
            <a:off x="234579" y="2132856"/>
            <a:ext cx="2063483" cy="4392488"/>
            <a:chOff x="234579" y="2132856"/>
            <a:chExt cx="2063483" cy="4392488"/>
          </a:xfrm>
        </p:grpSpPr>
        <p:grpSp>
          <p:nvGrpSpPr>
            <p:cNvPr id="50" name="49 Grupo"/>
            <p:cNvGrpSpPr/>
            <p:nvPr/>
          </p:nvGrpSpPr>
          <p:grpSpPr>
            <a:xfrm>
              <a:off x="251520" y="2132856"/>
              <a:ext cx="2046542" cy="4392488"/>
              <a:chOff x="251520" y="2564904"/>
              <a:chExt cx="2046542" cy="4392488"/>
            </a:xfrm>
            <a:solidFill>
              <a:schemeClr val="accent1">
                <a:lumMod val="40000"/>
                <a:lumOff val="60000"/>
              </a:schemeClr>
            </a:solidFill>
          </p:grpSpPr>
          <p:grpSp>
            <p:nvGrpSpPr>
              <p:cNvPr id="3" name="13 Grupo"/>
              <p:cNvGrpSpPr/>
              <p:nvPr/>
            </p:nvGrpSpPr>
            <p:grpSpPr>
              <a:xfrm>
                <a:off x="251520" y="2564904"/>
                <a:ext cx="2046542" cy="2664296"/>
                <a:chOff x="4932039" y="2996952"/>
                <a:chExt cx="2046542" cy="2664296"/>
              </a:xfrm>
              <a:grpFill/>
            </p:grpSpPr>
            <p:grpSp>
              <p:nvGrpSpPr>
                <p:cNvPr id="4" name="4 Grupo"/>
                <p:cNvGrpSpPr/>
                <p:nvPr/>
              </p:nvGrpSpPr>
              <p:grpSpPr>
                <a:xfrm>
                  <a:off x="4932039" y="2996952"/>
                  <a:ext cx="2046542" cy="2664296"/>
                  <a:chOff x="4276741" y="2980420"/>
                  <a:chExt cx="2736304" cy="2708211"/>
                </a:xfrm>
                <a:grpFill/>
              </p:grpSpPr>
              <p:sp>
                <p:nvSpPr>
                  <p:cNvPr id="6" name="5 Rectángulo redondeado"/>
                  <p:cNvSpPr/>
                  <p:nvPr/>
                </p:nvSpPr>
                <p:spPr>
                  <a:xfrm>
                    <a:off x="4276741" y="2980420"/>
                    <a:ext cx="2736304" cy="2708211"/>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6 Rectángulo"/>
                  <p:cNvSpPr/>
                  <p:nvPr/>
                </p:nvSpPr>
                <p:spPr>
                  <a:xfrm>
                    <a:off x="4854407" y="3053615"/>
                    <a:ext cx="1591111" cy="4391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a:lnSpc>
                        <a:spcPct val="90000"/>
                      </a:lnSpc>
                      <a:spcBef>
                        <a:spcPct val="0"/>
                      </a:spcBef>
                      <a:spcAft>
                        <a:spcPct val="35000"/>
                      </a:spcAft>
                      <a:buFont typeface="+mj-lt"/>
                      <a:buAutoNum type="arabicPeriod"/>
                    </a:pPr>
                    <a:endParaRPr lang="es-ES" sz="2000" kern="1200" dirty="0">
                      <a:solidFill>
                        <a:schemeClr val="tx2">
                          <a:lumMod val="75000"/>
                        </a:schemeClr>
                      </a:solidFill>
                    </a:endParaRPr>
                  </a:p>
                </p:txBody>
              </p:sp>
            </p:grpSp>
            <p:sp>
              <p:nvSpPr>
                <p:cNvPr id="13" name="12 CuadroTexto"/>
                <p:cNvSpPr txBox="1"/>
                <p:nvPr/>
              </p:nvSpPr>
              <p:spPr>
                <a:xfrm>
                  <a:off x="5323429" y="3078650"/>
                  <a:ext cx="1290610" cy="369332"/>
                </a:xfrm>
                <a:prstGeom prst="rect">
                  <a:avLst/>
                </a:prstGeom>
                <a:grpFill/>
              </p:spPr>
              <p:txBody>
                <a:bodyPr wrap="none" rtlCol="0">
                  <a:spAutoFit/>
                </a:bodyPr>
                <a:lstStyle/>
                <a:p>
                  <a:r>
                    <a:rPr lang="es-ES" b="1" dirty="0" smtClean="0"/>
                    <a:t>GLACIARES </a:t>
                  </a:r>
                  <a:endParaRPr lang="es-ES" b="1" dirty="0"/>
                </a:p>
              </p:txBody>
            </p:sp>
          </p:grpSp>
          <p:grpSp>
            <p:nvGrpSpPr>
              <p:cNvPr id="23" name="52 Grupo"/>
              <p:cNvGrpSpPr/>
              <p:nvPr/>
            </p:nvGrpSpPr>
            <p:grpSpPr>
              <a:xfrm>
                <a:off x="395536" y="5013176"/>
                <a:ext cx="1728192" cy="1944216"/>
                <a:chOff x="251520" y="5373216"/>
                <a:chExt cx="1728192" cy="1944216"/>
              </a:xfrm>
              <a:grpFill/>
            </p:grpSpPr>
            <p:sp>
              <p:nvSpPr>
                <p:cNvPr id="54" name="53 Flecha abajo"/>
                <p:cNvSpPr/>
                <p:nvPr/>
              </p:nvSpPr>
              <p:spPr>
                <a:xfrm>
                  <a:off x="971600" y="5373216"/>
                  <a:ext cx="432048"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Rectángulo redondeado"/>
                <p:cNvSpPr/>
                <p:nvPr/>
              </p:nvSpPr>
              <p:spPr>
                <a:xfrm>
                  <a:off x="251520" y="6007038"/>
                  <a:ext cx="1728192" cy="131039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GRANDES MASAS DE HIELO EN LENTO MOVIMIENTO QUE PUEDEN ENCONTRARSE EN ZONAS POLARES Y DE ALTA MONTAÑA</a:t>
                  </a:r>
                  <a:endParaRPr lang="es-ES" sz="1400" dirty="0">
                    <a:solidFill>
                      <a:schemeClr val="tx1"/>
                    </a:solidFill>
                  </a:endParaRPr>
                </a:p>
              </p:txBody>
            </p:sp>
          </p:grpSp>
        </p:grpSp>
        <p:pic>
          <p:nvPicPr>
            <p:cNvPr id="23556" name="Picture 4" descr="click for larger image"/>
            <p:cNvPicPr>
              <a:picLocks noChangeAspect="1" noChangeArrowheads="1"/>
            </p:cNvPicPr>
            <p:nvPr/>
          </p:nvPicPr>
          <p:blipFill>
            <a:blip r:embed="rId4" cstate="print"/>
            <a:srcRect/>
            <a:stretch>
              <a:fillRect/>
            </a:stretch>
          </p:blipFill>
          <p:spPr bwMode="auto">
            <a:xfrm>
              <a:off x="234579" y="2708920"/>
              <a:ext cx="2033166" cy="1728192"/>
            </a:xfrm>
            <a:prstGeom prst="rect">
              <a:avLst/>
            </a:prstGeom>
            <a:ln>
              <a:noFill/>
            </a:ln>
            <a:effectLst>
              <a:softEdge rad="112500"/>
            </a:effectLst>
          </p:spPr>
        </p:pic>
      </p:grpSp>
      <p:grpSp>
        <p:nvGrpSpPr>
          <p:cNvPr id="46" name="45 Grupo"/>
          <p:cNvGrpSpPr/>
          <p:nvPr/>
        </p:nvGrpSpPr>
        <p:grpSpPr>
          <a:xfrm>
            <a:off x="2483768" y="2132856"/>
            <a:ext cx="2046542" cy="4392488"/>
            <a:chOff x="2483768" y="2132856"/>
            <a:chExt cx="2046542" cy="4392488"/>
          </a:xfrm>
        </p:grpSpPr>
        <p:grpSp>
          <p:nvGrpSpPr>
            <p:cNvPr id="51" name="50 Grupo"/>
            <p:cNvGrpSpPr/>
            <p:nvPr/>
          </p:nvGrpSpPr>
          <p:grpSpPr>
            <a:xfrm>
              <a:off x="2483768" y="2132856"/>
              <a:ext cx="2046542" cy="4392488"/>
              <a:chOff x="2483768" y="2564904"/>
              <a:chExt cx="2046542" cy="4392488"/>
            </a:xfrm>
            <a:solidFill>
              <a:schemeClr val="accent1">
                <a:lumMod val="40000"/>
                <a:lumOff val="60000"/>
              </a:schemeClr>
            </a:solidFill>
          </p:grpSpPr>
          <p:grpSp>
            <p:nvGrpSpPr>
              <p:cNvPr id="8" name="14 Grupo"/>
              <p:cNvGrpSpPr/>
              <p:nvPr/>
            </p:nvGrpSpPr>
            <p:grpSpPr>
              <a:xfrm>
                <a:off x="2483768" y="2564904"/>
                <a:ext cx="2046542" cy="2664296"/>
                <a:chOff x="4973730" y="2996952"/>
                <a:chExt cx="2046542" cy="2664296"/>
              </a:xfrm>
              <a:grpFill/>
            </p:grpSpPr>
            <p:sp>
              <p:nvSpPr>
                <p:cNvPr id="19" name="18 Rectángulo redondeado"/>
                <p:cNvSpPr/>
                <p:nvPr/>
              </p:nvSpPr>
              <p:spPr>
                <a:xfrm>
                  <a:off x="4973730" y="2996952"/>
                  <a:ext cx="2046542" cy="2664296"/>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17 CuadroTexto"/>
                <p:cNvSpPr txBox="1"/>
                <p:nvPr/>
              </p:nvSpPr>
              <p:spPr>
                <a:xfrm>
                  <a:off x="5633202" y="3078650"/>
                  <a:ext cx="1250983" cy="369332"/>
                </a:xfrm>
                <a:prstGeom prst="rect">
                  <a:avLst/>
                </a:prstGeom>
                <a:grpFill/>
              </p:spPr>
              <p:txBody>
                <a:bodyPr wrap="square" rtlCol="0">
                  <a:spAutoFit/>
                </a:bodyPr>
                <a:lstStyle/>
                <a:p>
                  <a:r>
                    <a:rPr lang="es-ES" b="1" dirty="0" smtClean="0"/>
                    <a:t>RÍOS</a:t>
                  </a:r>
                  <a:endParaRPr lang="es-ES" b="1" dirty="0"/>
                </a:p>
              </p:txBody>
            </p:sp>
          </p:grpSp>
          <p:grpSp>
            <p:nvGrpSpPr>
              <p:cNvPr id="27" name="55 Grupo"/>
              <p:cNvGrpSpPr/>
              <p:nvPr/>
            </p:nvGrpSpPr>
            <p:grpSpPr>
              <a:xfrm>
                <a:off x="2699792" y="5085184"/>
                <a:ext cx="1800201" cy="1872208"/>
                <a:chOff x="539553" y="5373216"/>
                <a:chExt cx="925818" cy="1872208"/>
              </a:xfrm>
              <a:grpFill/>
            </p:grpSpPr>
            <p:sp>
              <p:nvSpPr>
                <p:cNvPr id="57" name="56 Flecha abajo"/>
                <p:cNvSpPr/>
                <p:nvPr/>
              </p:nvSpPr>
              <p:spPr>
                <a:xfrm>
                  <a:off x="835814" y="5373216"/>
                  <a:ext cx="234541"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redondeado"/>
                <p:cNvSpPr/>
                <p:nvPr/>
              </p:nvSpPr>
              <p:spPr>
                <a:xfrm>
                  <a:off x="539553" y="6021288"/>
                  <a:ext cx="925818" cy="12241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CORRIENTES CONTINUAS DE AGUA QUE FLUYEN POR UN CAUCE</a:t>
                  </a:r>
                  <a:endParaRPr lang="es-ES" sz="1400" dirty="0">
                    <a:solidFill>
                      <a:schemeClr val="tx1"/>
                    </a:solidFill>
                  </a:endParaRPr>
                </a:p>
              </p:txBody>
            </p:sp>
          </p:grpSp>
        </p:grpSp>
        <p:pic>
          <p:nvPicPr>
            <p:cNvPr id="23558" name="Picture 6" descr="http://growabrain.typepad.com/photos/south_island/rivers.jpg"/>
            <p:cNvPicPr>
              <a:picLocks noChangeAspect="1" noChangeArrowheads="1"/>
            </p:cNvPicPr>
            <p:nvPr/>
          </p:nvPicPr>
          <p:blipFill>
            <a:blip r:embed="rId5" cstate="print"/>
            <a:srcRect/>
            <a:stretch>
              <a:fillRect/>
            </a:stretch>
          </p:blipFill>
          <p:spPr bwMode="auto">
            <a:xfrm>
              <a:off x="2483768" y="2708920"/>
              <a:ext cx="2016224" cy="1800200"/>
            </a:xfrm>
            <a:prstGeom prst="rect">
              <a:avLst/>
            </a:prstGeom>
            <a:ln>
              <a:noFill/>
            </a:ln>
            <a:effectLst>
              <a:softEdge rad="112500"/>
            </a:effectLst>
          </p:spPr>
        </p:pic>
      </p:grpSp>
      <p:grpSp>
        <p:nvGrpSpPr>
          <p:cNvPr id="47" name="46 Grupo"/>
          <p:cNvGrpSpPr/>
          <p:nvPr/>
        </p:nvGrpSpPr>
        <p:grpSpPr>
          <a:xfrm>
            <a:off x="4644008" y="2132856"/>
            <a:ext cx="2046542" cy="4392488"/>
            <a:chOff x="4644008" y="2132856"/>
            <a:chExt cx="2046542" cy="4392488"/>
          </a:xfrm>
        </p:grpSpPr>
        <p:grpSp>
          <p:nvGrpSpPr>
            <p:cNvPr id="52" name="51 Grupo"/>
            <p:cNvGrpSpPr/>
            <p:nvPr/>
          </p:nvGrpSpPr>
          <p:grpSpPr>
            <a:xfrm>
              <a:off x="4644008" y="2132856"/>
              <a:ext cx="2046542" cy="4392488"/>
              <a:chOff x="4644008" y="2564904"/>
              <a:chExt cx="2046542" cy="4392488"/>
            </a:xfrm>
            <a:solidFill>
              <a:schemeClr val="accent1">
                <a:lumMod val="40000"/>
                <a:lumOff val="60000"/>
              </a:schemeClr>
            </a:solidFill>
          </p:grpSpPr>
          <p:grpSp>
            <p:nvGrpSpPr>
              <p:cNvPr id="14" name="20 Grupo"/>
              <p:cNvGrpSpPr/>
              <p:nvPr/>
            </p:nvGrpSpPr>
            <p:grpSpPr>
              <a:xfrm>
                <a:off x="4644008" y="2564904"/>
                <a:ext cx="2046542" cy="2664296"/>
                <a:chOff x="4973730" y="2996952"/>
                <a:chExt cx="2046542" cy="2664296"/>
              </a:xfrm>
              <a:grpFill/>
            </p:grpSpPr>
            <p:sp>
              <p:nvSpPr>
                <p:cNvPr id="25" name="24 Rectángulo redondeado"/>
                <p:cNvSpPr/>
                <p:nvPr/>
              </p:nvSpPr>
              <p:spPr>
                <a:xfrm>
                  <a:off x="4973730" y="2996952"/>
                  <a:ext cx="2046542" cy="2664296"/>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23 CuadroTexto"/>
                <p:cNvSpPr txBox="1"/>
                <p:nvPr/>
              </p:nvSpPr>
              <p:spPr>
                <a:xfrm>
                  <a:off x="5646372" y="3068960"/>
                  <a:ext cx="831061" cy="369332"/>
                </a:xfrm>
                <a:prstGeom prst="rect">
                  <a:avLst/>
                </a:prstGeom>
                <a:grpFill/>
              </p:spPr>
              <p:txBody>
                <a:bodyPr wrap="none" rtlCol="0">
                  <a:spAutoFit/>
                </a:bodyPr>
                <a:lstStyle/>
                <a:p>
                  <a:r>
                    <a:rPr lang="es-ES" b="1" dirty="0" smtClean="0"/>
                    <a:t>LAGOS</a:t>
                  </a:r>
                  <a:endParaRPr lang="es-ES" b="1" dirty="0"/>
                </a:p>
              </p:txBody>
            </p:sp>
          </p:grpSp>
          <p:grpSp>
            <p:nvGrpSpPr>
              <p:cNvPr id="41" name="52 Grupo"/>
              <p:cNvGrpSpPr/>
              <p:nvPr/>
            </p:nvGrpSpPr>
            <p:grpSpPr>
              <a:xfrm>
                <a:off x="4788024" y="5085184"/>
                <a:ext cx="1872208" cy="1872208"/>
                <a:chOff x="323528" y="5373216"/>
                <a:chExt cx="1872208" cy="1872208"/>
              </a:xfrm>
              <a:grpFill/>
            </p:grpSpPr>
            <p:sp>
              <p:nvSpPr>
                <p:cNvPr id="43" name="42 Flecha abajo"/>
                <p:cNvSpPr/>
                <p:nvPr/>
              </p:nvSpPr>
              <p:spPr>
                <a:xfrm>
                  <a:off x="971600" y="5373216"/>
                  <a:ext cx="432048"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Rectángulo redondeado"/>
                <p:cNvSpPr/>
                <p:nvPr/>
              </p:nvSpPr>
              <p:spPr>
                <a:xfrm>
                  <a:off x="323528" y="6021288"/>
                  <a:ext cx="1872208" cy="12241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GRANDES ACUMULACIONES DE AGUA EN DEPRESIONES DE LA CORTEZA TERRESTRE, CON MÁS DE UN METRO DE PROFUNDIDAD</a:t>
                  </a:r>
                  <a:endParaRPr lang="es-ES" sz="1200" dirty="0">
                    <a:solidFill>
                      <a:schemeClr val="tx1"/>
                    </a:solidFill>
                  </a:endParaRPr>
                </a:p>
              </p:txBody>
            </p:sp>
          </p:grpSp>
        </p:grpSp>
        <p:pic>
          <p:nvPicPr>
            <p:cNvPr id="23560" name="Picture 8" descr="http://t0.gstatic.com/images?q=tbn:ANd9GcT7-xg09CEbQcjCbj6uIUFLu8whoPybiZYlOG_ZmnEdFnVUjiyffa2RYv1FpA"/>
            <p:cNvPicPr>
              <a:picLocks noChangeAspect="1" noChangeArrowheads="1"/>
            </p:cNvPicPr>
            <p:nvPr/>
          </p:nvPicPr>
          <p:blipFill>
            <a:blip r:embed="rId6" cstate="print"/>
            <a:srcRect/>
            <a:stretch>
              <a:fillRect/>
            </a:stretch>
          </p:blipFill>
          <p:spPr bwMode="auto">
            <a:xfrm>
              <a:off x="4644008" y="2708920"/>
              <a:ext cx="1986303" cy="1703835"/>
            </a:xfrm>
            <a:prstGeom prst="rect">
              <a:avLst/>
            </a:prstGeom>
            <a:ln>
              <a:noFill/>
            </a:ln>
            <a:effectLst>
              <a:softEdge rad="112500"/>
            </a:effectLst>
          </p:spPr>
        </p:pic>
      </p:grpSp>
      <p:grpSp>
        <p:nvGrpSpPr>
          <p:cNvPr id="56" name="55 Grupo"/>
          <p:cNvGrpSpPr/>
          <p:nvPr/>
        </p:nvGrpSpPr>
        <p:grpSpPr>
          <a:xfrm>
            <a:off x="6876256" y="2132856"/>
            <a:ext cx="2100063" cy="4320480"/>
            <a:chOff x="6876256" y="2132856"/>
            <a:chExt cx="2100063" cy="4320480"/>
          </a:xfrm>
        </p:grpSpPr>
        <p:grpSp>
          <p:nvGrpSpPr>
            <p:cNvPr id="53" name="52 Grupo"/>
            <p:cNvGrpSpPr/>
            <p:nvPr/>
          </p:nvGrpSpPr>
          <p:grpSpPr>
            <a:xfrm>
              <a:off x="6876256" y="2132856"/>
              <a:ext cx="2046542" cy="4320480"/>
              <a:chOff x="6876256" y="2564904"/>
              <a:chExt cx="2046542" cy="4320480"/>
            </a:xfrm>
            <a:solidFill>
              <a:schemeClr val="accent1">
                <a:lumMod val="40000"/>
                <a:lumOff val="60000"/>
              </a:schemeClr>
            </a:solidFill>
          </p:grpSpPr>
          <p:grpSp>
            <p:nvGrpSpPr>
              <p:cNvPr id="17" name="26 Grupo"/>
              <p:cNvGrpSpPr/>
              <p:nvPr/>
            </p:nvGrpSpPr>
            <p:grpSpPr>
              <a:xfrm>
                <a:off x="6876256" y="2564904"/>
                <a:ext cx="2046542" cy="2664296"/>
                <a:chOff x="4973730" y="2996952"/>
                <a:chExt cx="2046542" cy="2664296"/>
              </a:xfrm>
              <a:grpFill/>
            </p:grpSpPr>
            <p:sp>
              <p:nvSpPr>
                <p:cNvPr id="31" name="30 Rectángulo redondeado"/>
                <p:cNvSpPr/>
                <p:nvPr/>
              </p:nvSpPr>
              <p:spPr>
                <a:xfrm>
                  <a:off x="4973730" y="2996952"/>
                  <a:ext cx="2046542" cy="2664296"/>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29 CuadroTexto"/>
                <p:cNvSpPr txBox="1"/>
                <p:nvPr/>
              </p:nvSpPr>
              <p:spPr>
                <a:xfrm>
                  <a:off x="5405778" y="3068960"/>
                  <a:ext cx="1264962" cy="369332"/>
                </a:xfrm>
                <a:prstGeom prst="rect">
                  <a:avLst/>
                </a:prstGeom>
                <a:grpFill/>
              </p:spPr>
              <p:txBody>
                <a:bodyPr wrap="none" rtlCol="0">
                  <a:spAutoFit/>
                </a:bodyPr>
                <a:lstStyle/>
                <a:p>
                  <a:r>
                    <a:rPr lang="es-ES" b="1" dirty="0" smtClean="0"/>
                    <a:t>ACUÍFEROS</a:t>
                  </a:r>
                  <a:endParaRPr lang="es-ES" b="1" dirty="0"/>
                </a:p>
              </p:txBody>
            </p:sp>
          </p:grpSp>
          <p:grpSp>
            <p:nvGrpSpPr>
              <p:cNvPr id="22" name="51 Grupo"/>
              <p:cNvGrpSpPr/>
              <p:nvPr/>
            </p:nvGrpSpPr>
            <p:grpSpPr>
              <a:xfrm>
                <a:off x="7020272" y="5085184"/>
                <a:ext cx="1800200" cy="1800200"/>
                <a:chOff x="251520" y="5445224"/>
                <a:chExt cx="1800200" cy="1800200"/>
              </a:xfrm>
              <a:grpFill/>
            </p:grpSpPr>
            <p:sp>
              <p:nvSpPr>
                <p:cNvPr id="42" name="41 Flecha abajo"/>
                <p:cNvSpPr/>
                <p:nvPr/>
              </p:nvSpPr>
              <p:spPr>
                <a:xfrm>
                  <a:off x="971600" y="5445224"/>
                  <a:ext cx="432048"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Rectángulo redondeado"/>
                <p:cNvSpPr/>
                <p:nvPr/>
              </p:nvSpPr>
              <p:spPr>
                <a:xfrm>
                  <a:off x="251520" y="6093296"/>
                  <a:ext cx="1800200" cy="11521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ACUMULACIONES DE AGUA SUBTERRÁNEA CAUSADAS POR LA FILTRACIÓN DE AGUA DE LA SUPERFICIE TERRESTRE</a:t>
                  </a:r>
                  <a:endParaRPr lang="es-ES" sz="1200" dirty="0">
                    <a:solidFill>
                      <a:schemeClr val="tx1"/>
                    </a:solidFill>
                  </a:endParaRPr>
                </a:p>
              </p:txBody>
            </p:sp>
          </p:grpSp>
        </p:grpSp>
        <p:pic>
          <p:nvPicPr>
            <p:cNvPr id="23562" name="Picture 10" descr="http://almargent3.galeon.com/subterranea.jpg"/>
            <p:cNvPicPr>
              <a:picLocks noChangeAspect="1" noChangeArrowheads="1"/>
            </p:cNvPicPr>
            <p:nvPr/>
          </p:nvPicPr>
          <p:blipFill>
            <a:blip r:embed="rId7" cstate="print"/>
            <a:srcRect/>
            <a:stretch>
              <a:fillRect/>
            </a:stretch>
          </p:blipFill>
          <p:spPr bwMode="auto">
            <a:xfrm>
              <a:off x="6876256" y="2708920"/>
              <a:ext cx="2100063" cy="1791071"/>
            </a:xfrm>
            <a:prstGeom prst="rect">
              <a:avLst/>
            </a:prstGeom>
            <a:ln>
              <a:noFill/>
            </a:ln>
            <a:effectLst>
              <a:softEdge rad="112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ox(in)">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ox(in)">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ox(in)">
                                      <p:cBhvr>
                                        <p:cTn id="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515378" y="332656"/>
            <a:ext cx="1760418"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GLACIAR</a:t>
            </a:r>
            <a:endParaRPr lang="es-ES" sz="2800" dirty="0">
              <a:solidFill>
                <a:schemeClr val="accent1">
                  <a:lumMod val="75000"/>
                </a:schemeClr>
              </a:solidFill>
              <a:latin typeface="Aharoni" pitchFamily="2" charset="-79"/>
              <a:cs typeface="Aharoni" pitchFamily="2" charset="-79"/>
            </a:endParaRPr>
          </a:p>
        </p:txBody>
      </p:sp>
      <p:pic>
        <p:nvPicPr>
          <p:cNvPr id="23554" name="Picture 2" descr="http://www.theresilientearth.com/files/images/himilayan_glacier_2-150.jpg">
            <a:hlinkClick r:id="rId2" tooltip="click for larger image"/>
          </p:cNvPr>
          <p:cNvPicPr>
            <a:picLocks noChangeAspect="1" noChangeArrowheads="1"/>
          </p:cNvPicPr>
          <p:nvPr/>
        </p:nvPicPr>
        <p:blipFill>
          <a:blip r:embed="rId3" cstate="print"/>
          <a:srcRect/>
          <a:stretch>
            <a:fillRect/>
          </a:stretch>
        </p:blipFill>
        <p:spPr bwMode="auto">
          <a:xfrm>
            <a:off x="52566888" y="-26008013"/>
            <a:ext cx="1428750" cy="1219200"/>
          </a:xfrm>
          <a:prstGeom prst="rect">
            <a:avLst/>
          </a:prstGeom>
          <a:noFill/>
        </p:spPr>
      </p:pic>
      <p:pic>
        <p:nvPicPr>
          <p:cNvPr id="45060" name="Picture 4" descr="http://www.kalipedia.com/kalipediamedia/geografia/media/200704/17/geogeneral/20070417klpgeogra_57.Ees.SCO.png"/>
          <p:cNvPicPr>
            <a:picLocks noChangeAspect="1" noChangeArrowheads="1"/>
          </p:cNvPicPr>
          <p:nvPr/>
        </p:nvPicPr>
        <p:blipFill>
          <a:blip r:embed="rId4" cstate="print"/>
          <a:srcRect/>
          <a:stretch>
            <a:fillRect/>
          </a:stretch>
        </p:blipFill>
        <p:spPr bwMode="auto">
          <a:xfrm>
            <a:off x="611560" y="908720"/>
            <a:ext cx="5184576" cy="5611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40 Rectángulo redondeado"/>
          <p:cNvSpPr/>
          <p:nvPr/>
        </p:nvSpPr>
        <p:spPr>
          <a:xfrm>
            <a:off x="6156176" y="836712"/>
            <a:ext cx="2376264" cy="56886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LOS GLACIARES FORMAN LA MAYOR PARTE DEL AGUA DULCE DE LA TIERRA. SON GRANDES MASAS DE HIELO QUE SE ENCUENTRAN EN REGIONES POLARES Y DE ALTA MONTAÑA. </a:t>
            </a:r>
          </a:p>
          <a:p>
            <a:pPr algn="ctr"/>
            <a:r>
              <a:rPr lang="es-ES" sz="1700" dirty="0" smtClean="0">
                <a:solidFill>
                  <a:schemeClr val="tx1"/>
                </a:solidFill>
              </a:rPr>
              <a:t>LOS QUE ALCANZAN EL MAR Y SE ROMPEN FORMAN ICEBERGS, QUE SON MASAS DE HIELO FLOTANTES.</a:t>
            </a:r>
          </a:p>
          <a:p>
            <a:pPr algn="ctr"/>
            <a:r>
              <a:rPr lang="es-ES" sz="1700" dirty="0" smtClean="0">
                <a:solidFill>
                  <a:schemeClr val="tx1"/>
                </a:solidFill>
              </a:rPr>
              <a:t>LOS GLACIARES CUBREN EL 10 % DE LA SUPERFICIE TERRESTRE</a:t>
            </a:r>
            <a:r>
              <a:rPr lang="es-ES" dirty="0" smtClean="0">
                <a:solidFill>
                  <a:schemeClr val="tx1"/>
                </a:solidFill>
              </a:rPr>
              <a:t>.</a:t>
            </a:r>
            <a:endParaRPr lang="es-ES" dirty="0">
              <a:solidFill>
                <a:schemeClr val="tx1"/>
              </a:solidFill>
            </a:endParaRPr>
          </a:p>
        </p:txBody>
      </p:sp>
      <p:sp>
        <p:nvSpPr>
          <p:cNvPr id="6" name="5 Botón de acción: Información">
            <a:hlinkClick r:id="rId5" highlightClick="1"/>
          </p:cNvPr>
          <p:cNvSpPr/>
          <p:nvPr/>
        </p:nvSpPr>
        <p:spPr>
          <a:xfrm>
            <a:off x="5868144" y="216024"/>
            <a:ext cx="576064" cy="476672"/>
          </a:xfrm>
          <a:prstGeom prst="actionButtonInforma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7" name="6 Pentágono"/>
          <p:cNvSpPr/>
          <p:nvPr/>
        </p:nvSpPr>
        <p:spPr>
          <a:xfrm>
            <a:off x="6732240" y="216024"/>
            <a:ext cx="2160240" cy="47667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dirty="0" err="1" smtClean="0"/>
              <a:t>Fragmento</a:t>
            </a:r>
            <a:r>
              <a:rPr lang="en-US" sz="1000" dirty="0" smtClean="0"/>
              <a:t> de 3 </a:t>
            </a:r>
            <a:r>
              <a:rPr lang="en-US" sz="1000" dirty="0" err="1" smtClean="0"/>
              <a:t>minutos</a:t>
            </a:r>
            <a:r>
              <a:rPr lang="en-US" sz="1000" dirty="0" smtClean="0"/>
              <a:t> de un documental de National Geographic </a:t>
            </a:r>
            <a:r>
              <a:rPr lang="en-US" sz="1000" dirty="0" err="1" smtClean="0"/>
              <a:t>sobre</a:t>
            </a:r>
            <a:r>
              <a:rPr lang="en-US" sz="1000" dirty="0" smtClean="0"/>
              <a:t> </a:t>
            </a:r>
            <a:r>
              <a:rPr lang="en-US" sz="1000" dirty="0" err="1" smtClean="0"/>
              <a:t>glaciares</a:t>
            </a:r>
            <a:endParaRPr lang="es-E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618135" y="188640"/>
            <a:ext cx="1420582"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LAGOS</a:t>
            </a:r>
            <a:endParaRPr lang="es-ES" sz="2800" dirty="0">
              <a:solidFill>
                <a:schemeClr val="accent1">
                  <a:lumMod val="75000"/>
                </a:schemeClr>
              </a:solidFill>
              <a:latin typeface="Aharoni" pitchFamily="2" charset="-79"/>
              <a:cs typeface="Aharoni" pitchFamily="2" charset="-79"/>
            </a:endParaRPr>
          </a:p>
        </p:txBody>
      </p:sp>
      <p:pic>
        <p:nvPicPr>
          <p:cNvPr id="23554" name="Picture 2" descr="http://www.theresilientearth.com/files/images/himilayan_glacier_2-150.jpg">
            <a:hlinkClick r:id="rId2" tooltip="click for larger image"/>
          </p:cNvPr>
          <p:cNvPicPr>
            <a:picLocks noChangeAspect="1" noChangeArrowheads="1"/>
          </p:cNvPicPr>
          <p:nvPr/>
        </p:nvPicPr>
        <p:blipFill>
          <a:blip r:embed="rId3" cstate="print"/>
          <a:srcRect/>
          <a:stretch>
            <a:fillRect/>
          </a:stretch>
        </p:blipFill>
        <p:spPr bwMode="auto">
          <a:xfrm>
            <a:off x="52566888" y="-26008013"/>
            <a:ext cx="1428750" cy="1219200"/>
          </a:xfrm>
          <a:prstGeom prst="rect">
            <a:avLst/>
          </a:prstGeom>
          <a:noFill/>
        </p:spPr>
      </p:pic>
      <p:sp>
        <p:nvSpPr>
          <p:cNvPr id="6" name="5 Rectángulo"/>
          <p:cNvSpPr/>
          <p:nvPr/>
        </p:nvSpPr>
        <p:spPr>
          <a:xfrm>
            <a:off x="1187624" y="5733256"/>
            <a:ext cx="6696744" cy="1077218"/>
          </a:xfrm>
          <a:prstGeom prst="rect">
            <a:avLst/>
          </a:prstGeom>
          <a:solidFill>
            <a:schemeClr val="accent1">
              <a:lumMod val="40000"/>
              <a:lumOff val="60000"/>
            </a:schemeClr>
          </a:solidFill>
          <a:ln w="28575">
            <a:solidFill>
              <a:schemeClr val="tx1">
                <a:lumMod val="85000"/>
                <a:lumOff val="15000"/>
              </a:schemeClr>
            </a:solidFill>
          </a:ln>
        </p:spPr>
        <p:txBody>
          <a:bodyPr wrap="square">
            <a:spAutoFit/>
          </a:bodyPr>
          <a:lstStyle/>
          <a:p>
            <a:pPr algn="ctr"/>
            <a:r>
              <a:rPr lang="es-ES" sz="1600" dirty="0" smtClean="0"/>
              <a:t>SON MASAS PERMANENTES DE AGUA QUE SE ACUMULAN EN LA TIERRA. CUANDO SON PEQUEÑOS, SE LES LLAMA LAGUNAS. SI SU AGUA ES SALADA SE LES LLAMA MARES INTERIORES. EL LAGO MÁS GRANDE DEL MUNDO ES EL MAS CASPIO.</a:t>
            </a:r>
            <a:endParaRPr lang="es-ES" sz="1600" dirty="0"/>
          </a:p>
        </p:txBody>
      </p:sp>
      <p:sp>
        <p:nvSpPr>
          <p:cNvPr id="7" name="6 Botón de acción: Información">
            <a:hlinkClick r:id="rId4" highlightClick="1"/>
          </p:cNvPr>
          <p:cNvSpPr/>
          <p:nvPr/>
        </p:nvSpPr>
        <p:spPr>
          <a:xfrm>
            <a:off x="107504" y="116632"/>
            <a:ext cx="576064" cy="504056"/>
          </a:xfrm>
          <a:prstGeom prst="actionButtonInforma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8" name="7 Pentágono"/>
          <p:cNvSpPr/>
          <p:nvPr/>
        </p:nvSpPr>
        <p:spPr>
          <a:xfrm>
            <a:off x="899592" y="116632"/>
            <a:ext cx="2232248" cy="50405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dirty="0" err="1" smtClean="0"/>
              <a:t>Vídeo</a:t>
            </a:r>
            <a:r>
              <a:rPr lang="en-US" sz="1000" dirty="0" smtClean="0"/>
              <a:t> de 5 </a:t>
            </a:r>
            <a:r>
              <a:rPr lang="en-US" sz="1000" dirty="0" err="1" smtClean="0"/>
              <a:t>minutos</a:t>
            </a:r>
            <a:r>
              <a:rPr lang="en-US" sz="1000" dirty="0" smtClean="0"/>
              <a:t> </a:t>
            </a:r>
            <a:r>
              <a:rPr lang="en-US" sz="1000" dirty="0" err="1" smtClean="0"/>
              <a:t>sobre</a:t>
            </a:r>
            <a:r>
              <a:rPr lang="en-US" sz="1000" dirty="0" smtClean="0"/>
              <a:t> los </a:t>
            </a:r>
            <a:r>
              <a:rPr lang="en-US" sz="1000" dirty="0" err="1" smtClean="0"/>
              <a:t>lagos</a:t>
            </a:r>
            <a:r>
              <a:rPr lang="en-US" sz="1000" dirty="0" smtClean="0"/>
              <a:t> </a:t>
            </a:r>
            <a:r>
              <a:rPr lang="en-US" sz="1000" dirty="0" err="1" smtClean="0"/>
              <a:t>más</a:t>
            </a:r>
            <a:r>
              <a:rPr lang="en-US" sz="1000" dirty="0" smtClean="0"/>
              <a:t> </a:t>
            </a:r>
            <a:r>
              <a:rPr lang="en-US" sz="1000" dirty="0" err="1" smtClean="0"/>
              <a:t>grandes</a:t>
            </a:r>
            <a:r>
              <a:rPr lang="en-US" sz="1000" dirty="0" smtClean="0"/>
              <a:t> del </a:t>
            </a:r>
            <a:r>
              <a:rPr lang="en-US" sz="1000" dirty="0" err="1" smtClean="0"/>
              <a:t>mundo</a:t>
            </a:r>
            <a:endParaRPr lang="es-ES" sz="1000" dirty="0"/>
          </a:p>
        </p:txBody>
      </p:sp>
      <p:sp>
        <p:nvSpPr>
          <p:cNvPr id="9" name="8 Botón de acción: Información">
            <a:hlinkClick r:id="rId5" highlightClick="1"/>
          </p:cNvPr>
          <p:cNvSpPr/>
          <p:nvPr/>
        </p:nvSpPr>
        <p:spPr>
          <a:xfrm>
            <a:off x="5220072" y="332656"/>
            <a:ext cx="432048" cy="504056"/>
          </a:xfrm>
          <a:prstGeom prst="actionButtonInforma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1" name="10 Pentágono"/>
          <p:cNvSpPr/>
          <p:nvPr/>
        </p:nvSpPr>
        <p:spPr>
          <a:xfrm>
            <a:off x="5796136" y="332656"/>
            <a:ext cx="2016224" cy="432048"/>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000" dirty="0" smtClean="0"/>
              <a:t>Vídeo corto de la BBC sobre la tragedia del Mar de </a:t>
            </a:r>
            <a:r>
              <a:rPr lang="es-ES" sz="1000" dirty="0" err="1" smtClean="0"/>
              <a:t>Aral</a:t>
            </a:r>
            <a:endParaRPr lang="es-ES" sz="1000" dirty="0"/>
          </a:p>
        </p:txBody>
      </p:sp>
      <p:pic>
        <p:nvPicPr>
          <p:cNvPr id="8194" name="Picture 2" descr="http://objetoseducacionais2.mec.gov.br/bitstream/handle/mec/15750/Lagos%20del%20mundo.jpg?sequence=1"/>
          <p:cNvPicPr>
            <a:picLocks noChangeAspect="1" noChangeArrowheads="1"/>
          </p:cNvPicPr>
          <p:nvPr/>
        </p:nvPicPr>
        <p:blipFill>
          <a:blip r:embed="rId6" cstate="print"/>
          <a:srcRect/>
          <a:stretch>
            <a:fillRect/>
          </a:stretch>
        </p:blipFill>
        <p:spPr bwMode="auto">
          <a:xfrm>
            <a:off x="999260" y="875092"/>
            <a:ext cx="7073202" cy="4697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chantedlearning.com/geography/rivers/worldrivers.GIF"/>
          <p:cNvPicPr>
            <a:picLocks noChangeAspect="1" noChangeArrowheads="1"/>
          </p:cNvPicPr>
          <p:nvPr/>
        </p:nvPicPr>
        <p:blipFill>
          <a:blip r:embed="rId2" cstate="print"/>
          <a:srcRect/>
          <a:stretch>
            <a:fillRect/>
          </a:stretch>
        </p:blipFill>
        <p:spPr bwMode="auto">
          <a:xfrm>
            <a:off x="395536" y="836712"/>
            <a:ext cx="8432012" cy="4896544"/>
          </a:xfrm>
          <a:prstGeom prst="rect">
            <a:avLst/>
          </a:prstGeom>
          <a:noFill/>
        </p:spPr>
      </p:pic>
      <p:sp>
        <p:nvSpPr>
          <p:cNvPr id="4" name="3 Rectángulo"/>
          <p:cNvSpPr/>
          <p:nvPr/>
        </p:nvSpPr>
        <p:spPr>
          <a:xfrm>
            <a:off x="3176601" y="188640"/>
            <a:ext cx="2802370" cy="461665"/>
          </a:xfrm>
          <a:prstGeom prst="rect">
            <a:avLst/>
          </a:prstGeom>
        </p:spPr>
        <p:txBody>
          <a:bodyPr wrap="none">
            <a:spAutoFit/>
          </a:bodyPr>
          <a:lstStyle/>
          <a:p>
            <a:pPr lvl="0" algn="ctr">
              <a:spcBef>
                <a:spcPct val="0"/>
              </a:spcBef>
              <a:defRPr/>
            </a:pPr>
            <a:r>
              <a:rPr lang="es-ES" sz="2400" dirty="0" smtClean="0">
                <a:solidFill>
                  <a:schemeClr val="accent1">
                    <a:lumMod val="75000"/>
                  </a:schemeClr>
                </a:solidFill>
                <a:latin typeface="Aharoni" pitchFamily="2" charset="-79"/>
                <a:cs typeface="Aharoni" pitchFamily="2" charset="-79"/>
              </a:rPr>
              <a:t>RÍOS DEL MUNDO</a:t>
            </a:r>
            <a:endParaRPr lang="es-ES" sz="2400" dirty="0">
              <a:solidFill>
                <a:schemeClr val="accent1">
                  <a:lumMod val="75000"/>
                </a:schemeClr>
              </a:solidFill>
              <a:latin typeface="Aharoni" pitchFamily="2" charset="-79"/>
              <a:cs typeface="Aharoni" pitchFamily="2" charset="-79"/>
            </a:endParaRPr>
          </a:p>
        </p:txBody>
      </p:sp>
      <p:sp>
        <p:nvSpPr>
          <p:cNvPr id="5" name="4 Rectángulo"/>
          <p:cNvSpPr/>
          <p:nvPr/>
        </p:nvSpPr>
        <p:spPr>
          <a:xfrm>
            <a:off x="395536" y="5805264"/>
            <a:ext cx="8424936" cy="830997"/>
          </a:xfrm>
          <a:prstGeom prst="rect">
            <a:avLst/>
          </a:prstGeom>
          <a:solidFill>
            <a:schemeClr val="accent1">
              <a:lumMod val="40000"/>
              <a:lumOff val="60000"/>
            </a:schemeClr>
          </a:solidFill>
          <a:ln w="28575">
            <a:solidFill>
              <a:schemeClr val="tx1">
                <a:lumMod val="85000"/>
                <a:lumOff val="15000"/>
              </a:schemeClr>
            </a:solidFill>
          </a:ln>
        </p:spPr>
        <p:txBody>
          <a:bodyPr wrap="square">
            <a:spAutoFit/>
          </a:bodyPr>
          <a:lstStyle/>
          <a:p>
            <a:pPr algn="ctr"/>
            <a:r>
              <a:rPr lang="es-ES" sz="1600" dirty="0" smtClean="0"/>
              <a:t>LOS RÍOS SON CORRIENTES CONTINUAS DE AGUA. MUCHOS RÍOS NACEN DE AGUAS SUBTERRÁNEAS QUE SALEN A LA SUPERFICIE EN FORMA DE MANANTIALES. </a:t>
            </a:r>
            <a:r>
              <a:rPr lang="es-ES" sz="1600" smtClean="0"/>
              <a:t>OTROS SE ORIGINAN EN GLACIARES, LAGOS O POR LA ACUMULACIÓN DE AGUA DE LLUVIA O DE NIEVE DERRETIDA.  </a:t>
            </a:r>
            <a:endParaRPr lang="es-E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375404" y="260648"/>
            <a:ext cx="3960828"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EL CURSO DE UN RÍO</a:t>
            </a:r>
            <a:endParaRPr lang="es-ES" sz="2800" dirty="0">
              <a:solidFill>
                <a:schemeClr val="accent1">
                  <a:lumMod val="75000"/>
                </a:schemeClr>
              </a:solidFill>
              <a:latin typeface="Aharoni" pitchFamily="2" charset="-79"/>
              <a:cs typeface="Aharoni" pitchFamily="2" charset="-79"/>
            </a:endParaRPr>
          </a:p>
        </p:txBody>
      </p:sp>
      <p:pic>
        <p:nvPicPr>
          <p:cNvPr id="23554" name="Picture 2" descr="http://www.theresilientearth.com/files/images/himilayan_glacier_2-150.jpg">
            <a:hlinkClick r:id="rId2" tooltip="click for larger image"/>
          </p:cNvPr>
          <p:cNvPicPr>
            <a:picLocks noChangeAspect="1" noChangeArrowheads="1"/>
          </p:cNvPicPr>
          <p:nvPr/>
        </p:nvPicPr>
        <p:blipFill>
          <a:blip r:embed="rId3" cstate="print"/>
          <a:srcRect/>
          <a:stretch>
            <a:fillRect/>
          </a:stretch>
        </p:blipFill>
        <p:spPr bwMode="auto">
          <a:xfrm>
            <a:off x="52566888" y="-26008013"/>
            <a:ext cx="1428750" cy="1219200"/>
          </a:xfrm>
          <a:prstGeom prst="rect">
            <a:avLst/>
          </a:prstGeom>
          <a:noFill/>
        </p:spPr>
      </p:pic>
      <p:pic>
        <p:nvPicPr>
          <p:cNvPr id="46082" name="Picture 2" descr="http://www.crescent.edu.sg/ipw/1999/29g9-river/featur2.gif"/>
          <p:cNvPicPr>
            <a:picLocks noChangeAspect="1" noChangeArrowheads="1"/>
          </p:cNvPicPr>
          <p:nvPr/>
        </p:nvPicPr>
        <p:blipFill>
          <a:blip r:embed="rId4" cstate="print"/>
          <a:srcRect/>
          <a:stretch>
            <a:fillRect/>
          </a:stretch>
        </p:blipFill>
        <p:spPr bwMode="auto">
          <a:xfrm>
            <a:off x="2123728" y="980728"/>
            <a:ext cx="6776478" cy="4968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 name="39 Rectángulo redondeado"/>
          <p:cNvSpPr/>
          <p:nvPr/>
        </p:nvSpPr>
        <p:spPr>
          <a:xfrm>
            <a:off x="395536" y="908720"/>
            <a:ext cx="1440160" cy="12961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DONDE UN RÍO COMIENZA ES SU </a:t>
            </a:r>
            <a:r>
              <a:rPr lang="es-ES" sz="1400" b="1" dirty="0" smtClean="0"/>
              <a:t>NACIMIENTO</a:t>
            </a:r>
            <a:endParaRPr lang="es-ES" sz="1400" b="1" dirty="0"/>
          </a:p>
        </p:txBody>
      </p:sp>
      <p:cxnSp>
        <p:nvCxnSpPr>
          <p:cNvPr id="45" name="44 Conector recto"/>
          <p:cNvCxnSpPr/>
          <p:nvPr/>
        </p:nvCxnSpPr>
        <p:spPr>
          <a:xfrm>
            <a:off x="1763688" y="1196752"/>
            <a:ext cx="3096344"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47" name="46 Rectángulo redondeado"/>
          <p:cNvSpPr/>
          <p:nvPr/>
        </p:nvSpPr>
        <p:spPr>
          <a:xfrm>
            <a:off x="395536" y="2348880"/>
            <a:ext cx="1440160" cy="12961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LOS PEQUEÑOS RÍOS QUE DESEMBOCAN EN OTROS MÁS GRANDES SON LLAMADOS </a:t>
            </a:r>
            <a:r>
              <a:rPr lang="es-ES" sz="1200" b="1" dirty="0" smtClean="0"/>
              <a:t>AFLUENTES</a:t>
            </a:r>
            <a:r>
              <a:rPr lang="es-ES" sz="1200" dirty="0" smtClean="0"/>
              <a:t>.</a:t>
            </a:r>
            <a:endParaRPr lang="es-ES" sz="1200" b="1" dirty="0"/>
          </a:p>
        </p:txBody>
      </p:sp>
      <p:cxnSp>
        <p:nvCxnSpPr>
          <p:cNvPr id="50" name="49 Conector recto"/>
          <p:cNvCxnSpPr/>
          <p:nvPr/>
        </p:nvCxnSpPr>
        <p:spPr>
          <a:xfrm>
            <a:off x="1763688" y="2708920"/>
            <a:ext cx="3096344"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51" name="50 Rectángulo redondeado"/>
          <p:cNvSpPr/>
          <p:nvPr/>
        </p:nvSpPr>
        <p:spPr>
          <a:xfrm>
            <a:off x="395536" y="3789040"/>
            <a:ext cx="1440160" cy="12961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EL ÁREA OCUPADA POR UN RÍO Y SUS AFLUENTES ES LA </a:t>
            </a:r>
            <a:r>
              <a:rPr lang="es-ES" sz="1400" b="1" dirty="0" smtClean="0"/>
              <a:t>CUENCA</a:t>
            </a:r>
            <a:endParaRPr lang="es-ES" sz="1400" b="1" dirty="0"/>
          </a:p>
        </p:txBody>
      </p:sp>
      <p:sp>
        <p:nvSpPr>
          <p:cNvPr id="52" name="51 Rectángulo redondeado"/>
          <p:cNvSpPr/>
          <p:nvPr/>
        </p:nvSpPr>
        <p:spPr>
          <a:xfrm>
            <a:off x="395536" y="5229200"/>
            <a:ext cx="1440160" cy="12961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EL </a:t>
            </a:r>
            <a:r>
              <a:rPr lang="es-ES" sz="1400" b="1" dirty="0" smtClean="0"/>
              <a:t>CAUDAL</a:t>
            </a:r>
            <a:r>
              <a:rPr lang="es-ES" sz="1400" dirty="0" smtClean="0"/>
              <a:t> ES LA CANTIDAD DE AGUA QUE LLEVA UN RÍO</a:t>
            </a:r>
            <a:endParaRPr lang="es-ES" sz="1400" dirty="0"/>
          </a:p>
        </p:txBody>
      </p:sp>
      <p:cxnSp>
        <p:nvCxnSpPr>
          <p:cNvPr id="56" name="55 Conector recto"/>
          <p:cNvCxnSpPr/>
          <p:nvPr/>
        </p:nvCxnSpPr>
        <p:spPr>
          <a:xfrm flipV="1">
            <a:off x="1835696" y="3429000"/>
            <a:ext cx="3240360" cy="64807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3.bp.blogspot.com/_OGBO8X2TbPo/SxGurADrmpI/AAAAAAAAAF4/DpQa2WK5e_k/s1600/Curso+de+un+rio.png"/>
          <p:cNvPicPr>
            <a:picLocks noChangeAspect="1" noChangeArrowheads="1"/>
          </p:cNvPicPr>
          <p:nvPr/>
        </p:nvPicPr>
        <p:blipFill>
          <a:blip r:embed="rId2" cstate="print"/>
          <a:srcRect/>
          <a:stretch>
            <a:fillRect/>
          </a:stretch>
        </p:blipFill>
        <p:spPr bwMode="auto">
          <a:xfrm>
            <a:off x="683568" y="620688"/>
            <a:ext cx="7804503" cy="4176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http://img.geocaching.com/cache/002ef221-954f-49d1-b14e-92983c585848.jpg"/>
          <p:cNvPicPr>
            <a:picLocks noChangeAspect="1" noChangeArrowheads="1"/>
          </p:cNvPicPr>
          <p:nvPr/>
        </p:nvPicPr>
        <p:blipFill>
          <a:blip r:embed="rId3" cstate="print"/>
          <a:srcRect/>
          <a:stretch>
            <a:fillRect/>
          </a:stretch>
        </p:blipFill>
        <p:spPr bwMode="auto">
          <a:xfrm>
            <a:off x="4716016" y="4077072"/>
            <a:ext cx="3776718"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03197" y="5157192"/>
            <a:ext cx="3960828" cy="523220"/>
          </a:xfrm>
          <a:prstGeom prst="rect">
            <a:avLst/>
          </a:prstGeom>
        </p:spPr>
        <p:txBody>
          <a:bodyPr wrap="none">
            <a:spAutoFit/>
          </a:bodyPr>
          <a:lstStyle/>
          <a:p>
            <a:pPr lvl="0" algn="ctr">
              <a:spcBef>
                <a:spcPct val="0"/>
              </a:spcBef>
              <a:defRPr/>
            </a:pPr>
            <a:r>
              <a:rPr lang="es-ES" sz="2800" dirty="0" smtClean="0">
                <a:latin typeface="Aharoni" pitchFamily="2" charset="-79"/>
                <a:cs typeface="Aharoni" pitchFamily="2" charset="-79"/>
              </a:rPr>
              <a:t>EL CURSO DE UN RÍO</a:t>
            </a:r>
            <a:endParaRPr lang="es-ES" sz="28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845908" y="332656"/>
            <a:ext cx="7099380"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0"/>
              </a:spcBef>
              <a:defRPr/>
            </a:pPr>
            <a:r>
              <a:rPr lang="es-E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itchFamily="2" charset="-79"/>
                <a:cs typeface="Aharoni" pitchFamily="2" charset="-79"/>
              </a:rPr>
              <a:t>AGUAS SUBTERRÁNEAS Y ACUÍFEROS</a:t>
            </a:r>
            <a:endParaRPr lang="es-E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itchFamily="2" charset="-79"/>
              <a:cs typeface="Aharoni" pitchFamily="2" charset="-79"/>
            </a:endParaRPr>
          </a:p>
        </p:txBody>
      </p:sp>
      <p:pic>
        <p:nvPicPr>
          <p:cNvPr id="23554" name="Picture 2" descr="http://www.theresilientearth.com/files/images/himilayan_glacier_2-150.jpg">
            <a:hlinkClick r:id="rId2" tooltip="click for larger image"/>
          </p:cNvPr>
          <p:cNvPicPr>
            <a:picLocks noChangeAspect="1" noChangeArrowheads="1"/>
          </p:cNvPicPr>
          <p:nvPr/>
        </p:nvPicPr>
        <p:blipFill>
          <a:blip r:embed="rId3" cstate="print"/>
          <a:srcRect/>
          <a:stretch>
            <a:fillRect/>
          </a:stretch>
        </p:blipFill>
        <p:spPr bwMode="auto">
          <a:xfrm>
            <a:off x="52566888" y="-26008013"/>
            <a:ext cx="1428750" cy="1219200"/>
          </a:xfrm>
          <a:prstGeom prst="rect">
            <a:avLst/>
          </a:prstGeom>
          <a:noFill/>
        </p:spPr>
      </p:pic>
      <p:pic>
        <p:nvPicPr>
          <p:cNvPr id="48130" name="Picture 2" descr="http://contenidos.educarex.es/sama/2010/csociales_geografia_historia/primeroeso/tema2/subterranea.JPG"/>
          <p:cNvPicPr>
            <a:picLocks noChangeAspect="1" noChangeArrowheads="1"/>
          </p:cNvPicPr>
          <p:nvPr/>
        </p:nvPicPr>
        <p:blipFill>
          <a:blip r:embed="rId4" cstate="print"/>
          <a:srcRect/>
          <a:stretch>
            <a:fillRect/>
          </a:stretch>
        </p:blipFill>
        <p:spPr bwMode="auto">
          <a:xfrm>
            <a:off x="467544" y="1700808"/>
            <a:ext cx="7272277" cy="4824536"/>
          </a:xfrm>
          <a:prstGeom prst="rect">
            <a:avLst/>
          </a:prstGeom>
          <a:noFill/>
        </p:spPr>
      </p:pic>
      <p:pic>
        <p:nvPicPr>
          <p:cNvPr id="48132" name="Picture 4" descr="http://ryokoo.files.wordpress.com/2008/03/karst_cave.jpg"/>
          <p:cNvPicPr>
            <a:picLocks noChangeAspect="1" noChangeArrowheads="1"/>
          </p:cNvPicPr>
          <p:nvPr/>
        </p:nvPicPr>
        <p:blipFill>
          <a:blip r:embed="rId5" cstate="print"/>
          <a:srcRect/>
          <a:stretch>
            <a:fillRect/>
          </a:stretch>
        </p:blipFill>
        <p:spPr bwMode="auto">
          <a:xfrm>
            <a:off x="6012160" y="764704"/>
            <a:ext cx="2857500" cy="3048001"/>
          </a:xfrm>
          <a:prstGeom prst="rect">
            <a:avLst/>
          </a:prstGeom>
          <a:noFill/>
        </p:spPr>
      </p:pic>
      <p:sp>
        <p:nvSpPr>
          <p:cNvPr id="7" name="6 Elipse"/>
          <p:cNvSpPr/>
          <p:nvPr/>
        </p:nvSpPr>
        <p:spPr>
          <a:xfrm>
            <a:off x="1403648" y="3861048"/>
            <a:ext cx="158417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INFLITRACIÓN</a:t>
            </a:r>
            <a:endParaRPr lang="es-ES" sz="1200" dirty="0"/>
          </a:p>
        </p:txBody>
      </p:sp>
      <p:sp>
        <p:nvSpPr>
          <p:cNvPr id="8" name="7 Elipse"/>
          <p:cNvSpPr/>
          <p:nvPr/>
        </p:nvSpPr>
        <p:spPr>
          <a:xfrm>
            <a:off x="1043608" y="5157192"/>
            <a:ext cx="158417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ACUÍFERO</a:t>
            </a:r>
            <a:endParaRPr lang="es-ES" sz="1200" dirty="0"/>
          </a:p>
        </p:txBody>
      </p:sp>
      <p:sp>
        <p:nvSpPr>
          <p:cNvPr id="9" name="8 Elipse"/>
          <p:cNvSpPr/>
          <p:nvPr/>
        </p:nvSpPr>
        <p:spPr>
          <a:xfrm>
            <a:off x="2339752" y="4581128"/>
            <a:ext cx="158417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NACIMIENTO</a:t>
            </a:r>
            <a:endParaRPr lang="es-ES" sz="1200" dirty="0"/>
          </a:p>
        </p:txBody>
      </p:sp>
      <p:sp>
        <p:nvSpPr>
          <p:cNvPr id="11" name="10 Rectángulo"/>
          <p:cNvSpPr/>
          <p:nvPr/>
        </p:nvSpPr>
        <p:spPr>
          <a:xfrm>
            <a:off x="35496" y="980728"/>
            <a:ext cx="5940152"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EL AGUA DE LLUVIA QUE SE INFILTRA EN EL SUELO SE PUEDE ACUMULAR BAJO LA SUPERFICIE TERRESTRE</a:t>
            </a:r>
            <a:endParaRPr lang="es-ES" dirty="0"/>
          </a:p>
        </p:txBody>
      </p:sp>
      <p:sp>
        <p:nvSpPr>
          <p:cNvPr id="12" name="11 Rectángulo redondeado"/>
          <p:cNvSpPr/>
          <p:nvPr/>
        </p:nvSpPr>
        <p:spPr>
          <a:xfrm>
            <a:off x="6876256" y="3789040"/>
            <a:ext cx="2267744" cy="24482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LOS ACUÍFEROS SON ACUMULACIONES DE AGUA SOBRE CAPAS IMPERMEABLES DEL SUELO. </a:t>
            </a:r>
            <a:endParaRPr lang="es-ES" dirty="0"/>
          </a:p>
        </p:txBody>
      </p:sp>
      <p:sp>
        <p:nvSpPr>
          <p:cNvPr id="13" name="12 Elipse"/>
          <p:cNvSpPr/>
          <p:nvPr/>
        </p:nvSpPr>
        <p:spPr>
          <a:xfrm>
            <a:off x="5148064" y="5373216"/>
            <a:ext cx="2016224" cy="11967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400" dirty="0" smtClean="0"/>
              <a:t>USAMOS POZOS PARA EXTRAER EL AGUA DE LOS ACUÍFEROS</a:t>
            </a:r>
            <a:endParaRPr lang="es-ES" sz="1400" dirty="0"/>
          </a:p>
        </p:txBody>
      </p:sp>
      <p:sp>
        <p:nvSpPr>
          <p:cNvPr id="14" name="13 Rectángulo"/>
          <p:cNvSpPr/>
          <p:nvPr/>
        </p:nvSpPr>
        <p:spPr>
          <a:xfrm>
            <a:off x="3059832" y="6021288"/>
            <a:ext cx="2520280" cy="8367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EL AGUA SUBTERRÁNEA ES EL 20 % DEL AGUA DULCE DE LA TIERRA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8 Rectángulo"/>
          <p:cNvSpPr/>
          <p:nvPr/>
        </p:nvSpPr>
        <p:spPr>
          <a:xfrm>
            <a:off x="2627784" y="260648"/>
            <a:ext cx="4104456"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800" dirty="0" smtClean="0">
                <a:latin typeface="Aharoni" pitchFamily="2" charset="-79"/>
                <a:cs typeface="Aharoni" pitchFamily="2" charset="-79"/>
              </a:rPr>
              <a:t>EL CICLO DEL AGUA</a:t>
            </a:r>
            <a:endParaRPr lang="es-ES" sz="2800" dirty="0">
              <a:latin typeface="Aharoni" pitchFamily="2" charset="-79"/>
              <a:cs typeface="Aharoni" pitchFamily="2" charset="-79"/>
            </a:endParaRPr>
          </a:p>
        </p:txBody>
      </p:sp>
      <p:sp>
        <p:nvSpPr>
          <p:cNvPr id="10" name="9 Rectángulo redondeado"/>
          <p:cNvSpPr/>
          <p:nvPr/>
        </p:nvSpPr>
        <p:spPr>
          <a:xfrm>
            <a:off x="395536" y="692696"/>
            <a:ext cx="2808312" cy="12241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SIEMPRE HAY LA MISMA CANTIDAD DE AGUA EN LA TIERRA</a:t>
            </a:r>
            <a:endParaRPr lang="es-ES" dirty="0"/>
          </a:p>
        </p:txBody>
      </p:sp>
      <p:sp>
        <p:nvSpPr>
          <p:cNvPr id="11" name="10 Rectángulo redondeado"/>
          <p:cNvSpPr/>
          <p:nvPr/>
        </p:nvSpPr>
        <p:spPr>
          <a:xfrm>
            <a:off x="827584" y="1700808"/>
            <a:ext cx="3168352"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A VECES, CAMBIA DE ESTADO: SÓLIDO, LÍQUIDO Y GASEOSO</a:t>
            </a:r>
            <a:endParaRPr lang="es-ES" dirty="0"/>
          </a:p>
        </p:txBody>
      </p:sp>
      <p:sp>
        <p:nvSpPr>
          <p:cNvPr id="13" name="12 Elipse"/>
          <p:cNvSpPr/>
          <p:nvPr/>
        </p:nvSpPr>
        <p:spPr>
          <a:xfrm>
            <a:off x="3707904" y="908720"/>
            <a:ext cx="3384376" cy="1800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SE MUEVE CONTINUAMENTE ENTRE LA ATMÓSFERA, LOS OCÉANOS Y LOS CONTINENTES</a:t>
            </a:r>
            <a:endParaRPr lang="es-ES" dirty="0"/>
          </a:p>
        </p:txBody>
      </p:sp>
      <p:sp>
        <p:nvSpPr>
          <p:cNvPr id="18" name="17 Rectángulo"/>
          <p:cNvSpPr/>
          <p:nvPr/>
        </p:nvSpPr>
        <p:spPr>
          <a:xfrm>
            <a:off x="6372200" y="836712"/>
            <a:ext cx="2160240" cy="165618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t>ESTE MOVIMIENTO CONTINUO ES CONOCIDO COMO EL CICLO DEL AGUA</a:t>
            </a:r>
            <a:endParaRPr lang="es-ES" dirty="0"/>
          </a:p>
        </p:txBody>
      </p:sp>
      <p:sp>
        <p:nvSpPr>
          <p:cNvPr id="19" name="18 Elipse"/>
          <p:cNvSpPr/>
          <p:nvPr/>
        </p:nvSpPr>
        <p:spPr>
          <a:xfrm>
            <a:off x="5868144" y="2348880"/>
            <a:ext cx="3275856" cy="9361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ESTE CICLO TIENE TRES FASES</a:t>
            </a:r>
            <a:endParaRPr lang="es-ES" dirty="0"/>
          </a:p>
        </p:txBody>
      </p:sp>
      <p:graphicFrame>
        <p:nvGraphicFramePr>
          <p:cNvPr id="20" name="19 Diagrama"/>
          <p:cNvGraphicFramePr/>
          <p:nvPr/>
        </p:nvGraphicFramePr>
        <p:xfrm>
          <a:off x="971600"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20 Rectángulo"/>
          <p:cNvSpPr/>
          <p:nvPr/>
        </p:nvSpPr>
        <p:spPr>
          <a:xfrm>
            <a:off x="251520" y="4941168"/>
            <a:ext cx="2016224" cy="13681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t>EL AGUA SE EVAPORA. ESTE VAPOR SE ELEVA EN LA ATMÓSFERA Y SE ENFRÍA</a:t>
            </a:r>
            <a:endParaRPr lang="es-ES" dirty="0"/>
          </a:p>
        </p:txBody>
      </p:sp>
      <p:sp>
        <p:nvSpPr>
          <p:cNvPr id="22" name="21 Rectángulo"/>
          <p:cNvSpPr/>
          <p:nvPr/>
        </p:nvSpPr>
        <p:spPr>
          <a:xfrm>
            <a:off x="2195736" y="2708920"/>
            <a:ext cx="2016224" cy="13681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EL AGUA SE CONDENSA EN EL AIRE Y FORMA NUBES</a:t>
            </a:r>
            <a:endParaRPr lang="es-ES" dirty="0"/>
          </a:p>
        </p:txBody>
      </p:sp>
      <p:sp>
        <p:nvSpPr>
          <p:cNvPr id="23" name="22 Rectángulo"/>
          <p:cNvSpPr/>
          <p:nvPr/>
        </p:nvSpPr>
        <p:spPr>
          <a:xfrm>
            <a:off x="5940152" y="4869160"/>
            <a:ext cx="2592288" cy="1800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CUANDO LAS NUBES YA NO PUEDEN ABSORBER MÁS AGUA, DESCARGAN EN PRECIPITACIONES EN FORMA DE LLUVIA, NIEVE O GRANIZO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8" grpId="0" animBg="1"/>
      <p:bldP spid="19" grpId="0" animBg="1"/>
      <p:bldGraphic spid="20" grpId="0">
        <p:bldAsOne/>
      </p:bldGraphic>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heresilientearth.com/files/images/himilayan_glacier_2-150.jpg">
            <a:hlinkClick r:id="rId2" tooltip="click for larger image"/>
          </p:cNvPr>
          <p:cNvPicPr>
            <a:picLocks noChangeAspect="1" noChangeArrowheads="1"/>
          </p:cNvPicPr>
          <p:nvPr/>
        </p:nvPicPr>
        <p:blipFill>
          <a:blip r:embed="rId3" cstate="print"/>
          <a:srcRect/>
          <a:stretch>
            <a:fillRect/>
          </a:stretch>
        </p:blipFill>
        <p:spPr bwMode="auto">
          <a:xfrm>
            <a:off x="52566888" y="-26008013"/>
            <a:ext cx="1428750" cy="1219200"/>
          </a:xfrm>
          <a:prstGeom prst="rect">
            <a:avLst/>
          </a:prstGeom>
          <a:noFill/>
        </p:spPr>
      </p:pic>
      <p:sp>
        <p:nvSpPr>
          <p:cNvPr id="6" name="5 Elipse"/>
          <p:cNvSpPr/>
          <p:nvPr/>
        </p:nvSpPr>
        <p:spPr>
          <a:xfrm>
            <a:off x="2555776" y="2780928"/>
            <a:ext cx="3888432" cy="12241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spcBef>
                <a:spcPct val="0"/>
              </a:spcBef>
              <a:defRPr/>
            </a:pPr>
            <a:r>
              <a:rPr lang="es-ES" sz="1600" dirty="0" smtClean="0">
                <a:solidFill>
                  <a:schemeClr val="tx1"/>
                </a:solidFill>
                <a:latin typeface="Aharoni" pitchFamily="2" charset="-79"/>
                <a:cs typeface="Aharoni" pitchFamily="2" charset="-79"/>
              </a:rPr>
              <a:t>¿CUÁLES SON LOS PRINCIPALES PROBLEMAS DEL AGUA EN LA ACTUALIDAD?</a:t>
            </a:r>
            <a:endParaRPr lang="es-ES" sz="1600" dirty="0">
              <a:solidFill>
                <a:schemeClr val="tx1"/>
              </a:solidFill>
              <a:latin typeface="Aharoni" pitchFamily="2" charset="-79"/>
              <a:cs typeface="Aharoni" pitchFamily="2" charset="-79"/>
            </a:endParaRPr>
          </a:p>
        </p:txBody>
      </p:sp>
      <p:pic>
        <p:nvPicPr>
          <p:cNvPr id="54274" name="Picture 2" descr="http://www.cumbriafire.gov.uk/Images/Carlisle_Floods_1_tcm192-45083.JPG"/>
          <p:cNvPicPr>
            <a:picLocks noChangeAspect="1" noChangeArrowheads="1"/>
          </p:cNvPicPr>
          <p:nvPr/>
        </p:nvPicPr>
        <p:blipFill>
          <a:blip r:embed="rId4" cstate="print"/>
          <a:srcRect/>
          <a:stretch>
            <a:fillRect/>
          </a:stretch>
        </p:blipFill>
        <p:spPr bwMode="auto">
          <a:xfrm>
            <a:off x="5436096" y="4077072"/>
            <a:ext cx="3333750" cy="2505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Elipse"/>
          <p:cNvSpPr/>
          <p:nvPr/>
        </p:nvSpPr>
        <p:spPr>
          <a:xfrm rot="778613">
            <a:off x="6578759" y="3550986"/>
            <a:ext cx="2483768" cy="10081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t>INUNDACIONES</a:t>
            </a:r>
            <a:endParaRPr lang="es-ES" dirty="0"/>
          </a:p>
        </p:txBody>
      </p:sp>
      <p:pic>
        <p:nvPicPr>
          <p:cNvPr id="54276" name="Picture 4" descr="http://revista-amauta.org/wp-content/uploads/2009/08/india-sequia.jpg"/>
          <p:cNvPicPr>
            <a:picLocks noChangeAspect="1" noChangeArrowheads="1"/>
          </p:cNvPicPr>
          <p:nvPr/>
        </p:nvPicPr>
        <p:blipFill>
          <a:blip r:embed="rId5" cstate="print"/>
          <a:srcRect/>
          <a:stretch>
            <a:fillRect/>
          </a:stretch>
        </p:blipFill>
        <p:spPr bwMode="auto">
          <a:xfrm>
            <a:off x="467544" y="4130377"/>
            <a:ext cx="3333750" cy="246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Elipse"/>
          <p:cNvSpPr/>
          <p:nvPr/>
        </p:nvSpPr>
        <p:spPr>
          <a:xfrm rot="20435347">
            <a:off x="0" y="3717032"/>
            <a:ext cx="2483768" cy="8640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SEQUÍAS</a:t>
            </a:r>
            <a:endParaRPr lang="es-ES" dirty="0"/>
          </a:p>
        </p:txBody>
      </p:sp>
      <p:pic>
        <p:nvPicPr>
          <p:cNvPr id="54278" name="Picture 6" descr="http://2.bp.blogspot.com/_U3hX-ySNjzg/TG2fxNGmglI/AAAAAAAAAAM/ZvnDM7A6I00/s1600/water-pollution%5B1%5D.jpg"/>
          <p:cNvPicPr>
            <a:picLocks noChangeAspect="1" noChangeArrowheads="1"/>
          </p:cNvPicPr>
          <p:nvPr/>
        </p:nvPicPr>
        <p:blipFill>
          <a:blip r:embed="rId6" cstate="print"/>
          <a:srcRect/>
          <a:stretch>
            <a:fillRect/>
          </a:stretch>
        </p:blipFill>
        <p:spPr bwMode="auto">
          <a:xfrm>
            <a:off x="6516216" y="404664"/>
            <a:ext cx="2376264" cy="2303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Elipse"/>
          <p:cNvSpPr/>
          <p:nvPr/>
        </p:nvSpPr>
        <p:spPr>
          <a:xfrm rot="20907798">
            <a:off x="4991325" y="219528"/>
            <a:ext cx="2684923"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CONTAMINACIÓN</a:t>
            </a:r>
            <a:endParaRPr lang="es-ES" dirty="0"/>
          </a:p>
        </p:txBody>
      </p:sp>
      <p:pic>
        <p:nvPicPr>
          <p:cNvPr id="54280" name="Picture 8" descr="http://peakwater.org/wp-content/uploads/2011/03/water-shortage.jpg"/>
          <p:cNvPicPr>
            <a:picLocks noChangeAspect="1" noChangeArrowheads="1"/>
          </p:cNvPicPr>
          <p:nvPr/>
        </p:nvPicPr>
        <p:blipFill>
          <a:blip r:embed="rId7" cstate="print"/>
          <a:srcRect/>
          <a:stretch>
            <a:fillRect/>
          </a:stretch>
        </p:blipFill>
        <p:spPr bwMode="auto">
          <a:xfrm>
            <a:off x="539552" y="548680"/>
            <a:ext cx="2376264" cy="2383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10 Elipse"/>
          <p:cNvSpPr/>
          <p:nvPr/>
        </p:nvSpPr>
        <p:spPr>
          <a:xfrm rot="21189208">
            <a:off x="69332" y="61357"/>
            <a:ext cx="2483768" cy="86409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ESCASEZ</a:t>
            </a:r>
            <a:endParaRPr lang="es-ES" dirty="0"/>
          </a:p>
        </p:txBody>
      </p:sp>
      <p:sp>
        <p:nvSpPr>
          <p:cNvPr id="13" name="12 Rectángulo"/>
          <p:cNvSpPr/>
          <p:nvPr/>
        </p:nvSpPr>
        <p:spPr>
          <a:xfrm>
            <a:off x="3131840" y="1196752"/>
            <a:ext cx="3672408"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dirty="0" smtClean="0"/>
              <a:t>MUCHAS ACTIVIDADES HUMANAS AFECTAN A LA CALIDAD DEL AGUA:</a:t>
            </a:r>
          </a:p>
          <a:p>
            <a:pPr algn="ctr"/>
            <a:r>
              <a:rPr lang="es-ES" sz="1600" dirty="0" smtClean="0"/>
              <a:t>QUÍMICOS Y PESTICIDAS, VERTIDOS…</a:t>
            </a:r>
            <a:endParaRPr lang="es-ES" sz="1600" dirty="0"/>
          </a:p>
        </p:txBody>
      </p:sp>
      <p:sp>
        <p:nvSpPr>
          <p:cNvPr id="14" name="13 Rectángulo"/>
          <p:cNvSpPr/>
          <p:nvPr/>
        </p:nvSpPr>
        <p:spPr>
          <a:xfrm>
            <a:off x="1259632" y="5805264"/>
            <a:ext cx="6840760" cy="105273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PUEDE HABER INUNDACIONES EN ÁREAS TROPICALES SI CAEN GRANDES CANTIDADES DE PRECIPITACIONES EN POCO TIEMPO. SIN EMBARGO, EL AGUA ES MUY ESCASA EN REGIONES SECAS. </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ox(in)">
                                      <p:cBhvr>
                                        <p:cTn id="7" dur="5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4276"/>
                                        </p:tgtEl>
                                        <p:attrNameLst>
                                          <p:attrName>style.visibility</p:attrName>
                                        </p:attrNameLst>
                                      </p:cBhvr>
                                      <p:to>
                                        <p:strVal val="visible"/>
                                      </p:to>
                                    </p:set>
                                    <p:animEffect transition="in" filter="box(in)">
                                      <p:cBhvr>
                                        <p:cTn id="17" dur="500"/>
                                        <p:tgtEl>
                                          <p:spTgt spid="5427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4278"/>
                                        </p:tgtEl>
                                        <p:attrNameLst>
                                          <p:attrName>style.visibility</p:attrName>
                                        </p:attrNameLst>
                                      </p:cBhvr>
                                      <p:to>
                                        <p:strVal val="visible"/>
                                      </p:to>
                                    </p:set>
                                    <p:animEffect transition="in" filter="box(in)">
                                      <p:cBhvr>
                                        <p:cTn id="32" dur="500"/>
                                        <p:tgtEl>
                                          <p:spTgt spid="5427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4280"/>
                                        </p:tgtEl>
                                        <p:attrNameLst>
                                          <p:attrName>style.visibility</p:attrName>
                                        </p:attrNameLst>
                                      </p:cBhvr>
                                      <p:to>
                                        <p:strVal val="visible"/>
                                      </p:to>
                                    </p:set>
                                    <p:animEffect transition="in" filter="box(in)">
                                      <p:cBhvr>
                                        <p:cTn id="47" dur="500"/>
                                        <p:tgtEl>
                                          <p:spTgt spid="5428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ox(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11"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heresilientearth.com/files/images/himilayan_glacier_2-150.jpg">
            <a:hlinkClick r:id="rId2" tooltip="click for larger image"/>
          </p:cNvPr>
          <p:cNvPicPr>
            <a:picLocks noChangeAspect="1" noChangeArrowheads="1"/>
          </p:cNvPicPr>
          <p:nvPr/>
        </p:nvPicPr>
        <p:blipFill>
          <a:blip r:embed="rId3" cstate="print"/>
          <a:srcRect/>
          <a:stretch>
            <a:fillRect/>
          </a:stretch>
        </p:blipFill>
        <p:spPr bwMode="auto">
          <a:xfrm>
            <a:off x="52566888" y="-26008013"/>
            <a:ext cx="1428750" cy="1219200"/>
          </a:xfrm>
          <a:prstGeom prst="rect">
            <a:avLst/>
          </a:prstGeom>
          <a:noFill/>
        </p:spPr>
      </p:pic>
      <p:pic>
        <p:nvPicPr>
          <p:cNvPr id="53250" name="Picture 2" descr="http://2.bp.blogspot.com/-94Mk4TDj6EU/TgIxVdlUrXI/AAAAAAAAAZE/EsDDwrtjvHk/s1600/water.jpg"/>
          <p:cNvPicPr>
            <a:picLocks noChangeAspect="1" noChangeArrowheads="1"/>
          </p:cNvPicPr>
          <p:nvPr/>
        </p:nvPicPr>
        <p:blipFill>
          <a:blip r:embed="rId4" cstate="print"/>
          <a:srcRect/>
          <a:stretch>
            <a:fillRect/>
          </a:stretch>
        </p:blipFill>
        <p:spPr bwMode="auto">
          <a:xfrm>
            <a:off x="-1" y="0"/>
            <a:ext cx="9144001" cy="6858000"/>
          </a:xfrm>
          <a:prstGeom prst="rect">
            <a:avLst/>
          </a:prstGeom>
          <a:noFill/>
        </p:spPr>
      </p:pic>
      <p:sp>
        <p:nvSpPr>
          <p:cNvPr id="7" name="6 Rectángulo"/>
          <p:cNvSpPr/>
          <p:nvPr/>
        </p:nvSpPr>
        <p:spPr>
          <a:xfrm>
            <a:off x="2575278" y="5715016"/>
            <a:ext cx="6568722"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¿ALGUNA PREGUNTA?</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4" name="3 Botón de acción: Información">
            <a:hlinkClick r:id="rId2" highlightClick="1"/>
          </p:cNvPr>
          <p:cNvSpPr/>
          <p:nvPr/>
        </p:nvSpPr>
        <p:spPr>
          <a:xfrm>
            <a:off x="251520" y="6093296"/>
            <a:ext cx="720080" cy="548680"/>
          </a:xfrm>
          <a:prstGeom prst="actionButtonInforma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5" name="4 Pentágono"/>
          <p:cNvSpPr/>
          <p:nvPr/>
        </p:nvSpPr>
        <p:spPr>
          <a:xfrm>
            <a:off x="1187624" y="6093296"/>
            <a:ext cx="1944216" cy="576064"/>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000" dirty="0" smtClean="0"/>
              <a:t>Vídeo sobre el ciclo del agua</a:t>
            </a:r>
            <a:endParaRPr lang="es-ES" sz="1000" dirty="0"/>
          </a:p>
        </p:txBody>
      </p:sp>
      <p:pic>
        <p:nvPicPr>
          <p:cNvPr id="21506" name="Picture 2" descr="https://image.slidesharecdn.com/ciclodelagua-141125134652-conversion-gate02/95/ciclo-del-agua-1-638.jpg?cb=1416923554"/>
          <p:cNvPicPr>
            <a:picLocks noChangeAspect="1" noChangeArrowheads="1"/>
          </p:cNvPicPr>
          <p:nvPr/>
        </p:nvPicPr>
        <p:blipFill>
          <a:blip r:embed="rId3" cstate="print"/>
          <a:srcRect/>
          <a:stretch>
            <a:fillRect/>
          </a:stretch>
        </p:blipFill>
        <p:spPr bwMode="auto">
          <a:xfrm>
            <a:off x="857223" y="214290"/>
            <a:ext cx="7695117" cy="57773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cristianos.com/wp-content/uploads/2009/08/himalayas.jpg"/>
          <p:cNvPicPr>
            <a:picLocks noChangeAspect="1" noChangeArrowheads="1"/>
          </p:cNvPicPr>
          <p:nvPr/>
        </p:nvPicPr>
        <p:blipFill>
          <a:blip r:embed="rId2" cstate="print"/>
          <a:srcRect/>
          <a:stretch>
            <a:fillRect/>
          </a:stretch>
        </p:blipFill>
        <p:spPr bwMode="auto">
          <a:xfrm>
            <a:off x="122829" y="620688"/>
            <a:ext cx="8769651" cy="5832648"/>
          </a:xfrm>
          <a:prstGeom prst="rect">
            <a:avLst/>
          </a:prstGeom>
          <a:ln>
            <a:noFill/>
          </a:ln>
          <a:effectLst>
            <a:softEdge rad="112500"/>
          </a:effectLst>
        </p:spPr>
      </p:pic>
      <p:sp>
        <p:nvSpPr>
          <p:cNvPr id="12" name="WordArt 4"/>
          <p:cNvSpPr>
            <a:spLocks noChangeArrowheads="1" noChangeShapeType="1" noTextEdit="1"/>
          </p:cNvSpPr>
          <p:nvPr/>
        </p:nvSpPr>
        <p:spPr bwMode="auto">
          <a:xfrm>
            <a:off x="2339752" y="2132856"/>
            <a:ext cx="2487737" cy="2706687"/>
          </a:xfrm>
          <a:prstGeom prst="rect">
            <a:avLst/>
          </a:prstGeom>
        </p:spPr>
        <p:txBody>
          <a:bodyPr wrap="none" fromWordArt="1">
            <a:prstTxWarp prst="textCascadeUp">
              <a:avLst>
                <a:gd name="adj" fmla="val 44444"/>
              </a:avLst>
            </a:prstTxWarp>
          </a:bodyPr>
          <a:lstStyle/>
          <a:p>
            <a:pPr algn="ctr"/>
            <a:r>
              <a:rPr lang="es-ES" sz="3600" kern="10" dirty="0" smtClean="0">
                <a:ln w="9525">
                  <a:solidFill>
                    <a:srgbClr val="000000"/>
                  </a:solidFill>
                  <a:round/>
                  <a:headEnd/>
                  <a:tailEnd/>
                </a:ln>
                <a:solidFill>
                  <a:schemeClr val="accent1">
                    <a:lumMod val="75000"/>
                  </a:schemeClr>
                </a:solidFill>
                <a:latin typeface="Arial Black"/>
              </a:rPr>
              <a:t>Falso</a:t>
            </a:r>
            <a:endParaRPr lang="es-ES" sz="3600" kern="10" dirty="0">
              <a:ln w="9525">
                <a:solidFill>
                  <a:srgbClr val="000000"/>
                </a:solidFill>
                <a:round/>
                <a:headEnd/>
                <a:tailEnd/>
              </a:ln>
              <a:solidFill>
                <a:schemeClr val="accent1">
                  <a:lumMod val="75000"/>
                </a:schemeClr>
              </a:solidFill>
              <a:latin typeface="Arial Black"/>
            </a:endParaRPr>
          </a:p>
        </p:txBody>
      </p:sp>
      <p:grpSp>
        <p:nvGrpSpPr>
          <p:cNvPr id="2" name="16 Grupo"/>
          <p:cNvGrpSpPr/>
          <p:nvPr/>
        </p:nvGrpSpPr>
        <p:grpSpPr>
          <a:xfrm rot="20917773">
            <a:off x="3419871" y="4509122"/>
            <a:ext cx="4968552" cy="1471668"/>
            <a:chOff x="395536" y="3501008"/>
            <a:chExt cx="4968552" cy="1471668"/>
          </a:xfrm>
        </p:grpSpPr>
        <p:sp>
          <p:nvSpPr>
            <p:cNvPr id="15" name="14 Elipse"/>
            <p:cNvSpPr/>
            <p:nvPr/>
          </p:nvSpPr>
          <p:spPr>
            <a:xfrm>
              <a:off x="395536" y="3501008"/>
              <a:ext cx="4968552" cy="1471668"/>
            </a:xfrm>
            <a:prstGeom prst="ellipse">
              <a:avLst/>
            </a:prstGeom>
            <a:solidFill>
              <a:schemeClr val="accent1">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859798" y="3872358"/>
              <a:ext cx="3939882" cy="923330"/>
            </a:xfrm>
            <a:prstGeom prst="rect">
              <a:avLst/>
            </a:prstGeom>
          </p:spPr>
          <p:txBody>
            <a:bodyPr wrap="square">
              <a:spAutoFit/>
            </a:bodyPr>
            <a:lstStyle/>
            <a:p>
              <a:pPr algn="ctr"/>
              <a:r>
                <a:rPr lang="en-US" dirty="0" err="1" smtClean="0">
                  <a:latin typeface="Aharoni" pitchFamily="2" charset="-79"/>
                  <a:cs typeface="Aharoni" pitchFamily="2" charset="-79"/>
                </a:rPr>
                <a:t>Ocupan</a:t>
              </a:r>
              <a:r>
                <a:rPr lang="en-US" dirty="0" smtClean="0">
                  <a:latin typeface="Aharoni" pitchFamily="2" charset="-79"/>
                  <a:cs typeface="Aharoni" pitchFamily="2" charset="-79"/>
                </a:rPr>
                <a:t> el 71% de la </a:t>
              </a:r>
              <a:r>
                <a:rPr lang="en-US" dirty="0" err="1" smtClean="0">
                  <a:latin typeface="Aharoni" pitchFamily="2" charset="-79"/>
                  <a:cs typeface="Aharoni" pitchFamily="2" charset="-79"/>
                </a:rPr>
                <a:t>superficie</a:t>
              </a:r>
              <a:r>
                <a:rPr lang="en-US" dirty="0" smtClean="0">
                  <a:latin typeface="Aharoni" pitchFamily="2" charset="-79"/>
                  <a:cs typeface="Aharoni" pitchFamily="2" charset="-79"/>
                </a:rPr>
                <a:t> </a:t>
              </a:r>
              <a:r>
                <a:rPr lang="en-US" dirty="0" err="1" smtClean="0">
                  <a:latin typeface="Aharoni" pitchFamily="2" charset="-79"/>
                  <a:cs typeface="Aharoni" pitchFamily="2" charset="-79"/>
                </a:rPr>
                <a:t>terrestre</a:t>
              </a:r>
              <a:r>
                <a:rPr lang="en-US" dirty="0" smtClean="0">
                  <a:latin typeface="Aharoni" pitchFamily="2" charset="-79"/>
                  <a:cs typeface="Aharoni" pitchFamily="2" charset="-79"/>
                </a:rPr>
                <a:t>, </a:t>
              </a:r>
              <a:r>
                <a:rPr lang="en-US" dirty="0" err="1" smtClean="0">
                  <a:latin typeface="Aharoni" pitchFamily="2" charset="-79"/>
                  <a:cs typeface="Aharoni" pitchFamily="2" charset="-79"/>
                </a:rPr>
                <a:t>sobre</a:t>
              </a:r>
              <a:r>
                <a:rPr lang="en-US" dirty="0" smtClean="0">
                  <a:latin typeface="Aharoni" pitchFamily="2" charset="-79"/>
                  <a:cs typeface="Aharoni" pitchFamily="2" charset="-79"/>
                </a:rPr>
                <a:t> </a:t>
              </a:r>
              <a:r>
                <a:rPr lang="en-US" dirty="0" err="1" smtClean="0">
                  <a:latin typeface="Aharoni" pitchFamily="2" charset="-79"/>
                  <a:cs typeface="Aharoni" pitchFamily="2" charset="-79"/>
                </a:rPr>
                <a:t>todo</a:t>
              </a:r>
              <a:r>
                <a:rPr lang="en-US" dirty="0" smtClean="0">
                  <a:latin typeface="Aharoni" pitchFamily="2" charset="-79"/>
                  <a:cs typeface="Aharoni" pitchFamily="2" charset="-79"/>
                </a:rPr>
                <a:t> en el </a:t>
              </a:r>
              <a:r>
                <a:rPr lang="en-US" dirty="0" err="1" smtClean="0">
                  <a:latin typeface="Aharoni" pitchFamily="2" charset="-79"/>
                  <a:cs typeface="Aharoni" pitchFamily="2" charset="-79"/>
                </a:rPr>
                <a:t>hemisferio</a:t>
              </a:r>
              <a:r>
                <a:rPr lang="en-US" dirty="0" smtClean="0">
                  <a:latin typeface="Aharoni" pitchFamily="2" charset="-79"/>
                  <a:cs typeface="Aharoni" pitchFamily="2" charset="-79"/>
                </a:rPr>
                <a:t> sur.</a:t>
              </a:r>
              <a:endParaRPr lang="en-US" dirty="0">
                <a:latin typeface="Aharoni" pitchFamily="2" charset="-79"/>
                <a:cs typeface="Aharoni" pitchFamily="2" charset="-79"/>
              </a:endParaRPr>
            </a:p>
          </p:txBody>
        </p:sp>
      </p:grpSp>
      <p:sp>
        <p:nvSpPr>
          <p:cNvPr id="14" name="13 Elipse"/>
          <p:cNvSpPr/>
          <p:nvPr/>
        </p:nvSpPr>
        <p:spPr>
          <a:xfrm rot="770969">
            <a:off x="3881342" y="534052"/>
            <a:ext cx="4968552" cy="1471668"/>
          </a:xfrm>
          <a:prstGeom prst="ellipse">
            <a:avLst/>
          </a:prstGeom>
          <a:solidFill>
            <a:schemeClr val="accent1">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Aharoni" pitchFamily="2" charset="-79"/>
                <a:cs typeface="Aharoni" pitchFamily="2" charset="-79"/>
              </a:rPr>
              <a:t>Verdadero</a:t>
            </a:r>
            <a:r>
              <a:rPr lang="en-US" dirty="0" smtClean="0">
                <a:latin typeface="Aharoni" pitchFamily="2" charset="-79"/>
                <a:cs typeface="Aharoni" pitchFamily="2" charset="-79"/>
              </a:rPr>
              <a:t> o </a:t>
            </a:r>
            <a:r>
              <a:rPr lang="en-US" dirty="0" err="1" smtClean="0">
                <a:latin typeface="Aharoni" pitchFamily="2" charset="-79"/>
                <a:cs typeface="Aharoni" pitchFamily="2" charset="-79"/>
              </a:rPr>
              <a:t>falso</a:t>
            </a:r>
            <a:r>
              <a:rPr lang="en-US" dirty="0" smtClean="0">
                <a:latin typeface="Aharoni" pitchFamily="2" charset="-79"/>
                <a:cs typeface="Aharoni" pitchFamily="2" charset="-79"/>
              </a:rPr>
              <a:t>: </a:t>
            </a:r>
            <a:r>
              <a:rPr lang="en-US" dirty="0" err="1" smtClean="0">
                <a:latin typeface="Aharoni" pitchFamily="2" charset="-79"/>
                <a:cs typeface="Aharoni" pitchFamily="2" charset="-79"/>
              </a:rPr>
              <a:t>océanos</a:t>
            </a:r>
            <a:r>
              <a:rPr lang="en-US" dirty="0" smtClean="0">
                <a:latin typeface="Aharoni" pitchFamily="2" charset="-79"/>
                <a:cs typeface="Aharoni" pitchFamily="2" charset="-79"/>
              </a:rPr>
              <a:t> y mares </a:t>
            </a:r>
            <a:r>
              <a:rPr lang="en-US" dirty="0" err="1" smtClean="0">
                <a:latin typeface="Aharoni" pitchFamily="2" charset="-79"/>
                <a:cs typeface="Aharoni" pitchFamily="2" charset="-79"/>
              </a:rPr>
              <a:t>ocupan</a:t>
            </a:r>
            <a:r>
              <a:rPr lang="en-US" dirty="0" smtClean="0">
                <a:latin typeface="Aharoni" pitchFamily="2" charset="-79"/>
                <a:cs typeface="Aharoni" pitchFamily="2" charset="-79"/>
              </a:rPr>
              <a:t> la </a:t>
            </a:r>
            <a:r>
              <a:rPr lang="en-US" dirty="0" err="1" smtClean="0">
                <a:latin typeface="Aharoni" pitchFamily="2" charset="-79"/>
                <a:cs typeface="Aharoni" pitchFamily="2" charset="-79"/>
              </a:rPr>
              <a:t>misma</a:t>
            </a:r>
            <a:r>
              <a:rPr lang="en-US" dirty="0" smtClean="0">
                <a:latin typeface="Aharoni" pitchFamily="2" charset="-79"/>
                <a:cs typeface="Aharoni" pitchFamily="2" charset="-79"/>
              </a:rPr>
              <a:t> </a:t>
            </a:r>
            <a:r>
              <a:rPr lang="en-US" dirty="0" err="1" smtClean="0">
                <a:latin typeface="Aharoni" pitchFamily="2" charset="-79"/>
                <a:cs typeface="Aharoni" pitchFamily="2" charset="-79"/>
              </a:rPr>
              <a:t>superficie</a:t>
            </a:r>
            <a:r>
              <a:rPr lang="en-US" dirty="0" smtClean="0">
                <a:latin typeface="Aharoni" pitchFamily="2" charset="-79"/>
                <a:cs typeface="Aharoni" pitchFamily="2" charset="-79"/>
              </a:rPr>
              <a:t> </a:t>
            </a:r>
            <a:r>
              <a:rPr lang="en-US" dirty="0" err="1" smtClean="0">
                <a:latin typeface="Aharoni" pitchFamily="2" charset="-79"/>
                <a:cs typeface="Aharoni" pitchFamily="2" charset="-79"/>
              </a:rPr>
              <a:t>terrestre</a:t>
            </a:r>
            <a:r>
              <a:rPr lang="en-US" dirty="0" smtClean="0">
                <a:latin typeface="Aharoni" pitchFamily="2" charset="-79"/>
                <a:cs typeface="Aharoni" pitchFamily="2" charset="-79"/>
              </a:rPr>
              <a:t> </a:t>
            </a:r>
            <a:r>
              <a:rPr lang="en-US" dirty="0" err="1" smtClean="0">
                <a:latin typeface="Aharoni" pitchFamily="2" charset="-79"/>
                <a:cs typeface="Aharoni" pitchFamily="2" charset="-79"/>
              </a:rPr>
              <a:t>que</a:t>
            </a:r>
            <a:r>
              <a:rPr lang="en-US" dirty="0" smtClean="0">
                <a:latin typeface="Aharoni" pitchFamily="2" charset="-79"/>
                <a:cs typeface="Aharoni" pitchFamily="2" charset="-79"/>
              </a:rPr>
              <a:t> los </a:t>
            </a:r>
            <a:r>
              <a:rPr lang="en-US" dirty="0" err="1" smtClean="0">
                <a:latin typeface="Aharoni" pitchFamily="2" charset="-79"/>
                <a:cs typeface="Aharoni" pitchFamily="2" charset="-79"/>
              </a:rPr>
              <a:t>continentes</a:t>
            </a:r>
            <a:endParaRPr lang="es-ES"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8 Rectángulo"/>
          <p:cNvSpPr/>
          <p:nvPr/>
        </p:nvSpPr>
        <p:spPr>
          <a:xfrm>
            <a:off x="2627784" y="260648"/>
            <a:ext cx="4104456"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800" dirty="0" smtClean="0">
                <a:latin typeface="Aharoni" pitchFamily="2" charset="-79"/>
                <a:cs typeface="Aharoni" pitchFamily="2" charset="-79"/>
              </a:rPr>
              <a:t>AGUA SALADA</a:t>
            </a:r>
            <a:endParaRPr lang="es-ES" sz="2800" dirty="0">
              <a:latin typeface="Aharoni" pitchFamily="2" charset="-79"/>
              <a:cs typeface="Aharoni" pitchFamily="2" charset="-79"/>
            </a:endParaRPr>
          </a:p>
        </p:txBody>
      </p:sp>
      <p:sp>
        <p:nvSpPr>
          <p:cNvPr id="10" name="9 Rectángulo redondeado"/>
          <p:cNvSpPr/>
          <p:nvPr/>
        </p:nvSpPr>
        <p:spPr>
          <a:xfrm>
            <a:off x="395536" y="692696"/>
            <a:ext cx="2808312" cy="122413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EL 97 % DEL AGUA DE LA TIERRA ES SALADA Y SE ENCUENTRA EN MARES Y OCÉANOS</a:t>
            </a:r>
            <a:endParaRPr lang="es-ES" dirty="0"/>
          </a:p>
        </p:txBody>
      </p:sp>
      <p:sp>
        <p:nvSpPr>
          <p:cNvPr id="13" name="12 Elipse"/>
          <p:cNvSpPr/>
          <p:nvPr/>
        </p:nvSpPr>
        <p:spPr>
          <a:xfrm>
            <a:off x="2771800" y="1268760"/>
            <a:ext cx="3384376"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smtClean="0">
                <a:solidFill>
                  <a:srgbClr val="800000"/>
                </a:solidFill>
              </a:rPr>
              <a:t>LA SALINIDAD </a:t>
            </a:r>
            <a:r>
              <a:rPr lang="es-ES" dirty="0" smtClean="0">
                <a:solidFill>
                  <a:schemeClr val="tx1"/>
                </a:solidFill>
              </a:rPr>
              <a:t>ES LA CANTIDAD DE SAL DISUELTA EN EL AGUA</a:t>
            </a:r>
            <a:endParaRPr lang="es-ES" dirty="0"/>
          </a:p>
        </p:txBody>
      </p:sp>
      <p:sp>
        <p:nvSpPr>
          <p:cNvPr id="18" name="17 Rectángulo"/>
          <p:cNvSpPr/>
          <p:nvPr/>
        </p:nvSpPr>
        <p:spPr>
          <a:xfrm>
            <a:off x="5652120" y="2276872"/>
            <a:ext cx="2880320" cy="23042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solidFill>
                  <a:srgbClr val="800000"/>
                </a:solidFill>
              </a:rPr>
              <a:t>EL MAR MUERTO </a:t>
            </a:r>
            <a:r>
              <a:rPr lang="es-ES" dirty="0" smtClean="0"/>
              <a:t>TIENE DIEZ VECES MÁS SALINIDAD QUE CUALQUIER OTRO. POR ESO, NO HAY VIDA EN ÉL, PERO PODEMOS FLOTAR FÁCILMENTE. </a:t>
            </a:r>
            <a:endParaRPr lang="es-ES" dirty="0"/>
          </a:p>
        </p:txBody>
      </p:sp>
      <p:sp>
        <p:nvSpPr>
          <p:cNvPr id="19" name="18 Elipse"/>
          <p:cNvSpPr/>
          <p:nvPr/>
        </p:nvSpPr>
        <p:spPr>
          <a:xfrm>
            <a:off x="5292080" y="404664"/>
            <a:ext cx="3851920" cy="208823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LA SALINIDAD ES MÁS ALTA EN LOS MARES CÁLIDOS PORQUE LA PROPORCIÓN DE SAL AUMENTA CON LA EVAPORACIÓN</a:t>
            </a:r>
            <a:endParaRPr lang="es-ES" dirty="0"/>
          </a:p>
        </p:txBody>
      </p:sp>
      <p:sp>
        <p:nvSpPr>
          <p:cNvPr id="14" name="13 Rectángulo"/>
          <p:cNvSpPr/>
          <p:nvPr/>
        </p:nvSpPr>
        <p:spPr>
          <a:xfrm>
            <a:off x="3131840" y="2564904"/>
            <a:ext cx="2304256" cy="14401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EL AGUA SALADA ES MÁS </a:t>
            </a:r>
            <a:r>
              <a:rPr lang="es-ES" b="1" dirty="0" smtClean="0">
                <a:solidFill>
                  <a:srgbClr val="FF0000"/>
                </a:solidFill>
              </a:rPr>
              <a:t>DENSA</a:t>
            </a:r>
            <a:r>
              <a:rPr lang="es-ES" dirty="0" smtClean="0"/>
              <a:t> QUE EL AGUA DULCE. POR ESO, ES MÁS FÁCIL NAVEGAR EN ELLA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animBg="1"/>
      <p:bldP spid="19"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8 Rectángulo"/>
          <p:cNvSpPr/>
          <p:nvPr/>
        </p:nvSpPr>
        <p:spPr>
          <a:xfrm>
            <a:off x="2627784" y="260648"/>
            <a:ext cx="4104456"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800" dirty="0" smtClean="0">
                <a:latin typeface="Aharoni" pitchFamily="2" charset="-79"/>
                <a:cs typeface="Aharoni" pitchFamily="2" charset="-79"/>
              </a:rPr>
              <a:t>AGUA DULCE</a:t>
            </a:r>
            <a:endParaRPr lang="es-ES" sz="2800" dirty="0">
              <a:latin typeface="Aharoni" pitchFamily="2" charset="-79"/>
              <a:cs typeface="Aharoni" pitchFamily="2" charset="-79"/>
            </a:endParaRPr>
          </a:p>
        </p:txBody>
      </p:sp>
      <p:sp>
        <p:nvSpPr>
          <p:cNvPr id="10" name="9 Rectángulo redondeado"/>
          <p:cNvSpPr/>
          <p:nvPr/>
        </p:nvSpPr>
        <p:spPr>
          <a:xfrm>
            <a:off x="395536" y="692696"/>
            <a:ext cx="2808312" cy="158417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EL 3 % DEL AGUA DE LA TIERRA ES DULCE Y SE ENCUENTRA EN ISLAS Y CONTINENTES</a:t>
            </a:r>
            <a:endParaRPr lang="es-ES" dirty="0"/>
          </a:p>
        </p:txBody>
      </p:sp>
      <p:sp>
        <p:nvSpPr>
          <p:cNvPr id="13" name="12 Elipse"/>
          <p:cNvSpPr/>
          <p:nvPr/>
        </p:nvSpPr>
        <p:spPr>
          <a:xfrm>
            <a:off x="5436096" y="1844824"/>
            <a:ext cx="3384376"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t>TAMBIÉN HAY AGUAS SUBTERRÁNEAS Y ACUÍFEROS BAJO LA SUPERFICIE TERRESTRE</a:t>
            </a:r>
            <a:endParaRPr lang="es-ES" dirty="0"/>
          </a:p>
        </p:txBody>
      </p:sp>
      <p:sp>
        <p:nvSpPr>
          <p:cNvPr id="18" name="17 Rectángulo"/>
          <p:cNvSpPr/>
          <p:nvPr/>
        </p:nvSpPr>
        <p:spPr>
          <a:xfrm>
            <a:off x="3275856" y="2708920"/>
            <a:ext cx="2880320" cy="15841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SOLO UNA PEQUEÑA PORCIÓN ES VAPOR O SE ENCUENTRA EN LAGOS Y RÍOS</a:t>
            </a:r>
            <a:endParaRPr lang="es-ES" dirty="0"/>
          </a:p>
        </p:txBody>
      </p:sp>
      <p:sp>
        <p:nvSpPr>
          <p:cNvPr id="19" name="18 Elipse"/>
          <p:cNvSpPr/>
          <p:nvPr/>
        </p:nvSpPr>
        <p:spPr>
          <a:xfrm>
            <a:off x="2699792" y="1196752"/>
            <a:ext cx="3600400" cy="165618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LA MAYORÍA DE ESTA AGUA ES HIELO DE LOS CASQUETES POLARES Y DE LOS GLACIARES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dr282zn36sxxg.cloudfront.net/datastreams/f-d%3A5e8da6c0ac8a06f60483d24a638f12ba23c1851d9edb613e6f71e7e4%2BIMAGE%2BIMAGE.1"/>
          <p:cNvPicPr>
            <a:picLocks noChangeAspect="1" noChangeArrowheads="1"/>
          </p:cNvPicPr>
          <p:nvPr/>
        </p:nvPicPr>
        <p:blipFill>
          <a:blip r:embed="rId3" cstate="print"/>
          <a:srcRect/>
          <a:stretch>
            <a:fillRect/>
          </a:stretch>
        </p:blipFill>
        <p:spPr bwMode="auto">
          <a:xfrm>
            <a:off x="1500166" y="146755"/>
            <a:ext cx="6357982" cy="65681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435011" y="332656"/>
            <a:ext cx="5921173"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MARES Y OCÉANOS DEL MUNDO</a:t>
            </a:r>
            <a:endParaRPr lang="es-ES" sz="2800" dirty="0">
              <a:solidFill>
                <a:schemeClr val="accent1">
                  <a:lumMod val="75000"/>
                </a:schemeClr>
              </a:solidFill>
              <a:latin typeface="Aharoni" pitchFamily="2" charset="-79"/>
              <a:cs typeface="Aharoni" pitchFamily="2" charset="-79"/>
            </a:endParaRPr>
          </a:p>
        </p:txBody>
      </p:sp>
      <p:pic>
        <p:nvPicPr>
          <p:cNvPr id="23554" name="Picture 2" descr="http://www.theresilientearth.com/files/images/himilayan_glacier_2-150.jpg">
            <a:hlinkClick r:id="rId2" tooltip="click for larger image"/>
          </p:cNvPr>
          <p:cNvPicPr>
            <a:picLocks noChangeAspect="1" noChangeArrowheads="1"/>
          </p:cNvPicPr>
          <p:nvPr/>
        </p:nvPicPr>
        <p:blipFill>
          <a:blip r:embed="rId3" cstate="print"/>
          <a:srcRect/>
          <a:stretch>
            <a:fillRect/>
          </a:stretch>
        </p:blipFill>
        <p:spPr bwMode="auto">
          <a:xfrm>
            <a:off x="52566888" y="-26008013"/>
            <a:ext cx="1428750" cy="1219200"/>
          </a:xfrm>
          <a:prstGeom prst="rect">
            <a:avLst/>
          </a:prstGeom>
          <a:noFill/>
        </p:spPr>
      </p:pic>
      <p:sp>
        <p:nvSpPr>
          <p:cNvPr id="5" name="4 Rectángulo redondeado"/>
          <p:cNvSpPr/>
          <p:nvPr/>
        </p:nvSpPr>
        <p:spPr>
          <a:xfrm>
            <a:off x="827584" y="5805264"/>
            <a:ext cx="3528392" cy="864096"/>
          </a:xfrm>
          <a:prstGeom prst="roundRect">
            <a:avLst/>
          </a:prstGeom>
          <a:solidFill>
            <a:schemeClr val="accent1">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LOS OCÉANOS SON GRANDES MASAS DE AGUA SALADA ENTRE LOS CONTINENTES</a:t>
            </a:r>
            <a:endParaRPr lang="es-ES" sz="1400" dirty="0">
              <a:solidFill>
                <a:schemeClr val="tx1"/>
              </a:solidFill>
            </a:endParaRPr>
          </a:p>
        </p:txBody>
      </p:sp>
      <p:sp>
        <p:nvSpPr>
          <p:cNvPr id="6" name="5 Rectángulo redondeado"/>
          <p:cNvSpPr/>
          <p:nvPr/>
        </p:nvSpPr>
        <p:spPr>
          <a:xfrm>
            <a:off x="4860032" y="5805264"/>
            <a:ext cx="3528392" cy="864096"/>
          </a:xfrm>
          <a:prstGeom prst="roundRect">
            <a:avLst/>
          </a:prstGeom>
          <a:solidFill>
            <a:schemeClr val="accent1">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LOS MARES SON TROZOS DE LOS OCÉANOS MÁS CERCA DE LA COSTA Y DE MENOS PROFUNDIDAD</a:t>
            </a:r>
            <a:endParaRPr lang="es-ES" sz="1400" dirty="0">
              <a:solidFill>
                <a:schemeClr val="tx1"/>
              </a:solidFill>
            </a:endParaRPr>
          </a:p>
        </p:txBody>
      </p:sp>
      <p:pic>
        <p:nvPicPr>
          <p:cNvPr id="15362" name="Picture 2" descr="https://vueltamundo2016qm2beltran.files.wordpress.com/2016/11/oceanos-mapa1.png?w=676"/>
          <p:cNvPicPr>
            <a:picLocks noChangeAspect="1" noChangeArrowheads="1"/>
          </p:cNvPicPr>
          <p:nvPr/>
        </p:nvPicPr>
        <p:blipFill>
          <a:blip r:embed="rId4" cstate="print"/>
          <a:srcRect/>
          <a:stretch>
            <a:fillRect/>
          </a:stretch>
        </p:blipFill>
        <p:spPr bwMode="auto">
          <a:xfrm>
            <a:off x="1214414" y="1000108"/>
            <a:ext cx="7315251" cy="4572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2851188" y="260648"/>
            <a:ext cx="3174267" cy="523220"/>
          </a:xfrm>
          <a:prstGeom prst="rect">
            <a:avLst/>
          </a:prstGeom>
        </p:spPr>
        <p:txBody>
          <a:bodyPr wrap="none">
            <a:spAutoFit/>
          </a:bodyPr>
          <a:lstStyle/>
          <a:p>
            <a:pPr lvl="0" algn="ctr">
              <a:spcBef>
                <a:spcPct val="0"/>
              </a:spcBef>
              <a:defRPr/>
            </a:pPr>
            <a:r>
              <a:rPr lang="es-ES" sz="2800" dirty="0" smtClean="0">
                <a:solidFill>
                  <a:schemeClr val="accent1">
                    <a:lumMod val="75000"/>
                  </a:schemeClr>
                </a:solidFill>
                <a:latin typeface="Aharoni" pitchFamily="2" charset="-79"/>
                <a:cs typeface="Aharoni" pitchFamily="2" charset="-79"/>
              </a:rPr>
              <a:t>AGUAS MARINAS</a:t>
            </a:r>
            <a:endParaRPr lang="es-ES" sz="2800" dirty="0">
              <a:solidFill>
                <a:schemeClr val="accent1">
                  <a:lumMod val="75000"/>
                </a:schemeClr>
              </a:solidFill>
              <a:latin typeface="Aharoni" pitchFamily="2" charset="-79"/>
              <a:cs typeface="Aharoni" pitchFamily="2" charset="-79"/>
            </a:endParaRPr>
          </a:p>
        </p:txBody>
      </p:sp>
      <p:sp>
        <p:nvSpPr>
          <p:cNvPr id="22" name="21 Rectángulo"/>
          <p:cNvSpPr/>
          <p:nvPr/>
        </p:nvSpPr>
        <p:spPr>
          <a:xfrm>
            <a:off x="251520" y="1124744"/>
            <a:ext cx="8640960" cy="646331"/>
          </a:xfrm>
          <a:prstGeom prst="rect">
            <a:avLst/>
          </a:prstGeom>
          <a:solidFill>
            <a:schemeClr val="accent1">
              <a:lumMod val="60000"/>
              <a:lumOff val="40000"/>
            </a:schemeClr>
          </a:solidFill>
          <a:ln w="28575">
            <a:solidFill>
              <a:schemeClr val="tx1">
                <a:lumMod val="85000"/>
                <a:lumOff val="15000"/>
              </a:schemeClr>
            </a:solidFill>
          </a:ln>
        </p:spPr>
        <p:txBody>
          <a:bodyPr wrap="square">
            <a:spAutoFit/>
          </a:bodyPr>
          <a:lstStyle/>
          <a:p>
            <a:pPr algn="ctr"/>
            <a:r>
              <a:rPr lang="es-ES" b="1" dirty="0" smtClean="0">
                <a:latin typeface="Arial Black" pitchFamily="34" charset="0"/>
              </a:rPr>
              <a:t>EL AGUA DE MARES Y OCÉANOS  ESTÁ EN CONSTANTE MOVIMIENTO. HAY TRES TIPOS:</a:t>
            </a:r>
            <a:endParaRPr lang="es-ES" dirty="0">
              <a:solidFill>
                <a:srgbClr val="800000"/>
              </a:solidFill>
            </a:endParaRPr>
          </a:p>
        </p:txBody>
      </p:sp>
      <p:grpSp>
        <p:nvGrpSpPr>
          <p:cNvPr id="96" name="95 Grupo"/>
          <p:cNvGrpSpPr/>
          <p:nvPr/>
        </p:nvGrpSpPr>
        <p:grpSpPr>
          <a:xfrm>
            <a:off x="251520" y="2204863"/>
            <a:ext cx="2808312" cy="4464497"/>
            <a:chOff x="251520" y="2204863"/>
            <a:chExt cx="2808312" cy="4464497"/>
          </a:xfrm>
        </p:grpSpPr>
        <p:grpSp>
          <p:nvGrpSpPr>
            <p:cNvPr id="24" name="23 Grupo"/>
            <p:cNvGrpSpPr/>
            <p:nvPr/>
          </p:nvGrpSpPr>
          <p:grpSpPr>
            <a:xfrm>
              <a:off x="251520" y="2204863"/>
              <a:ext cx="2808312" cy="4464497"/>
              <a:chOff x="251520" y="2499683"/>
              <a:chExt cx="2046542" cy="4043677"/>
            </a:xfrm>
            <a:solidFill>
              <a:schemeClr val="accent1">
                <a:lumMod val="60000"/>
                <a:lumOff val="40000"/>
              </a:schemeClr>
            </a:solidFill>
          </p:grpSpPr>
          <p:sp>
            <p:nvSpPr>
              <p:cNvPr id="33" name="32 Rectángulo redondeado"/>
              <p:cNvSpPr/>
              <p:nvPr/>
            </p:nvSpPr>
            <p:spPr>
              <a:xfrm>
                <a:off x="251520" y="2499683"/>
                <a:ext cx="2046542" cy="2664296"/>
              </a:xfrm>
              <a:prstGeom prst="roundRect">
                <a:avLst>
                  <a:gd name="adj" fmla="val 10000"/>
                </a:avLst>
              </a:prstGeom>
              <a:grpFill/>
              <a:ln w="28575">
                <a:solidFill>
                  <a:schemeClr val="tx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27" name="52 Grupo"/>
              <p:cNvGrpSpPr/>
              <p:nvPr/>
            </p:nvGrpSpPr>
            <p:grpSpPr>
              <a:xfrm>
                <a:off x="303996" y="4978065"/>
                <a:ext cx="1941590" cy="1565295"/>
                <a:chOff x="159980" y="5338105"/>
                <a:chExt cx="1941590" cy="1565295"/>
              </a:xfrm>
              <a:grpFill/>
            </p:grpSpPr>
            <p:sp>
              <p:nvSpPr>
                <p:cNvPr id="29" name="28 Flecha abajo"/>
                <p:cNvSpPr/>
                <p:nvPr/>
              </p:nvSpPr>
              <p:spPr>
                <a:xfrm>
                  <a:off x="894635" y="5338105"/>
                  <a:ext cx="432048" cy="576064"/>
                </a:xfrm>
                <a:prstGeom prst="downArrow">
                  <a:avLst/>
                </a:prstGeom>
                <a:grp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redondeado"/>
                <p:cNvSpPr/>
                <p:nvPr/>
              </p:nvSpPr>
              <p:spPr>
                <a:xfrm>
                  <a:off x="159980" y="5925091"/>
                  <a:ext cx="1941590" cy="978309"/>
                </a:xfrm>
                <a:prstGeom prst="roundRect">
                  <a:avLst/>
                </a:prstGeom>
                <a:grp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ONDULACIONES DE LA SUPERFICIE DEL MAR CAUSADAS POR LOS VIENTOS</a:t>
                  </a:r>
                  <a:endParaRPr lang="es-ES" sz="1400" dirty="0">
                    <a:solidFill>
                      <a:schemeClr val="tx1"/>
                    </a:solidFill>
                  </a:endParaRPr>
                </a:p>
              </p:txBody>
            </p:sp>
          </p:grpSp>
        </p:grpSp>
        <p:pic>
          <p:nvPicPr>
            <p:cNvPr id="24578" name="Picture 2" descr="http://blogs.murcia.es/santdo/files/2008/08/olas.jpg"/>
            <p:cNvPicPr>
              <a:picLocks noChangeAspect="1" noChangeArrowheads="1"/>
            </p:cNvPicPr>
            <p:nvPr/>
          </p:nvPicPr>
          <p:blipFill>
            <a:blip r:embed="rId2" cstate="print"/>
            <a:srcRect/>
            <a:stretch>
              <a:fillRect/>
            </a:stretch>
          </p:blipFill>
          <p:spPr bwMode="auto">
            <a:xfrm>
              <a:off x="323528" y="2852936"/>
              <a:ext cx="2678449" cy="1944216"/>
            </a:xfrm>
            <a:prstGeom prst="rect">
              <a:avLst/>
            </a:prstGeom>
            <a:solidFill>
              <a:schemeClr val="accent1">
                <a:lumMod val="60000"/>
                <a:lumOff val="40000"/>
              </a:schemeClr>
            </a:solidFill>
            <a:ln>
              <a:solidFill>
                <a:schemeClr val="tx1">
                  <a:lumMod val="95000"/>
                </a:schemeClr>
              </a:solidFill>
            </a:ln>
            <a:effectLst>
              <a:softEdge rad="112500"/>
            </a:effectLst>
          </p:spPr>
        </p:pic>
        <p:sp>
          <p:nvSpPr>
            <p:cNvPr id="93" name="92 Rectángulo"/>
            <p:cNvSpPr/>
            <p:nvPr/>
          </p:nvSpPr>
          <p:spPr>
            <a:xfrm>
              <a:off x="1331640" y="2348880"/>
              <a:ext cx="686406" cy="369332"/>
            </a:xfrm>
            <a:prstGeom prst="rect">
              <a:avLst/>
            </a:prstGeom>
          </p:spPr>
          <p:txBody>
            <a:bodyPr wrap="none">
              <a:spAutoFit/>
            </a:bodyPr>
            <a:lstStyle/>
            <a:p>
              <a:r>
                <a:rPr lang="es-ES" b="1" dirty="0" smtClean="0"/>
                <a:t>OLAS</a:t>
              </a:r>
              <a:endParaRPr lang="es-ES" dirty="0"/>
            </a:p>
          </p:txBody>
        </p:sp>
      </p:grpSp>
      <p:grpSp>
        <p:nvGrpSpPr>
          <p:cNvPr id="97" name="96 Grupo"/>
          <p:cNvGrpSpPr/>
          <p:nvPr/>
        </p:nvGrpSpPr>
        <p:grpSpPr>
          <a:xfrm>
            <a:off x="3203848" y="2204863"/>
            <a:ext cx="2808312" cy="4464497"/>
            <a:chOff x="3203848" y="2204863"/>
            <a:chExt cx="2808312" cy="4464497"/>
          </a:xfrm>
        </p:grpSpPr>
        <p:grpSp>
          <p:nvGrpSpPr>
            <p:cNvPr id="74" name="73 Grupo"/>
            <p:cNvGrpSpPr/>
            <p:nvPr/>
          </p:nvGrpSpPr>
          <p:grpSpPr>
            <a:xfrm>
              <a:off x="3203848" y="2204863"/>
              <a:ext cx="2808312" cy="4464497"/>
              <a:chOff x="251520" y="2499683"/>
              <a:chExt cx="2046542" cy="4043677"/>
            </a:xfrm>
            <a:solidFill>
              <a:schemeClr val="accent1">
                <a:lumMod val="60000"/>
                <a:lumOff val="40000"/>
              </a:schemeClr>
            </a:solidFill>
          </p:grpSpPr>
          <p:sp>
            <p:nvSpPr>
              <p:cNvPr id="82" name="81 Rectángulo redondeado"/>
              <p:cNvSpPr/>
              <p:nvPr/>
            </p:nvSpPr>
            <p:spPr>
              <a:xfrm>
                <a:off x="251520" y="2499683"/>
                <a:ext cx="2046542" cy="2664296"/>
              </a:xfrm>
              <a:prstGeom prst="roundRect">
                <a:avLst>
                  <a:gd name="adj" fmla="val 10000"/>
                </a:avLst>
              </a:prstGeom>
              <a:grpFill/>
              <a:ln w="28575">
                <a:solidFill>
                  <a:schemeClr val="tx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76" name="52 Grupo"/>
              <p:cNvGrpSpPr/>
              <p:nvPr/>
            </p:nvGrpSpPr>
            <p:grpSpPr>
              <a:xfrm>
                <a:off x="303996" y="4978066"/>
                <a:ext cx="1994066" cy="1565294"/>
                <a:chOff x="159980" y="5338106"/>
                <a:chExt cx="1994066" cy="1565294"/>
              </a:xfrm>
              <a:grpFill/>
            </p:grpSpPr>
            <p:sp>
              <p:nvSpPr>
                <p:cNvPr id="78" name="77 Flecha abajo"/>
                <p:cNvSpPr/>
                <p:nvPr/>
              </p:nvSpPr>
              <p:spPr>
                <a:xfrm>
                  <a:off x="894636" y="5338106"/>
                  <a:ext cx="432048" cy="576064"/>
                </a:xfrm>
                <a:prstGeom prst="downArrow">
                  <a:avLst/>
                </a:prstGeom>
                <a:grp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Rectángulo redondeado"/>
                <p:cNvSpPr/>
                <p:nvPr/>
              </p:nvSpPr>
              <p:spPr>
                <a:xfrm>
                  <a:off x="159980" y="5925091"/>
                  <a:ext cx="1994066" cy="978309"/>
                </a:xfrm>
                <a:prstGeom prst="roundRect">
                  <a:avLst/>
                </a:prstGeom>
                <a:grp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LA SUBIDA Y BAJADA DIARIA DEL NIVEL DEL MAR, CAUSADA POR EL MOVIMIENTO DE LA LUNA. CUANDO EL NIVEL SUBE, SE LLAMA MAREA ALTA Y CUANDO BAJA, MAREA BAJA </a:t>
                  </a:r>
                  <a:endParaRPr lang="es-ES" sz="1200" dirty="0">
                    <a:solidFill>
                      <a:schemeClr val="tx1"/>
                    </a:solidFill>
                  </a:endParaRPr>
                </a:p>
              </p:txBody>
            </p:sp>
          </p:grpSp>
        </p:grpSp>
        <p:sp>
          <p:nvSpPr>
            <p:cNvPr id="94" name="93 Rectángulo"/>
            <p:cNvSpPr/>
            <p:nvPr/>
          </p:nvSpPr>
          <p:spPr>
            <a:xfrm>
              <a:off x="4211960" y="2348880"/>
              <a:ext cx="1013804" cy="369332"/>
            </a:xfrm>
            <a:prstGeom prst="rect">
              <a:avLst/>
            </a:prstGeom>
          </p:spPr>
          <p:txBody>
            <a:bodyPr wrap="none">
              <a:spAutoFit/>
            </a:bodyPr>
            <a:lstStyle/>
            <a:p>
              <a:r>
                <a:rPr lang="es-ES" b="1" dirty="0" smtClean="0"/>
                <a:t>MAREAS</a:t>
              </a:r>
              <a:endParaRPr lang="es-ES" dirty="0"/>
            </a:p>
          </p:txBody>
        </p:sp>
        <p:pic>
          <p:nvPicPr>
            <p:cNvPr id="24579" name="Picture 3" descr="Photo of boat in water next to a dock"/>
            <p:cNvPicPr>
              <a:picLocks noChangeAspect="1" noChangeArrowheads="1"/>
            </p:cNvPicPr>
            <p:nvPr/>
          </p:nvPicPr>
          <p:blipFill>
            <a:blip r:embed="rId3" cstate="print"/>
            <a:srcRect/>
            <a:stretch>
              <a:fillRect/>
            </a:stretch>
          </p:blipFill>
          <p:spPr bwMode="auto">
            <a:xfrm>
              <a:off x="3275856" y="2708920"/>
              <a:ext cx="1440160" cy="2160240"/>
            </a:xfrm>
            <a:prstGeom prst="rect">
              <a:avLst/>
            </a:prstGeom>
            <a:ln>
              <a:noFill/>
            </a:ln>
            <a:effectLst>
              <a:softEdge rad="112500"/>
            </a:effectLst>
          </p:spPr>
        </p:pic>
        <p:pic>
          <p:nvPicPr>
            <p:cNvPr id="24580" name="Picture 4" descr="Photo of boat resting on bottom next to dock"/>
            <p:cNvPicPr>
              <a:picLocks noChangeAspect="1" noChangeArrowheads="1"/>
            </p:cNvPicPr>
            <p:nvPr/>
          </p:nvPicPr>
          <p:blipFill>
            <a:blip r:embed="rId4" cstate="print"/>
            <a:srcRect/>
            <a:stretch>
              <a:fillRect/>
            </a:stretch>
          </p:blipFill>
          <p:spPr bwMode="auto">
            <a:xfrm>
              <a:off x="4572000" y="2708920"/>
              <a:ext cx="1440160" cy="2160240"/>
            </a:xfrm>
            <a:prstGeom prst="rect">
              <a:avLst/>
            </a:prstGeom>
            <a:ln>
              <a:noFill/>
            </a:ln>
            <a:effectLst>
              <a:softEdge rad="112500"/>
            </a:effectLst>
          </p:spPr>
        </p:pic>
      </p:grpSp>
      <p:grpSp>
        <p:nvGrpSpPr>
          <p:cNvPr id="98" name="97 Grupo"/>
          <p:cNvGrpSpPr/>
          <p:nvPr/>
        </p:nvGrpSpPr>
        <p:grpSpPr>
          <a:xfrm>
            <a:off x="6156176" y="2204863"/>
            <a:ext cx="2808313" cy="4464496"/>
            <a:chOff x="6156176" y="2204863"/>
            <a:chExt cx="2808313" cy="4464496"/>
          </a:xfrm>
        </p:grpSpPr>
        <p:grpSp>
          <p:nvGrpSpPr>
            <p:cNvPr id="84" name="83 Grupo"/>
            <p:cNvGrpSpPr/>
            <p:nvPr/>
          </p:nvGrpSpPr>
          <p:grpSpPr>
            <a:xfrm>
              <a:off x="6156176" y="2204863"/>
              <a:ext cx="2808313" cy="4464496"/>
              <a:chOff x="251520" y="2474880"/>
              <a:chExt cx="2046543" cy="4043677"/>
            </a:xfrm>
            <a:solidFill>
              <a:schemeClr val="accent1">
                <a:lumMod val="60000"/>
                <a:lumOff val="40000"/>
              </a:schemeClr>
            </a:solidFill>
          </p:grpSpPr>
          <p:sp>
            <p:nvSpPr>
              <p:cNvPr id="91" name="90 Rectángulo redondeado"/>
              <p:cNvSpPr/>
              <p:nvPr/>
            </p:nvSpPr>
            <p:spPr>
              <a:xfrm>
                <a:off x="251520" y="2474880"/>
                <a:ext cx="2046542" cy="2664298"/>
              </a:xfrm>
              <a:prstGeom prst="roundRect">
                <a:avLst>
                  <a:gd name="adj" fmla="val 10000"/>
                </a:avLst>
              </a:prstGeom>
              <a:grpFill/>
              <a:ln w="28575">
                <a:solidFill>
                  <a:schemeClr val="tx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86" name="52 Grupo"/>
              <p:cNvGrpSpPr/>
              <p:nvPr/>
            </p:nvGrpSpPr>
            <p:grpSpPr>
              <a:xfrm>
                <a:off x="303996" y="4953262"/>
                <a:ext cx="1994067" cy="1565295"/>
                <a:chOff x="159980" y="5313302"/>
                <a:chExt cx="1994067" cy="1565295"/>
              </a:xfrm>
              <a:grpFill/>
            </p:grpSpPr>
            <p:sp>
              <p:nvSpPr>
                <p:cNvPr id="87" name="86 Flecha abajo"/>
                <p:cNvSpPr/>
                <p:nvPr/>
              </p:nvSpPr>
              <p:spPr>
                <a:xfrm>
                  <a:off x="894636" y="5313302"/>
                  <a:ext cx="432048" cy="576064"/>
                </a:xfrm>
                <a:prstGeom prst="downArrow">
                  <a:avLst/>
                </a:prstGeom>
                <a:grp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87 Rectángulo redondeado"/>
                <p:cNvSpPr/>
                <p:nvPr/>
              </p:nvSpPr>
              <p:spPr>
                <a:xfrm>
                  <a:off x="159980" y="5900289"/>
                  <a:ext cx="1994067" cy="978308"/>
                </a:xfrm>
                <a:prstGeom prst="roundRect">
                  <a:avLst/>
                </a:prstGeom>
                <a:grp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GRANDES MASAS DE AGUA QUE SE MUEVEN DE UN PUNTO A OTRO DEL OCÉANO.  HAY DE DOS TIPOS: CÁLIDAS Y FRÍAS. </a:t>
                  </a:r>
                  <a:endParaRPr lang="es-ES" sz="1100" dirty="0">
                    <a:solidFill>
                      <a:schemeClr val="tx1"/>
                    </a:solidFill>
                  </a:endParaRPr>
                </a:p>
              </p:txBody>
            </p:sp>
          </p:grpSp>
        </p:grpSp>
        <p:sp>
          <p:nvSpPr>
            <p:cNvPr id="95" name="94 Rectángulo"/>
            <p:cNvSpPr/>
            <p:nvPr/>
          </p:nvSpPr>
          <p:spPr>
            <a:xfrm>
              <a:off x="6429388" y="2357430"/>
              <a:ext cx="2364045" cy="369332"/>
            </a:xfrm>
            <a:prstGeom prst="rect">
              <a:avLst/>
            </a:prstGeom>
          </p:spPr>
          <p:txBody>
            <a:bodyPr wrap="none">
              <a:spAutoFit/>
            </a:bodyPr>
            <a:lstStyle/>
            <a:p>
              <a:r>
                <a:rPr lang="es-ES" b="1" dirty="0" smtClean="0"/>
                <a:t>CORRIENTES MARINAS</a:t>
              </a:r>
              <a:endParaRPr lang="es-ES" b="1" dirty="0"/>
            </a:p>
          </p:txBody>
        </p:sp>
        <p:pic>
          <p:nvPicPr>
            <p:cNvPr id="24582" name="Picture 6" descr="http://t2.gstatic.com/images?q=tbn:ANd9GcQZTSZlBVF9FSvYJLxifcPNVOgq4qnZ6kS0UnMMR-1K4H11c44sYrUeqibU"/>
            <p:cNvPicPr>
              <a:picLocks noChangeAspect="1" noChangeArrowheads="1"/>
            </p:cNvPicPr>
            <p:nvPr/>
          </p:nvPicPr>
          <p:blipFill>
            <a:blip r:embed="rId5" cstate="print"/>
            <a:srcRect/>
            <a:stretch>
              <a:fillRect/>
            </a:stretch>
          </p:blipFill>
          <p:spPr bwMode="auto">
            <a:xfrm>
              <a:off x="6201426" y="2814811"/>
              <a:ext cx="2691054" cy="1982341"/>
            </a:xfrm>
            <a:prstGeom prst="rect">
              <a:avLst/>
            </a:prstGeom>
            <a:ln>
              <a:noFill/>
            </a:ln>
            <a:effectLst>
              <a:softEdge rad="112500"/>
            </a:effectLst>
          </p:spPr>
        </p:pic>
      </p:grpSp>
      <p:sp>
        <p:nvSpPr>
          <p:cNvPr id="31" name="30 Botón de acción: Información">
            <a:hlinkClick r:id="rId6" highlightClick="1"/>
          </p:cNvPr>
          <p:cNvSpPr/>
          <p:nvPr/>
        </p:nvSpPr>
        <p:spPr>
          <a:xfrm>
            <a:off x="6084168" y="144016"/>
            <a:ext cx="504056" cy="476672"/>
          </a:xfrm>
          <a:prstGeom prst="actionButtonInformat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sz="1000"/>
          </a:p>
        </p:txBody>
      </p:sp>
      <p:sp>
        <p:nvSpPr>
          <p:cNvPr id="32" name="31 Pentágono"/>
          <p:cNvSpPr/>
          <p:nvPr/>
        </p:nvSpPr>
        <p:spPr>
          <a:xfrm>
            <a:off x="6804248" y="116632"/>
            <a:ext cx="2195736" cy="50405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000" dirty="0" smtClean="0"/>
              <a:t>Un interesante vídeo sobre las corrientes marinas. </a:t>
            </a:r>
            <a:endParaRPr lang="es-E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ox(in)">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ox(in)">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box(in)">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ox(in)">
                                      <p:cBhvr>
                                        <p:cTn id="22" dur="500"/>
                                        <p:tgtEl>
                                          <p:spTgt spid="3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ox(i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10809</TotalTime>
  <Words>956</Words>
  <Application>Microsoft Office PowerPoint</Application>
  <PresentationFormat>Presentación en pantalla (4:3)</PresentationFormat>
  <Paragraphs>90</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Centor</dc:creator>
  <cp:lastModifiedBy>Profesorado_01</cp:lastModifiedBy>
  <cp:revision>105</cp:revision>
  <dcterms:created xsi:type="dcterms:W3CDTF">2011-10-24T21:51:57Z</dcterms:created>
  <dcterms:modified xsi:type="dcterms:W3CDTF">2018-11-08T07:39:09Z</dcterms:modified>
</cp:coreProperties>
</file>