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57" r:id="rId3"/>
    <p:sldId id="281" r:id="rId4"/>
    <p:sldId id="258" r:id="rId5"/>
    <p:sldId id="259" r:id="rId6"/>
    <p:sldId id="272" r:id="rId7"/>
    <p:sldId id="273" r:id="rId8"/>
    <p:sldId id="274" r:id="rId9"/>
    <p:sldId id="283" r:id="rId10"/>
    <p:sldId id="275" r:id="rId11"/>
    <p:sldId id="284" r:id="rId12"/>
    <p:sldId id="285" r:id="rId13"/>
    <p:sldId id="286" r:id="rId14"/>
    <p:sldId id="287" r:id="rId15"/>
    <p:sldId id="288" r:id="rId16"/>
    <p:sldId id="29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71944-281F-4404-A056-C78E22158870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63CFE-A49B-4A29-A06A-CC5B0ECDF3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63CFE-A49B-4A29-A06A-CC5B0ECDF30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63CFE-A49B-4A29-A06A-CC5B0ECDF30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63CFE-A49B-4A29-A06A-CC5B0ECDF30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F7BE-BAE5-4204-8C6B-8E6350E944C5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2920-46F8-45CF-8406-6EF608D4D7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F7BE-BAE5-4204-8C6B-8E6350E944C5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2920-46F8-45CF-8406-6EF608D4D7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F7BE-BAE5-4204-8C6B-8E6350E944C5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2920-46F8-45CF-8406-6EF608D4D7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F7BE-BAE5-4204-8C6B-8E6350E944C5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2920-46F8-45CF-8406-6EF608D4D7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F7BE-BAE5-4204-8C6B-8E6350E944C5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2920-46F8-45CF-8406-6EF608D4D7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F7BE-BAE5-4204-8C6B-8E6350E944C5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2920-46F8-45CF-8406-6EF608D4D7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F7BE-BAE5-4204-8C6B-8E6350E944C5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2920-46F8-45CF-8406-6EF608D4D7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F7BE-BAE5-4204-8C6B-8E6350E944C5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2920-46F8-45CF-8406-6EF608D4D7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F7BE-BAE5-4204-8C6B-8E6350E944C5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2920-46F8-45CF-8406-6EF608D4D7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F7BE-BAE5-4204-8C6B-8E6350E944C5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2920-46F8-45CF-8406-6EF608D4D7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F7BE-BAE5-4204-8C6B-8E6350E944C5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2920-46F8-45CF-8406-6EF608D4D7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F7BE-BAE5-4204-8C6B-8E6350E944C5}" type="datetimeFigureOut">
              <a:rPr lang="es-ES" smtClean="0"/>
              <a:pPr/>
              <a:t>18/02/2019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2920-46F8-45CF-8406-6EF608D4D7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403648" y="332656"/>
            <a:ext cx="5256584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CÓMO HACER UN EJE CRONOLÓGICO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16386" name="Picture 2" descr="Resultado de imagen de PREHISTORY TIME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0182">
            <a:off x="161304" y="1640593"/>
            <a:ext cx="8760318" cy="3288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388" name="Picture 4" descr="http://1esosocialstudies.weebly.com/uploads/1/3/7/9/13799776/5326177_orig.jpg"/>
          <p:cNvPicPr>
            <a:picLocks noChangeAspect="1" noChangeArrowheads="1"/>
          </p:cNvPicPr>
          <p:nvPr/>
        </p:nvPicPr>
        <p:blipFill>
          <a:blip r:embed="rId3" cstate="print"/>
          <a:srcRect l="4221" t="9375" r="2204" b="4374"/>
          <a:stretch>
            <a:fillRect/>
          </a:stretch>
        </p:blipFill>
        <p:spPr bwMode="auto">
          <a:xfrm>
            <a:off x="-32" y="3000372"/>
            <a:ext cx="5286412" cy="36567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71612"/>
            <a:ext cx="6248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563888" y="836712"/>
            <a:ext cx="468052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latin typeface="Algerian" pitchFamily="82" charset="0"/>
                <a:cs typeface="Aharoni" pitchFamily="2" charset="-79"/>
              </a:rPr>
              <a:t>PREHISTORIA</a:t>
            </a:r>
            <a:endParaRPr lang="es-ES" sz="4400" dirty="0">
              <a:latin typeface="Algerian" pitchFamily="8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355555"/>
            <a:ext cx="8892480" cy="53138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7" name="26 Conector recto"/>
          <p:cNvCxnSpPr/>
          <p:nvPr/>
        </p:nvCxnSpPr>
        <p:spPr>
          <a:xfrm>
            <a:off x="1403648" y="393305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403648" y="429309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1403648" y="393305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8460432" y="3933056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V="1">
            <a:off x="8460432" y="4077072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403648" y="3918269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403648" y="4278309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403648" y="3918269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8460432" y="3918269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8460432" y="4062285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1907704" y="1859611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Lucida Handwriting" pitchFamily="66" charset="0"/>
              </a:rPr>
              <a:t>LA PREHISTORIA</a:t>
            </a:r>
            <a:endParaRPr lang="es-ES" b="1" dirty="0">
              <a:latin typeface="Lucida Handwriting" pitchFamily="66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 rot="16200000">
            <a:off x="254647" y="2459941"/>
            <a:ext cx="243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</a:rPr>
              <a:t>Hace 4 millones de años</a:t>
            </a:r>
            <a:endParaRPr lang="es-ES" b="1" dirty="0">
              <a:latin typeface="Arial Narrow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 rot="16200000">
            <a:off x="7935657" y="3065740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500 </a:t>
            </a:r>
            <a:r>
              <a:rPr lang="es-ES" b="1" dirty="0" err="1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1928794" y="3357562"/>
            <a:ext cx="500066" cy="1243427"/>
            <a:chOff x="3929058" y="2044285"/>
            <a:chExt cx="500066" cy="1243427"/>
          </a:xfrm>
        </p:grpSpPr>
        <p:grpSp>
          <p:nvGrpSpPr>
            <p:cNvPr id="47" name="159 Grupo"/>
            <p:cNvGrpSpPr/>
            <p:nvPr/>
          </p:nvGrpSpPr>
          <p:grpSpPr>
            <a:xfrm>
              <a:off x="3929058" y="2044284"/>
              <a:ext cx="500066" cy="1241838"/>
              <a:chOff x="3714744" y="2044284"/>
              <a:chExt cx="500066" cy="1241838"/>
            </a:xfrm>
          </p:grpSpPr>
          <p:grpSp>
            <p:nvGrpSpPr>
              <p:cNvPr id="49" name="153 Grupo"/>
              <p:cNvGrpSpPr/>
              <p:nvPr/>
            </p:nvGrpSpPr>
            <p:grpSpPr>
              <a:xfrm>
                <a:off x="3714744" y="2115719"/>
                <a:ext cx="428628" cy="1170399"/>
                <a:chOff x="3714744" y="2117436"/>
                <a:chExt cx="357193" cy="1097250"/>
              </a:xfrm>
            </p:grpSpPr>
            <p:cxnSp>
              <p:nvCxnSpPr>
                <p:cNvPr id="55" name="54 Conector recto"/>
                <p:cNvCxnSpPr/>
                <p:nvPr/>
              </p:nvCxnSpPr>
              <p:spPr>
                <a:xfrm>
                  <a:off x="3775253" y="2117436"/>
                  <a:ext cx="296684" cy="311433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55 Conector recto"/>
                <p:cNvCxnSpPr/>
                <p:nvPr/>
              </p:nvCxnSpPr>
              <p:spPr>
                <a:xfrm flipV="1">
                  <a:off x="3786182" y="2430456"/>
                  <a:ext cx="285752" cy="21272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Conector recto"/>
                <p:cNvCxnSpPr/>
                <p:nvPr/>
              </p:nvCxnSpPr>
              <p:spPr>
                <a:xfrm rot="16200000" flipH="1">
                  <a:off x="3786182" y="2643182"/>
                  <a:ext cx="285752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57 Conector recto"/>
                <p:cNvCxnSpPr/>
                <p:nvPr/>
              </p:nvCxnSpPr>
              <p:spPr>
                <a:xfrm flipV="1">
                  <a:off x="3714744" y="2928934"/>
                  <a:ext cx="357190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154 Grupo"/>
              <p:cNvGrpSpPr/>
              <p:nvPr/>
            </p:nvGrpSpPr>
            <p:grpSpPr>
              <a:xfrm>
                <a:off x="3786182" y="2044284"/>
                <a:ext cx="428628" cy="1241838"/>
                <a:chOff x="3714744" y="2050463"/>
                <a:chExt cx="357193" cy="1164223"/>
              </a:xfrm>
            </p:grpSpPr>
            <p:cxnSp>
              <p:nvCxnSpPr>
                <p:cNvPr id="51" name="50 Conector recto"/>
                <p:cNvCxnSpPr/>
                <p:nvPr/>
              </p:nvCxnSpPr>
              <p:spPr>
                <a:xfrm>
                  <a:off x="3715721" y="2050463"/>
                  <a:ext cx="356216" cy="37840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51 Conector recto"/>
                <p:cNvCxnSpPr/>
                <p:nvPr/>
              </p:nvCxnSpPr>
              <p:spPr>
                <a:xfrm flipV="1">
                  <a:off x="3766340" y="2402081"/>
                  <a:ext cx="285753" cy="21272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52 Conector recto"/>
                <p:cNvCxnSpPr/>
                <p:nvPr/>
              </p:nvCxnSpPr>
              <p:spPr>
                <a:xfrm rot="16200000" flipH="1">
                  <a:off x="3786182" y="2643182"/>
                  <a:ext cx="285752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53 Conector recto"/>
                <p:cNvCxnSpPr/>
                <p:nvPr/>
              </p:nvCxnSpPr>
              <p:spPr>
                <a:xfrm flipV="1">
                  <a:off x="3714744" y="2928934"/>
                  <a:ext cx="357190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8" name="47 Conector recto"/>
            <p:cNvCxnSpPr/>
            <p:nvPr/>
          </p:nvCxnSpPr>
          <p:spPr>
            <a:xfrm>
              <a:off x="3929058" y="3286124"/>
              <a:ext cx="142876" cy="158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58 Conector recto"/>
          <p:cNvCxnSpPr/>
          <p:nvPr/>
        </p:nvCxnSpPr>
        <p:spPr>
          <a:xfrm>
            <a:off x="486003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542925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600076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435768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3216958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378618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271461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700317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757239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650082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CuadroTexto"/>
          <p:cNvSpPr txBox="1"/>
          <p:nvPr/>
        </p:nvSpPr>
        <p:spPr>
          <a:xfrm rot="16200000">
            <a:off x="7078400" y="3137177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2000 </a:t>
            </a:r>
            <a:r>
              <a:rPr lang="es-ES" b="1" dirty="0" err="1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cxnSp>
        <p:nvCxnSpPr>
          <p:cNvPr id="70" name="69 Conector recto"/>
          <p:cNvCxnSpPr/>
          <p:nvPr/>
        </p:nvCxnSpPr>
        <p:spPr>
          <a:xfrm>
            <a:off x="814390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 rot="16200000">
            <a:off x="7578467" y="3137178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1000 </a:t>
            </a:r>
            <a:r>
              <a:rPr lang="es-ES" b="1" dirty="0" err="1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cxnSp>
        <p:nvCxnSpPr>
          <p:cNvPr id="73" name="72 Conector recto"/>
          <p:cNvCxnSpPr/>
          <p:nvPr/>
        </p:nvCxnSpPr>
        <p:spPr>
          <a:xfrm>
            <a:off x="850109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CuadroTexto"/>
          <p:cNvSpPr txBox="1"/>
          <p:nvPr/>
        </p:nvSpPr>
        <p:spPr>
          <a:xfrm rot="16200000">
            <a:off x="6506897" y="3137178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3000 </a:t>
            </a:r>
            <a:r>
              <a:rPr lang="es-ES" b="1" dirty="0" err="1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sp>
        <p:nvSpPr>
          <p:cNvPr id="76" name="75 CuadroTexto"/>
          <p:cNvSpPr txBox="1"/>
          <p:nvPr/>
        </p:nvSpPr>
        <p:spPr>
          <a:xfrm rot="16200000">
            <a:off x="5994688" y="3137177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4000 </a:t>
            </a:r>
            <a:r>
              <a:rPr lang="es-ES" b="1" dirty="0" err="1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sp>
        <p:nvSpPr>
          <p:cNvPr id="77" name="76 CuadroTexto"/>
          <p:cNvSpPr txBox="1"/>
          <p:nvPr/>
        </p:nvSpPr>
        <p:spPr>
          <a:xfrm rot="16200000">
            <a:off x="5435327" y="3137176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5000 </a:t>
            </a:r>
            <a:r>
              <a:rPr lang="es-ES" b="1" dirty="0" err="1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sp>
        <p:nvSpPr>
          <p:cNvPr id="78" name="77 CuadroTexto"/>
          <p:cNvSpPr txBox="1"/>
          <p:nvPr/>
        </p:nvSpPr>
        <p:spPr>
          <a:xfrm rot="16200000">
            <a:off x="4935261" y="3137177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6000 </a:t>
            </a:r>
            <a:r>
              <a:rPr lang="es-ES" b="1" dirty="0" err="1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sp>
        <p:nvSpPr>
          <p:cNvPr id="79" name="78 CuadroTexto"/>
          <p:cNvSpPr txBox="1"/>
          <p:nvPr/>
        </p:nvSpPr>
        <p:spPr>
          <a:xfrm rot="16200000">
            <a:off x="4292319" y="3137176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7000 </a:t>
            </a:r>
            <a:r>
              <a:rPr lang="es-ES" b="1" dirty="0" err="1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sp>
        <p:nvSpPr>
          <p:cNvPr id="80" name="79 CuadroTexto"/>
          <p:cNvSpPr txBox="1"/>
          <p:nvPr/>
        </p:nvSpPr>
        <p:spPr>
          <a:xfrm rot="16200000">
            <a:off x="3792253" y="3137177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8000 </a:t>
            </a:r>
            <a:r>
              <a:rPr lang="es-ES" b="1" dirty="0" err="1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sp>
        <p:nvSpPr>
          <p:cNvPr id="81" name="80 CuadroTexto"/>
          <p:cNvSpPr txBox="1"/>
          <p:nvPr/>
        </p:nvSpPr>
        <p:spPr>
          <a:xfrm rot="16200000">
            <a:off x="3292188" y="3137176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9000 </a:t>
            </a:r>
            <a:r>
              <a:rPr lang="es-ES" b="1" dirty="0" err="1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sp>
        <p:nvSpPr>
          <p:cNvPr id="82" name="81 CuadroTexto"/>
          <p:cNvSpPr txBox="1"/>
          <p:nvPr/>
        </p:nvSpPr>
        <p:spPr>
          <a:xfrm rot="16200000">
            <a:off x="2720682" y="3137176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10000 </a:t>
            </a:r>
            <a:r>
              <a:rPr lang="es-ES" b="1" dirty="0" err="1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sp>
        <p:nvSpPr>
          <p:cNvPr id="83" name="82 CuadroTexto"/>
          <p:cNvSpPr txBox="1"/>
          <p:nvPr/>
        </p:nvSpPr>
        <p:spPr>
          <a:xfrm rot="16200000">
            <a:off x="2149179" y="3137176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11000 </a:t>
            </a:r>
            <a:r>
              <a:rPr lang="es-ES" b="1" dirty="0" err="1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sp>
        <p:nvSpPr>
          <p:cNvPr id="84" name="83 Rectángulo"/>
          <p:cNvSpPr/>
          <p:nvPr/>
        </p:nvSpPr>
        <p:spPr>
          <a:xfrm>
            <a:off x="827584" y="350326"/>
            <a:ext cx="792088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Black" pitchFamily="34" charset="0"/>
              </a:rPr>
              <a:t>DIVÍDELO EN SEGMENTOS IGUALES QUE CORRESPONDAN CON LA CANTIDAD DE AÑOS REPRESENTADOS: </a:t>
            </a:r>
            <a:endParaRPr lang="es-ES" sz="1600" dirty="0" smtClean="0">
              <a:latin typeface="Arial Black" pitchFamily="34" charset="0"/>
            </a:endParaRPr>
          </a:p>
          <a:p>
            <a:pPr algn="ctr"/>
            <a:r>
              <a:rPr lang="es-ES" sz="1600" dirty="0" smtClean="0">
                <a:latin typeface="Arial Black" pitchFamily="34" charset="0"/>
              </a:rPr>
              <a:t>HAZLO DE FORMA PRECISA Y ESCRIBE LAS FECHAS</a:t>
            </a:r>
            <a:endParaRPr lang="es-ES" sz="16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5" name="84 Elipse"/>
          <p:cNvSpPr/>
          <p:nvPr/>
        </p:nvSpPr>
        <p:spPr>
          <a:xfrm>
            <a:off x="323528" y="137152"/>
            <a:ext cx="79208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6</a:t>
            </a:r>
            <a:endParaRPr lang="es-ES" sz="2400" dirty="0">
              <a:latin typeface="Arial Black" pitchFamily="34" charset="0"/>
            </a:endParaRPr>
          </a:p>
        </p:txBody>
      </p:sp>
      <p:sp>
        <p:nvSpPr>
          <p:cNvPr id="86" name="85 Rectángulo"/>
          <p:cNvSpPr/>
          <p:nvPr/>
        </p:nvSpPr>
        <p:spPr>
          <a:xfrm>
            <a:off x="1643042" y="4857760"/>
            <a:ext cx="3286148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Bauhaus 93" pitchFamily="82" charset="0"/>
              </a:rPr>
              <a:t>LOS PRINCIPALES PERIODOS EN PREHISTORIA SON:</a:t>
            </a:r>
            <a:endParaRPr lang="es-ES" dirty="0">
              <a:latin typeface="Bauhaus 93" pitchFamily="82" charset="0"/>
            </a:endParaRPr>
          </a:p>
        </p:txBody>
      </p:sp>
      <p:sp>
        <p:nvSpPr>
          <p:cNvPr id="87" name="86 Rectángulo"/>
          <p:cNvSpPr/>
          <p:nvPr/>
        </p:nvSpPr>
        <p:spPr>
          <a:xfrm>
            <a:off x="5072066" y="4429132"/>
            <a:ext cx="1857388" cy="4286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PALEOLÍTICO </a:t>
            </a:r>
            <a:endParaRPr lang="es-ES" sz="2000" b="1" dirty="0"/>
          </a:p>
        </p:txBody>
      </p:sp>
      <p:sp>
        <p:nvSpPr>
          <p:cNvPr id="88" name="87 Rectángulo"/>
          <p:cNvSpPr/>
          <p:nvPr/>
        </p:nvSpPr>
        <p:spPr>
          <a:xfrm>
            <a:off x="5072066" y="4929198"/>
            <a:ext cx="1857388" cy="4286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NEOLÍTICO</a:t>
            </a:r>
            <a:endParaRPr lang="es-ES" sz="2000" b="1" dirty="0"/>
          </a:p>
        </p:txBody>
      </p:sp>
      <p:sp>
        <p:nvSpPr>
          <p:cNvPr id="89" name="88 Rectángulo"/>
          <p:cNvSpPr/>
          <p:nvPr/>
        </p:nvSpPr>
        <p:spPr>
          <a:xfrm>
            <a:off x="5072066" y="5429264"/>
            <a:ext cx="1857388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EDAD DE LOS METALES</a:t>
            </a:r>
            <a:endParaRPr lang="es-ES" b="1" dirty="0"/>
          </a:p>
        </p:txBody>
      </p:sp>
      <p:sp>
        <p:nvSpPr>
          <p:cNvPr id="93" name="92 Rectángulo redondeado"/>
          <p:cNvSpPr/>
          <p:nvPr/>
        </p:nvSpPr>
        <p:spPr>
          <a:xfrm>
            <a:off x="7215206" y="5357826"/>
            <a:ext cx="1000132" cy="28575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BRONCE</a:t>
            </a:r>
            <a:endParaRPr lang="es-ES" dirty="0"/>
          </a:p>
        </p:txBody>
      </p:sp>
      <p:sp>
        <p:nvSpPr>
          <p:cNvPr id="94" name="93 Rectángulo redondeado"/>
          <p:cNvSpPr/>
          <p:nvPr/>
        </p:nvSpPr>
        <p:spPr>
          <a:xfrm>
            <a:off x="7215206" y="5715016"/>
            <a:ext cx="1000132" cy="2857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HIERRO</a:t>
            </a:r>
            <a:endParaRPr lang="es-ES" dirty="0"/>
          </a:p>
        </p:txBody>
      </p:sp>
      <p:sp>
        <p:nvSpPr>
          <p:cNvPr id="95" name="94 Rectángulo redondeado"/>
          <p:cNvSpPr/>
          <p:nvPr/>
        </p:nvSpPr>
        <p:spPr>
          <a:xfrm>
            <a:off x="7215206" y="5000636"/>
            <a:ext cx="1000132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COBRE</a:t>
            </a:r>
            <a:endParaRPr lang="es-ES" dirty="0"/>
          </a:p>
        </p:txBody>
      </p:sp>
      <p:sp>
        <p:nvSpPr>
          <p:cNvPr id="92" name="91 Flecha curvada hacia arriba"/>
          <p:cNvSpPr/>
          <p:nvPr/>
        </p:nvSpPr>
        <p:spPr>
          <a:xfrm rot="21265218">
            <a:off x="6324099" y="5986397"/>
            <a:ext cx="1766533" cy="859220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5214942" y="5857917"/>
            <a:ext cx="2000264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Bauhaus 93" pitchFamily="82" charset="0"/>
              </a:rPr>
              <a:t>ESTA SE DIVIDE EN</a:t>
            </a:r>
            <a:endParaRPr lang="es-ES" sz="1400" dirty="0">
              <a:latin typeface="Bauhaus 93" pitchFamily="82" charset="0"/>
            </a:endParaRPr>
          </a:p>
        </p:txBody>
      </p:sp>
      <p:sp>
        <p:nvSpPr>
          <p:cNvPr id="96" name="95 Llaves"/>
          <p:cNvSpPr/>
          <p:nvPr/>
        </p:nvSpPr>
        <p:spPr>
          <a:xfrm>
            <a:off x="7000892" y="5072074"/>
            <a:ext cx="1428760" cy="1000132"/>
          </a:xfrm>
          <a:prstGeom prst="bracePair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6" grpId="0" animBg="1"/>
      <p:bldP spid="87" grpId="0" animBg="1"/>
      <p:bldP spid="88" grpId="0" animBg="1"/>
      <p:bldP spid="89" grpId="0" animBg="1"/>
      <p:bldP spid="93" grpId="0" animBg="1"/>
      <p:bldP spid="94" grpId="0" animBg="1"/>
      <p:bldP spid="95" grpId="0" animBg="1"/>
      <p:bldP spid="92" grpId="0" animBg="1"/>
      <p:bldP spid="91" grpId="0" animBg="1"/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355555"/>
            <a:ext cx="8892480" cy="53138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7" name="26 Conector recto"/>
          <p:cNvCxnSpPr/>
          <p:nvPr/>
        </p:nvCxnSpPr>
        <p:spPr>
          <a:xfrm>
            <a:off x="1403648" y="393305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403648" y="429309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1403648" y="393305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8460432" y="3933056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V="1">
            <a:off x="8460432" y="4077072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403648" y="3918269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403648" y="4278309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403648" y="3918269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8460432" y="3918269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8460432" y="4062285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1907704" y="1859611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Lucida Handwriting" pitchFamily="66" charset="0"/>
              </a:rPr>
              <a:t>LA PREHISTORIA</a:t>
            </a:r>
            <a:endParaRPr lang="es-ES" b="1" dirty="0">
              <a:latin typeface="Lucida Handwriting" pitchFamily="66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 rot="16200000">
            <a:off x="218928" y="2424222"/>
            <a:ext cx="250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</a:rPr>
              <a:t>Hace 4 millones de años</a:t>
            </a:r>
            <a:endParaRPr lang="es-ES" b="1" dirty="0">
              <a:latin typeface="Arial Narrow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 rot="16200000">
            <a:off x="7935657" y="3065740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500 </a:t>
            </a:r>
            <a:r>
              <a:rPr lang="es-ES" b="1" dirty="0" err="1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grpSp>
        <p:nvGrpSpPr>
          <p:cNvPr id="2" name="45 Grupo"/>
          <p:cNvGrpSpPr/>
          <p:nvPr/>
        </p:nvGrpSpPr>
        <p:grpSpPr>
          <a:xfrm>
            <a:off x="1928794" y="3357562"/>
            <a:ext cx="500066" cy="1243427"/>
            <a:chOff x="3929058" y="2044285"/>
            <a:chExt cx="500066" cy="1243427"/>
          </a:xfrm>
        </p:grpSpPr>
        <p:grpSp>
          <p:nvGrpSpPr>
            <p:cNvPr id="3" name="159 Grupo"/>
            <p:cNvGrpSpPr/>
            <p:nvPr/>
          </p:nvGrpSpPr>
          <p:grpSpPr>
            <a:xfrm>
              <a:off x="3929058" y="2044284"/>
              <a:ext cx="500066" cy="1241838"/>
              <a:chOff x="3714744" y="2044284"/>
              <a:chExt cx="500066" cy="1241838"/>
            </a:xfrm>
          </p:grpSpPr>
          <p:grpSp>
            <p:nvGrpSpPr>
              <p:cNvPr id="5" name="153 Grupo"/>
              <p:cNvGrpSpPr/>
              <p:nvPr/>
            </p:nvGrpSpPr>
            <p:grpSpPr>
              <a:xfrm>
                <a:off x="3714744" y="2115719"/>
                <a:ext cx="428628" cy="1170399"/>
                <a:chOff x="3714744" y="2117436"/>
                <a:chExt cx="357193" cy="1097250"/>
              </a:xfrm>
            </p:grpSpPr>
            <p:cxnSp>
              <p:nvCxnSpPr>
                <p:cNvPr id="55" name="54 Conector recto"/>
                <p:cNvCxnSpPr/>
                <p:nvPr/>
              </p:nvCxnSpPr>
              <p:spPr>
                <a:xfrm>
                  <a:off x="3775253" y="2117436"/>
                  <a:ext cx="296684" cy="311433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55 Conector recto"/>
                <p:cNvCxnSpPr/>
                <p:nvPr/>
              </p:nvCxnSpPr>
              <p:spPr>
                <a:xfrm flipV="1">
                  <a:off x="3786182" y="2430456"/>
                  <a:ext cx="285752" cy="21272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Conector recto"/>
                <p:cNvCxnSpPr/>
                <p:nvPr/>
              </p:nvCxnSpPr>
              <p:spPr>
                <a:xfrm rot="16200000" flipH="1">
                  <a:off x="3786182" y="2643182"/>
                  <a:ext cx="285752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57 Conector recto"/>
                <p:cNvCxnSpPr/>
                <p:nvPr/>
              </p:nvCxnSpPr>
              <p:spPr>
                <a:xfrm flipV="1">
                  <a:off x="3714744" y="2928934"/>
                  <a:ext cx="357190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154 Grupo"/>
              <p:cNvGrpSpPr/>
              <p:nvPr/>
            </p:nvGrpSpPr>
            <p:grpSpPr>
              <a:xfrm>
                <a:off x="3786182" y="2044284"/>
                <a:ext cx="428628" cy="1241838"/>
                <a:chOff x="3714744" y="2050463"/>
                <a:chExt cx="357193" cy="1164223"/>
              </a:xfrm>
            </p:grpSpPr>
            <p:cxnSp>
              <p:nvCxnSpPr>
                <p:cNvPr id="51" name="50 Conector recto"/>
                <p:cNvCxnSpPr/>
                <p:nvPr/>
              </p:nvCxnSpPr>
              <p:spPr>
                <a:xfrm>
                  <a:off x="3715721" y="2050463"/>
                  <a:ext cx="356216" cy="37840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51 Conector recto"/>
                <p:cNvCxnSpPr/>
                <p:nvPr/>
              </p:nvCxnSpPr>
              <p:spPr>
                <a:xfrm flipV="1">
                  <a:off x="3766340" y="2402081"/>
                  <a:ext cx="285753" cy="21272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52 Conector recto"/>
                <p:cNvCxnSpPr/>
                <p:nvPr/>
              </p:nvCxnSpPr>
              <p:spPr>
                <a:xfrm rot="16200000" flipH="1">
                  <a:off x="3786182" y="2643182"/>
                  <a:ext cx="285752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53 Conector recto"/>
                <p:cNvCxnSpPr/>
                <p:nvPr/>
              </p:nvCxnSpPr>
              <p:spPr>
                <a:xfrm flipV="1">
                  <a:off x="3714744" y="2928934"/>
                  <a:ext cx="357190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8" name="47 Conector recto"/>
            <p:cNvCxnSpPr/>
            <p:nvPr/>
          </p:nvCxnSpPr>
          <p:spPr>
            <a:xfrm>
              <a:off x="3929058" y="3286124"/>
              <a:ext cx="142876" cy="158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58 Conector recto"/>
          <p:cNvCxnSpPr/>
          <p:nvPr/>
        </p:nvCxnSpPr>
        <p:spPr>
          <a:xfrm>
            <a:off x="486003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542925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600076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435768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3216958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378618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271461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700317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757239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650082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CuadroTexto"/>
          <p:cNvSpPr txBox="1"/>
          <p:nvPr/>
        </p:nvSpPr>
        <p:spPr>
          <a:xfrm rot="16200000">
            <a:off x="7078400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2000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cxnSp>
        <p:nvCxnSpPr>
          <p:cNvPr id="70" name="69 Conector recto"/>
          <p:cNvCxnSpPr/>
          <p:nvPr/>
        </p:nvCxnSpPr>
        <p:spPr>
          <a:xfrm>
            <a:off x="814390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 rot="16200000">
            <a:off x="7578467" y="3191039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cxnSp>
        <p:nvCxnSpPr>
          <p:cNvPr id="73" name="72 Conector recto"/>
          <p:cNvCxnSpPr/>
          <p:nvPr/>
        </p:nvCxnSpPr>
        <p:spPr>
          <a:xfrm>
            <a:off x="850109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CuadroTexto"/>
          <p:cNvSpPr txBox="1"/>
          <p:nvPr/>
        </p:nvSpPr>
        <p:spPr>
          <a:xfrm rot="16200000">
            <a:off x="6506897" y="3191039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3000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6" name="75 CuadroTexto"/>
          <p:cNvSpPr txBox="1"/>
          <p:nvPr/>
        </p:nvSpPr>
        <p:spPr>
          <a:xfrm rot="16200000">
            <a:off x="5994688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4000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7" name="76 CuadroTexto"/>
          <p:cNvSpPr txBox="1"/>
          <p:nvPr/>
        </p:nvSpPr>
        <p:spPr>
          <a:xfrm rot="16200000">
            <a:off x="5435327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5000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8" name="77 CuadroTexto"/>
          <p:cNvSpPr txBox="1"/>
          <p:nvPr/>
        </p:nvSpPr>
        <p:spPr>
          <a:xfrm rot="16200000">
            <a:off x="4935261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6000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9" name="78 CuadroTexto"/>
          <p:cNvSpPr txBox="1"/>
          <p:nvPr/>
        </p:nvSpPr>
        <p:spPr>
          <a:xfrm rot="16200000">
            <a:off x="4292319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7000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0" name="79 CuadroTexto"/>
          <p:cNvSpPr txBox="1"/>
          <p:nvPr/>
        </p:nvSpPr>
        <p:spPr>
          <a:xfrm rot="16200000">
            <a:off x="3792253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8000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1" name="80 CuadroTexto"/>
          <p:cNvSpPr txBox="1"/>
          <p:nvPr/>
        </p:nvSpPr>
        <p:spPr>
          <a:xfrm rot="16200000">
            <a:off x="3292188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9000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2" name="81 CuadroTexto"/>
          <p:cNvSpPr txBox="1"/>
          <p:nvPr/>
        </p:nvSpPr>
        <p:spPr>
          <a:xfrm rot="16200000">
            <a:off x="2762401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10000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3" name="82 CuadroTexto"/>
          <p:cNvSpPr txBox="1"/>
          <p:nvPr/>
        </p:nvSpPr>
        <p:spPr>
          <a:xfrm rot="16200000">
            <a:off x="2149179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11000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827584" y="476672"/>
            <a:ext cx="792088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Black" pitchFamily="34" charset="0"/>
              </a:rPr>
              <a:t>MARCA LA FECHA DE LOS DIFERENTES PERIODOS</a:t>
            </a:r>
            <a:endParaRPr lang="es-ES" sz="1400" dirty="0">
              <a:latin typeface="Arial Narrow" pitchFamily="34" charset="0"/>
            </a:endParaRPr>
          </a:p>
        </p:txBody>
      </p:sp>
      <p:sp>
        <p:nvSpPr>
          <p:cNvPr id="74" name="73 Elipse"/>
          <p:cNvSpPr/>
          <p:nvPr/>
        </p:nvSpPr>
        <p:spPr>
          <a:xfrm>
            <a:off x="323528" y="116632"/>
            <a:ext cx="79208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7</a:t>
            </a:r>
            <a:endParaRPr lang="es-ES" sz="2400" dirty="0">
              <a:latin typeface="Arial Black" pitchFamily="34" charset="0"/>
            </a:endParaRPr>
          </a:p>
        </p:txBody>
      </p:sp>
      <p:cxnSp>
        <p:nvCxnSpPr>
          <p:cNvPr id="86" name="85 Conector recto de flecha"/>
          <p:cNvCxnSpPr/>
          <p:nvPr/>
        </p:nvCxnSpPr>
        <p:spPr>
          <a:xfrm flipV="1">
            <a:off x="3214678" y="3000372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 flipV="1">
            <a:off x="6786578" y="3071810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V="1">
            <a:off x="8001024" y="3071810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 flipV="1">
            <a:off x="7500958" y="3071810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 rot="16200000">
            <a:off x="2666822" y="2262344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10000 </a:t>
            </a:r>
            <a:r>
              <a:rPr lang="es-ES" sz="1100" b="1" dirty="0" err="1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93" name="92 CuadroTexto"/>
          <p:cNvSpPr txBox="1"/>
          <p:nvPr/>
        </p:nvSpPr>
        <p:spPr>
          <a:xfrm rot="16200000">
            <a:off x="6238722" y="2333783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3500 </a:t>
            </a:r>
            <a:r>
              <a:rPr lang="es-ES" sz="1100" b="1" dirty="0" err="1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94" name="93 CuadroTexto"/>
          <p:cNvSpPr txBox="1"/>
          <p:nvPr/>
        </p:nvSpPr>
        <p:spPr>
          <a:xfrm rot="16200000">
            <a:off x="6953102" y="2333781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2200 </a:t>
            </a:r>
            <a:r>
              <a:rPr lang="es-ES" sz="1100" b="1" dirty="0" err="1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95" name="94 CuadroTexto"/>
          <p:cNvSpPr txBox="1"/>
          <p:nvPr/>
        </p:nvSpPr>
        <p:spPr>
          <a:xfrm rot="16200000">
            <a:off x="7453168" y="2333783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1100 </a:t>
            </a:r>
            <a:r>
              <a:rPr lang="es-ES" sz="1100" b="1" dirty="0" err="1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cxnSp>
        <p:nvCxnSpPr>
          <p:cNvPr id="96" name="95 Conector recto de flecha"/>
          <p:cNvCxnSpPr/>
          <p:nvPr/>
        </p:nvCxnSpPr>
        <p:spPr>
          <a:xfrm rot="5400000" flipH="1" flipV="1">
            <a:off x="6104497" y="3103315"/>
            <a:ext cx="1649914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CuadroTexto"/>
          <p:cNvSpPr txBox="1"/>
          <p:nvPr/>
        </p:nvSpPr>
        <p:spPr>
          <a:xfrm rot="16200000">
            <a:off x="6381598" y="1547964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3200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99" name="98 Rectángulo redondeado"/>
          <p:cNvSpPr/>
          <p:nvPr/>
        </p:nvSpPr>
        <p:spPr>
          <a:xfrm>
            <a:off x="5715008" y="4572008"/>
            <a:ext cx="2643206" cy="1000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ESTE EJE TENEMOS QUE AÑADIR UNA FECHA MUY IMPORTANTE</a:t>
            </a:r>
            <a:endParaRPr lang="es-ES" dirty="0"/>
          </a:p>
        </p:txBody>
      </p:sp>
      <p:sp>
        <p:nvSpPr>
          <p:cNvPr id="100" name="99 Elipse"/>
          <p:cNvSpPr/>
          <p:nvPr/>
        </p:nvSpPr>
        <p:spPr>
          <a:xfrm>
            <a:off x="3571868" y="5214950"/>
            <a:ext cx="2786082" cy="107157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Lucida Handwriting" pitchFamily="66" charset="0"/>
              </a:rPr>
              <a:t>LA APARICIÓN DE LA ESCRITURA</a:t>
            </a:r>
            <a:endParaRPr lang="es-ES" b="1" dirty="0">
              <a:latin typeface="Lucida Handwriting" pitchFamily="66" charset="0"/>
            </a:endParaRPr>
          </a:p>
        </p:txBody>
      </p:sp>
      <p:sp>
        <p:nvSpPr>
          <p:cNvPr id="101" name="100 Rectángulo"/>
          <p:cNvSpPr/>
          <p:nvPr/>
        </p:nvSpPr>
        <p:spPr>
          <a:xfrm>
            <a:off x="2000232" y="5072074"/>
            <a:ext cx="1785950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QUE SEPARA LA PREHISTORIA DE LA HISTORIA</a:t>
            </a:r>
            <a:endParaRPr lang="es-ES" dirty="0"/>
          </a:p>
        </p:txBody>
      </p:sp>
      <p:sp>
        <p:nvSpPr>
          <p:cNvPr id="103" name="102 Flecha derecha"/>
          <p:cNvSpPr/>
          <p:nvPr/>
        </p:nvSpPr>
        <p:spPr>
          <a:xfrm>
            <a:off x="6072198" y="5572140"/>
            <a:ext cx="2071702" cy="8572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VEAMOS</a:t>
            </a:r>
            <a:endParaRPr lang="es-E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8" grpId="0"/>
      <p:bldP spid="99" grpId="0" animBg="1"/>
      <p:bldP spid="100" grpId="0" animBg="1"/>
      <p:bldP spid="101" grpId="0" animBg="1"/>
      <p:bldP spid="1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355555"/>
            <a:ext cx="8892480" cy="53138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7" name="26 Conector recto"/>
          <p:cNvCxnSpPr/>
          <p:nvPr/>
        </p:nvCxnSpPr>
        <p:spPr>
          <a:xfrm>
            <a:off x="1403648" y="393305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403648" y="429309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1403648" y="393305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8460432" y="3933056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V="1">
            <a:off x="8460432" y="4077072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403648" y="3918269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403648" y="4278309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403648" y="3918269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8460432" y="3918269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8460432" y="4062285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 rot="16200000">
            <a:off x="254647" y="2459941"/>
            <a:ext cx="243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</a:rPr>
              <a:t>Hace 4 millones de años</a:t>
            </a:r>
            <a:endParaRPr lang="es-ES" b="1" dirty="0">
              <a:latin typeface="Arial Narrow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 rot="16200000">
            <a:off x="7935657" y="3065740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500 </a:t>
            </a:r>
            <a:r>
              <a:rPr lang="es-ES" b="1" dirty="0" err="1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cxnSp>
        <p:nvCxnSpPr>
          <p:cNvPr id="59" name="58 Conector recto"/>
          <p:cNvCxnSpPr/>
          <p:nvPr/>
        </p:nvCxnSpPr>
        <p:spPr>
          <a:xfrm>
            <a:off x="486003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542925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600076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435768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3216958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378618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271461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700317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757239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650082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CuadroTexto"/>
          <p:cNvSpPr txBox="1"/>
          <p:nvPr/>
        </p:nvSpPr>
        <p:spPr>
          <a:xfrm rot="16200000">
            <a:off x="7078400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2000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cxnSp>
        <p:nvCxnSpPr>
          <p:cNvPr id="70" name="69 Conector recto"/>
          <p:cNvCxnSpPr/>
          <p:nvPr/>
        </p:nvCxnSpPr>
        <p:spPr>
          <a:xfrm>
            <a:off x="814390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 rot="16200000">
            <a:off x="7578467" y="3191039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cxnSp>
        <p:nvCxnSpPr>
          <p:cNvPr id="73" name="72 Conector recto"/>
          <p:cNvCxnSpPr/>
          <p:nvPr/>
        </p:nvCxnSpPr>
        <p:spPr>
          <a:xfrm>
            <a:off x="850109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CuadroTexto"/>
          <p:cNvSpPr txBox="1"/>
          <p:nvPr/>
        </p:nvSpPr>
        <p:spPr>
          <a:xfrm rot="16200000">
            <a:off x="6506897" y="3191039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3000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6" name="75 CuadroTexto"/>
          <p:cNvSpPr txBox="1"/>
          <p:nvPr/>
        </p:nvSpPr>
        <p:spPr>
          <a:xfrm rot="16200000">
            <a:off x="5994688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4000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7" name="76 CuadroTexto"/>
          <p:cNvSpPr txBox="1"/>
          <p:nvPr/>
        </p:nvSpPr>
        <p:spPr>
          <a:xfrm rot="16200000">
            <a:off x="5435327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5000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8" name="77 CuadroTexto"/>
          <p:cNvSpPr txBox="1"/>
          <p:nvPr/>
        </p:nvSpPr>
        <p:spPr>
          <a:xfrm rot="16200000">
            <a:off x="4935261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6000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9" name="78 CuadroTexto"/>
          <p:cNvSpPr txBox="1"/>
          <p:nvPr/>
        </p:nvSpPr>
        <p:spPr>
          <a:xfrm rot="16200000">
            <a:off x="4292319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7000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0" name="79 CuadroTexto"/>
          <p:cNvSpPr txBox="1"/>
          <p:nvPr/>
        </p:nvSpPr>
        <p:spPr>
          <a:xfrm rot="16200000">
            <a:off x="3792253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8000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1" name="80 CuadroTexto"/>
          <p:cNvSpPr txBox="1"/>
          <p:nvPr/>
        </p:nvSpPr>
        <p:spPr>
          <a:xfrm rot="16200000">
            <a:off x="3292188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9000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2" name="81 CuadroTexto"/>
          <p:cNvSpPr txBox="1"/>
          <p:nvPr/>
        </p:nvSpPr>
        <p:spPr>
          <a:xfrm rot="16200000">
            <a:off x="2762401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10000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3" name="82 CuadroTexto"/>
          <p:cNvSpPr txBox="1"/>
          <p:nvPr/>
        </p:nvSpPr>
        <p:spPr>
          <a:xfrm rot="16200000">
            <a:off x="2149179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11000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214282" y="476672"/>
            <a:ext cx="878687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Arial Black" pitchFamily="34" charset="0"/>
              </a:rPr>
              <a:t>SEPARACIÓN ENTRE PREHISTORIA E HISTORIA</a:t>
            </a:r>
            <a:r>
              <a:rPr lang="es-ES" sz="1600" b="1" dirty="0" smtClean="0">
                <a:latin typeface="Lucida Handwriting" pitchFamily="66" charset="0"/>
              </a:rPr>
              <a:t>: LA APARICIÓN DE LA ESCRITURA</a:t>
            </a:r>
            <a:endParaRPr lang="es-ES" sz="1600" b="1" dirty="0">
              <a:latin typeface="Lucida Handwriting" pitchFamily="66" charset="0"/>
            </a:endParaRPr>
          </a:p>
        </p:txBody>
      </p:sp>
      <p:cxnSp>
        <p:nvCxnSpPr>
          <p:cNvPr id="96" name="95 Conector recto de flecha"/>
          <p:cNvCxnSpPr/>
          <p:nvPr/>
        </p:nvCxnSpPr>
        <p:spPr>
          <a:xfrm rot="5400000" flipH="1" flipV="1">
            <a:off x="6104497" y="3103315"/>
            <a:ext cx="1649914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CuadroTexto"/>
          <p:cNvSpPr txBox="1"/>
          <p:nvPr/>
        </p:nvSpPr>
        <p:spPr>
          <a:xfrm rot="16200000">
            <a:off x="6381598" y="1547964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3200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5" name="84 Rectángulo"/>
          <p:cNvSpPr/>
          <p:nvPr/>
        </p:nvSpPr>
        <p:spPr>
          <a:xfrm>
            <a:off x="6786578" y="3929066"/>
            <a:ext cx="1714512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86 Rectángulo"/>
          <p:cNvSpPr/>
          <p:nvPr/>
        </p:nvSpPr>
        <p:spPr>
          <a:xfrm>
            <a:off x="1428728" y="3929066"/>
            <a:ext cx="5500726" cy="3571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45 Grupo"/>
          <p:cNvGrpSpPr/>
          <p:nvPr/>
        </p:nvGrpSpPr>
        <p:grpSpPr>
          <a:xfrm>
            <a:off x="1928794" y="3357562"/>
            <a:ext cx="500066" cy="1243427"/>
            <a:chOff x="3929058" y="2044285"/>
            <a:chExt cx="500066" cy="1243427"/>
          </a:xfrm>
        </p:grpSpPr>
        <p:grpSp>
          <p:nvGrpSpPr>
            <p:cNvPr id="3" name="159 Grupo"/>
            <p:cNvGrpSpPr/>
            <p:nvPr/>
          </p:nvGrpSpPr>
          <p:grpSpPr>
            <a:xfrm>
              <a:off x="3929058" y="2044284"/>
              <a:ext cx="500066" cy="1241838"/>
              <a:chOff x="3714744" y="2044284"/>
              <a:chExt cx="500066" cy="1241838"/>
            </a:xfrm>
          </p:grpSpPr>
          <p:grpSp>
            <p:nvGrpSpPr>
              <p:cNvPr id="5" name="153 Grupo"/>
              <p:cNvGrpSpPr/>
              <p:nvPr/>
            </p:nvGrpSpPr>
            <p:grpSpPr>
              <a:xfrm>
                <a:off x="3714744" y="2115719"/>
                <a:ext cx="428628" cy="1170399"/>
                <a:chOff x="3714744" y="2117436"/>
                <a:chExt cx="357193" cy="1097250"/>
              </a:xfrm>
            </p:grpSpPr>
            <p:cxnSp>
              <p:nvCxnSpPr>
                <p:cNvPr id="55" name="54 Conector recto"/>
                <p:cNvCxnSpPr/>
                <p:nvPr/>
              </p:nvCxnSpPr>
              <p:spPr>
                <a:xfrm>
                  <a:off x="3775253" y="2117436"/>
                  <a:ext cx="296684" cy="311433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55 Conector recto"/>
                <p:cNvCxnSpPr/>
                <p:nvPr/>
              </p:nvCxnSpPr>
              <p:spPr>
                <a:xfrm flipV="1">
                  <a:off x="3786182" y="2430456"/>
                  <a:ext cx="285752" cy="21272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Conector recto"/>
                <p:cNvCxnSpPr/>
                <p:nvPr/>
              </p:nvCxnSpPr>
              <p:spPr>
                <a:xfrm rot="16200000" flipH="1">
                  <a:off x="3786182" y="2643182"/>
                  <a:ext cx="285752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57 Conector recto"/>
                <p:cNvCxnSpPr/>
                <p:nvPr/>
              </p:nvCxnSpPr>
              <p:spPr>
                <a:xfrm flipV="1">
                  <a:off x="3714744" y="2928934"/>
                  <a:ext cx="357190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154 Grupo"/>
              <p:cNvGrpSpPr/>
              <p:nvPr/>
            </p:nvGrpSpPr>
            <p:grpSpPr>
              <a:xfrm>
                <a:off x="3786182" y="2044284"/>
                <a:ext cx="428628" cy="1241838"/>
                <a:chOff x="3714744" y="2050463"/>
                <a:chExt cx="357193" cy="1164223"/>
              </a:xfrm>
            </p:grpSpPr>
            <p:cxnSp>
              <p:nvCxnSpPr>
                <p:cNvPr id="51" name="50 Conector recto"/>
                <p:cNvCxnSpPr/>
                <p:nvPr/>
              </p:nvCxnSpPr>
              <p:spPr>
                <a:xfrm>
                  <a:off x="3715721" y="2050463"/>
                  <a:ext cx="356216" cy="37840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51 Conector recto"/>
                <p:cNvCxnSpPr/>
                <p:nvPr/>
              </p:nvCxnSpPr>
              <p:spPr>
                <a:xfrm flipV="1">
                  <a:off x="3766340" y="2402081"/>
                  <a:ext cx="285753" cy="21272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52 Conector recto"/>
                <p:cNvCxnSpPr/>
                <p:nvPr/>
              </p:nvCxnSpPr>
              <p:spPr>
                <a:xfrm rot="16200000" flipH="1">
                  <a:off x="3786182" y="2643182"/>
                  <a:ext cx="285752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53 Conector recto"/>
                <p:cNvCxnSpPr/>
                <p:nvPr/>
              </p:nvCxnSpPr>
              <p:spPr>
                <a:xfrm flipV="1">
                  <a:off x="3714744" y="2928934"/>
                  <a:ext cx="357190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8" name="47 Conector recto"/>
            <p:cNvCxnSpPr/>
            <p:nvPr/>
          </p:nvCxnSpPr>
          <p:spPr>
            <a:xfrm>
              <a:off x="3929058" y="3286124"/>
              <a:ext cx="142876" cy="158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37 CuadroTexto"/>
          <p:cNvSpPr txBox="1"/>
          <p:nvPr/>
        </p:nvSpPr>
        <p:spPr>
          <a:xfrm>
            <a:off x="3571868" y="392906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Lucida Handwriting" pitchFamily="66" charset="0"/>
              </a:rPr>
              <a:t>PREHISTORIA</a:t>
            </a:r>
            <a:endParaRPr lang="es-ES" b="1" dirty="0">
              <a:latin typeface="Lucida Handwriting" pitchFamily="66" charset="0"/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7000892" y="3929066"/>
            <a:ext cx="187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Lucida Handwriting" pitchFamily="66" charset="0"/>
              </a:rPr>
              <a:t>HISTORIA</a:t>
            </a:r>
            <a:endParaRPr lang="es-ES" b="1" dirty="0">
              <a:latin typeface="Lucida Handwriting" pitchFamily="66" charset="0"/>
            </a:endParaRPr>
          </a:p>
        </p:txBody>
      </p:sp>
      <p:sp>
        <p:nvSpPr>
          <p:cNvPr id="91" name="90 Rectángulo"/>
          <p:cNvSpPr/>
          <p:nvPr/>
        </p:nvSpPr>
        <p:spPr>
          <a:xfrm>
            <a:off x="5072066" y="5000636"/>
            <a:ext cx="3429024" cy="12144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AHORA QUE CONOCEMOS LOS DOS PERIODOS, VOLVAMOS A NUESTRO EJE SOBRE LA PREHISTORIA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7" grpId="0" animBg="1"/>
      <p:bldP spid="38" grpId="0"/>
      <p:bldP spid="84" grpId="0" build="allAtOnce"/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355555"/>
            <a:ext cx="8892480" cy="53138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7" name="26 Conector recto"/>
          <p:cNvCxnSpPr/>
          <p:nvPr/>
        </p:nvCxnSpPr>
        <p:spPr>
          <a:xfrm>
            <a:off x="1403648" y="393305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403648" y="429309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1403648" y="393305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8460432" y="3933056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V="1">
            <a:off x="8460432" y="4077072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403648" y="3918269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403648" y="4278309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403648" y="3918269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8460432" y="3918269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8460432" y="4062285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1907704" y="1859611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Lucida Handwriting" pitchFamily="66" charset="0"/>
              </a:rPr>
              <a:t>LA PREHISTORIA</a:t>
            </a:r>
            <a:endParaRPr lang="es-ES" b="1" dirty="0">
              <a:latin typeface="Lucida Handwriting" pitchFamily="66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 rot="16200000">
            <a:off x="254647" y="2459941"/>
            <a:ext cx="243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</a:rPr>
              <a:t>Hace 4 millones de años</a:t>
            </a:r>
            <a:endParaRPr lang="es-ES" b="1" dirty="0">
              <a:latin typeface="Arial Narrow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 rot="16200000">
            <a:off x="7935657" y="3065740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500 </a:t>
            </a:r>
            <a:r>
              <a:rPr lang="es-ES" b="1" dirty="0" err="1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grpSp>
        <p:nvGrpSpPr>
          <p:cNvPr id="2" name="45 Grupo"/>
          <p:cNvGrpSpPr/>
          <p:nvPr/>
        </p:nvGrpSpPr>
        <p:grpSpPr>
          <a:xfrm>
            <a:off x="1928794" y="3357562"/>
            <a:ext cx="500066" cy="1243427"/>
            <a:chOff x="3929058" y="2044285"/>
            <a:chExt cx="500066" cy="1243427"/>
          </a:xfrm>
        </p:grpSpPr>
        <p:grpSp>
          <p:nvGrpSpPr>
            <p:cNvPr id="3" name="159 Grupo"/>
            <p:cNvGrpSpPr/>
            <p:nvPr/>
          </p:nvGrpSpPr>
          <p:grpSpPr>
            <a:xfrm>
              <a:off x="3929058" y="2044284"/>
              <a:ext cx="500066" cy="1241838"/>
              <a:chOff x="3714744" y="2044284"/>
              <a:chExt cx="500066" cy="1241838"/>
            </a:xfrm>
          </p:grpSpPr>
          <p:grpSp>
            <p:nvGrpSpPr>
              <p:cNvPr id="5" name="153 Grupo"/>
              <p:cNvGrpSpPr/>
              <p:nvPr/>
            </p:nvGrpSpPr>
            <p:grpSpPr>
              <a:xfrm>
                <a:off x="3714744" y="2115719"/>
                <a:ext cx="428628" cy="1170399"/>
                <a:chOff x="3714744" y="2117436"/>
                <a:chExt cx="357193" cy="1097250"/>
              </a:xfrm>
            </p:grpSpPr>
            <p:cxnSp>
              <p:nvCxnSpPr>
                <p:cNvPr id="55" name="54 Conector recto"/>
                <p:cNvCxnSpPr/>
                <p:nvPr/>
              </p:nvCxnSpPr>
              <p:spPr>
                <a:xfrm>
                  <a:off x="3775253" y="2117436"/>
                  <a:ext cx="296684" cy="311433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55 Conector recto"/>
                <p:cNvCxnSpPr/>
                <p:nvPr/>
              </p:nvCxnSpPr>
              <p:spPr>
                <a:xfrm flipV="1">
                  <a:off x="3786182" y="2430456"/>
                  <a:ext cx="285752" cy="21272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Conector recto"/>
                <p:cNvCxnSpPr/>
                <p:nvPr/>
              </p:nvCxnSpPr>
              <p:spPr>
                <a:xfrm rot="16200000" flipH="1">
                  <a:off x="3786182" y="2643182"/>
                  <a:ext cx="285752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57 Conector recto"/>
                <p:cNvCxnSpPr/>
                <p:nvPr/>
              </p:nvCxnSpPr>
              <p:spPr>
                <a:xfrm flipV="1">
                  <a:off x="3714744" y="2928934"/>
                  <a:ext cx="357190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154 Grupo"/>
              <p:cNvGrpSpPr/>
              <p:nvPr/>
            </p:nvGrpSpPr>
            <p:grpSpPr>
              <a:xfrm>
                <a:off x="3786182" y="2044284"/>
                <a:ext cx="428628" cy="1241838"/>
                <a:chOff x="3714744" y="2050463"/>
                <a:chExt cx="357193" cy="1164223"/>
              </a:xfrm>
            </p:grpSpPr>
            <p:cxnSp>
              <p:nvCxnSpPr>
                <p:cNvPr id="51" name="50 Conector recto"/>
                <p:cNvCxnSpPr/>
                <p:nvPr/>
              </p:nvCxnSpPr>
              <p:spPr>
                <a:xfrm>
                  <a:off x="3715721" y="2050463"/>
                  <a:ext cx="356216" cy="37840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51 Conector recto"/>
                <p:cNvCxnSpPr/>
                <p:nvPr/>
              </p:nvCxnSpPr>
              <p:spPr>
                <a:xfrm flipV="1">
                  <a:off x="3766340" y="2402081"/>
                  <a:ext cx="285753" cy="21272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52 Conector recto"/>
                <p:cNvCxnSpPr/>
                <p:nvPr/>
              </p:nvCxnSpPr>
              <p:spPr>
                <a:xfrm rot="16200000" flipH="1">
                  <a:off x="3786182" y="2643182"/>
                  <a:ext cx="285752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53 Conector recto"/>
                <p:cNvCxnSpPr/>
                <p:nvPr/>
              </p:nvCxnSpPr>
              <p:spPr>
                <a:xfrm flipV="1">
                  <a:off x="3714744" y="2928934"/>
                  <a:ext cx="357190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8" name="47 Conector recto"/>
            <p:cNvCxnSpPr/>
            <p:nvPr/>
          </p:nvCxnSpPr>
          <p:spPr>
            <a:xfrm>
              <a:off x="3929058" y="3286124"/>
              <a:ext cx="142876" cy="158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58 Conector recto"/>
          <p:cNvCxnSpPr/>
          <p:nvPr/>
        </p:nvCxnSpPr>
        <p:spPr>
          <a:xfrm>
            <a:off x="486003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542925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600076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435768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3216958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378618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271461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700317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757239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650082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CuadroTexto"/>
          <p:cNvSpPr txBox="1"/>
          <p:nvPr/>
        </p:nvSpPr>
        <p:spPr>
          <a:xfrm rot="16200000">
            <a:off x="7078400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2000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cxnSp>
        <p:nvCxnSpPr>
          <p:cNvPr id="70" name="69 Conector recto"/>
          <p:cNvCxnSpPr/>
          <p:nvPr/>
        </p:nvCxnSpPr>
        <p:spPr>
          <a:xfrm>
            <a:off x="814390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 rot="16200000">
            <a:off x="7578467" y="3191039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cxnSp>
        <p:nvCxnSpPr>
          <p:cNvPr id="73" name="72 Conector recto"/>
          <p:cNvCxnSpPr/>
          <p:nvPr/>
        </p:nvCxnSpPr>
        <p:spPr>
          <a:xfrm>
            <a:off x="850109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CuadroTexto"/>
          <p:cNvSpPr txBox="1"/>
          <p:nvPr/>
        </p:nvSpPr>
        <p:spPr>
          <a:xfrm rot="16200000">
            <a:off x="6506897" y="3191039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3000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6" name="75 CuadroTexto"/>
          <p:cNvSpPr txBox="1"/>
          <p:nvPr/>
        </p:nvSpPr>
        <p:spPr>
          <a:xfrm rot="16200000">
            <a:off x="5994688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4000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7" name="76 CuadroTexto"/>
          <p:cNvSpPr txBox="1"/>
          <p:nvPr/>
        </p:nvSpPr>
        <p:spPr>
          <a:xfrm rot="16200000">
            <a:off x="5435327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5000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8" name="77 CuadroTexto"/>
          <p:cNvSpPr txBox="1"/>
          <p:nvPr/>
        </p:nvSpPr>
        <p:spPr>
          <a:xfrm rot="16200000">
            <a:off x="4935261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6000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9" name="78 CuadroTexto"/>
          <p:cNvSpPr txBox="1"/>
          <p:nvPr/>
        </p:nvSpPr>
        <p:spPr>
          <a:xfrm rot="16200000">
            <a:off x="4292319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7000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0" name="79 CuadroTexto"/>
          <p:cNvSpPr txBox="1"/>
          <p:nvPr/>
        </p:nvSpPr>
        <p:spPr>
          <a:xfrm rot="16200000">
            <a:off x="3792253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8000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1" name="80 CuadroTexto"/>
          <p:cNvSpPr txBox="1"/>
          <p:nvPr/>
        </p:nvSpPr>
        <p:spPr>
          <a:xfrm rot="16200000">
            <a:off x="3292188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9000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2" name="81 CuadroTexto"/>
          <p:cNvSpPr txBox="1"/>
          <p:nvPr/>
        </p:nvSpPr>
        <p:spPr>
          <a:xfrm rot="16200000">
            <a:off x="2762401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10000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3" name="82 CuadroTexto"/>
          <p:cNvSpPr txBox="1"/>
          <p:nvPr/>
        </p:nvSpPr>
        <p:spPr>
          <a:xfrm rot="16200000">
            <a:off x="2149179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11000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827584" y="476672"/>
            <a:ext cx="792088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Black" pitchFamily="34" charset="0"/>
              </a:rPr>
              <a:t>NOMBRE Y EXPLICA LOS DIFERENTES PERIODOS Y FECHAS</a:t>
            </a:r>
            <a:endParaRPr lang="es-ES" sz="1400" dirty="0">
              <a:latin typeface="Arial Narrow" pitchFamily="34" charset="0"/>
            </a:endParaRPr>
          </a:p>
        </p:txBody>
      </p:sp>
      <p:sp>
        <p:nvSpPr>
          <p:cNvPr id="74" name="73 Elipse"/>
          <p:cNvSpPr/>
          <p:nvPr/>
        </p:nvSpPr>
        <p:spPr>
          <a:xfrm>
            <a:off x="323528" y="116632"/>
            <a:ext cx="79208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8</a:t>
            </a:r>
            <a:endParaRPr lang="es-ES" sz="2400" dirty="0">
              <a:latin typeface="Arial Black" pitchFamily="34" charset="0"/>
            </a:endParaRPr>
          </a:p>
        </p:txBody>
      </p:sp>
      <p:cxnSp>
        <p:nvCxnSpPr>
          <p:cNvPr id="86" name="85 Conector recto de flecha"/>
          <p:cNvCxnSpPr/>
          <p:nvPr/>
        </p:nvCxnSpPr>
        <p:spPr>
          <a:xfrm flipV="1">
            <a:off x="3214678" y="3000372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 flipV="1">
            <a:off x="6786578" y="3071810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V="1">
            <a:off x="8001024" y="3071810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 flipV="1">
            <a:off x="7500958" y="3071810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 rot="16200000">
            <a:off x="2666822" y="2262344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10000 </a:t>
            </a:r>
            <a:r>
              <a:rPr lang="es-ES" sz="1100" b="1" dirty="0" err="1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93" name="92 CuadroTexto"/>
          <p:cNvSpPr txBox="1"/>
          <p:nvPr/>
        </p:nvSpPr>
        <p:spPr>
          <a:xfrm rot="16200000">
            <a:off x="6238722" y="2333783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3500 </a:t>
            </a:r>
            <a:r>
              <a:rPr lang="es-ES" sz="1100" b="1" dirty="0" err="1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94" name="93 CuadroTexto"/>
          <p:cNvSpPr txBox="1"/>
          <p:nvPr/>
        </p:nvSpPr>
        <p:spPr>
          <a:xfrm rot="16200000">
            <a:off x="6953102" y="2333781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2200 </a:t>
            </a:r>
            <a:r>
              <a:rPr lang="es-ES" sz="1100" b="1" dirty="0" err="1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95" name="94 CuadroTexto"/>
          <p:cNvSpPr txBox="1"/>
          <p:nvPr/>
        </p:nvSpPr>
        <p:spPr>
          <a:xfrm rot="16200000">
            <a:off x="7453168" y="2333783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1100 </a:t>
            </a:r>
            <a:r>
              <a:rPr lang="es-ES" sz="1100" b="1" dirty="0" err="1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1643042" y="2285992"/>
            <a:ext cx="128588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Aparición de los primeros homínidos</a:t>
            </a:r>
            <a:endParaRPr lang="es-ES" sz="1000" dirty="0" smtClean="0"/>
          </a:p>
        </p:txBody>
      </p:sp>
      <p:sp>
        <p:nvSpPr>
          <p:cNvPr id="87" name="86 CuadroTexto"/>
          <p:cNvSpPr txBox="1"/>
          <p:nvPr/>
        </p:nvSpPr>
        <p:spPr>
          <a:xfrm>
            <a:off x="3286116" y="2214554"/>
            <a:ext cx="92869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Aparición de la agricultura</a:t>
            </a:r>
            <a:endParaRPr lang="es-ES" sz="1000" dirty="0" smtClean="0"/>
          </a:p>
        </p:txBody>
      </p:sp>
      <p:sp>
        <p:nvSpPr>
          <p:cNvPr id="91" name="90 CuadroTexto"/>
          <p:cNvSpPr txBox="1"/>
          <p:nvPr/>
        </p:nvSpPr>
        <p:spPr>
          <a:xfrm>
            <a:off x="5500694" y="2357430"/>
            <a:ext cx="114300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Descubrimiento del metal</a:t>
            </a:r>
            <a:endParaRPr lang="es-ES" sz="1000" dirty="0" smtClean="0"/>
          </a:p>
        </p:txBody>
      </p:sp>
      <p:cxnSp>
        <p:nvCxnSpPr>
          <p:cNvPr id="97" name="96 Conector recto de flecha"/>
          <p:cNvCxnSpPr/>
          <p:nvPr/>
        </p:nvCxnSpPr>
        <p:spPr>
          <a:xfrm rot="5400000" flipH="1" flipV="1">
            <a:off x="6104497" y="3103315"/>
            <a:ext cx="1649914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01 CuadroTexto"/>
          <p:cNvSpPr txBox="1"/>
          <p:nvPr/>
        </p:nvSpPr>
        <p:spPr>
          <a:xfrm rot="16200000">
            <a:off x="6381598" y="1547964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3200 </a:t>
            </a:r>
            <a:r>
              <a:rPr lang="es-ES" sz="1100" dirty="0" err="1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104" name="103 CuadroTexto"/>
          <p:cNvSpPr txBox="1"/>
          <p:nvPr/>
        </p:nvSpPr>
        <p:spPr>
          <a:xfrm>
            <a:off x="5786446" y="1714488"/>
            <a:ext cx="100013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Aparición de la escritura</a:t>
            </a:r>
            <a:endParaRPr lang="es-ES" sz="1000" dirty="0" smtClean="0"/>
          </a:p>
        </p:txBody>
      </p:sp>
      <p:sp>
        <p:nvSpPr>
          <p:cNvPr id="105" name="104 CuadroTexto"/>
          <p:cNvSpPr txBox="1"/>
          <p:nvPr/>
        </p:nvSpPr>
        <p:spPr>
          <a:xfrm>
            <a:off x="5857884" y="2857496"/>
            <a:ext cx="78581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 </a:t>
            </a:r>
            <a:r>
              <a:rPr lang="es-ES" sz="1000" dirty="0" smtClean="0"/>
              <a:t>Inicio </a:t>
            </a:r>
            <a:r>
              <a:rPr lang="es-ES" sz="1000" dirty="0" smtClean="0"/>
              <a:t>del cobre</a:t>
            </a:r>
            <a:endParaRPr lang="es-ES" sz="1000" dirty="0" smtClean="0"/>
          </a:p>
        </p:txBody>
      </p:sp>
      <p:sp>
        <p:nvSpPr>
          <p:cNvPr id="106" name="105 CuadroTexto"/>
          <p:cNvSpPr txBox="1"/>
          <p:nvPr/>
        </p:nvSpPr>
        <p:spPr>
          <a:xfrm>
            <a:off x="7072330" y="2000240"/>
            <a:ext cx="78581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Inicio del bronce</a:t>
            </a:r>
            <a:endParaRPr lang="es-ES" sz="1000" dirty="0" smtClean="0"/>
          </a:p>
        </p:txBody>
      </p:sp>
      <p:sp>
        <p:nvSpPr>
          <p:cNvPr id="107" name="106 CuadroTexto"/>
          <p:cNvSpPr txBox="1"/>
          <p:nvPr/>
        </p:nvSpPr>
        <p:spPr>
          <a:xfrm>
            <a:off x="8143900" y="2528824"/>
            <a:ext cx="78581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Inicio del hierro</a:t>
            </a:r>
            <a:endParaRPr lang="es-E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7" grpId="0" animBg="1"/>
      <p:bldP spid="91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357298"/>
            <a:ext cx="8892480" cy="53138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7" name="26 Conector recto"/>
          <p:cNvCxnSpPr/>
          <p:nvPr/>
        </p:nvCxnSpPr>
        <p:spPr>
          <a:xfrm>
            <a:off x="1403648" y="393305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403648" y="429309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1403648" y="393305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8460432" y="3933056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V="1">
            <a:off x="8460432" y="4077072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403648" y="3918269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403648" y="4278309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403648" y="3918269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8460432" y="3918269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8460432" y="4062285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1907704" y="1859611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Lucida Handwriting" pitchFamily="66" charset="0"/>
              </a:rPr>
              <a:t>LA PREHISTORIA</a:t>
            </a:r>
            <a:endParaRPr lang="es-ES" b="1" dirty="0">
              <a:latin typeface="Lucida Handwriting" pitchFamily="66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 rot="16200000">
            <a:off x="218928" y="2424221"/>
            <a:ext cx="250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</a:rPr>
              <a:t>Hace 4 millones de años</a:t>
            </a:r>
            <a:endParaRPr lang="es-ES" b="1" dirty="0">
              <a:latin typeface="Arial Narrow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 rot="16200000">
            <a:off x="7935657" y="3065740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500 </a:t>
            </a:r>
            <a:r>
              <a:rPr lang="es-ES" b="1" dirty="0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cxnSp>
        <p:nvCxnSpPr>
          <p:cNvPr id="59" name="58 Conector recto"/>
          <p:cNvCxnSpPr/>
          <p:nvPr/>
        </p:nvCxnSpPr>
        <p:spPr>
          <a:xfrm>
            <a:off x="486003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542925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600076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435768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3216958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378618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271461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700317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757239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650082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CuadroTexto"/>
          <p:cNvSpPr txBox="1"/>
          <p:nvPr/>
        </p:nvSpPr>
        <p:spPr>
          <a:xfrm rot="16200000">
            <a:off x="7078400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2000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cxnSp>
        <p:nvCxnSpPr>
          <p:cNvPr id="70" name="69 Conector recto"/>
          <p:cNvCxnSpPr/>
          <p:nvPr/>
        </p:nvCxnSpPr>
        <p:spPr>
          <a:xfrm>
            <a:off x="814390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 rot="16200000">
            <a:off x="7578467" y="3191039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cxnSp>
        <p:nvCxnSpPr>
          <p:cNvPr id="73" name="72 Conector recto"/>
          <p:cNvCxnSpPr/>
          <p:nvPr/>
        </p:nvCxnSpPr>
        <p:spPr>
          <a:xfrm>
            <a:off x="850109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CuadroTexto"/>
          <p:cNvSpPr txBox="1"/>
          <p:nvPr/>
        </p:nvSpPr>
        <p:spPr>
          <a:xfrm rot="16200000">
            <a:off x="6506897" y="3191039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3000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6" name="75 CuadroTexto"/>
          <p:cNvSpPr txBox="1"/>
          <p:nvPr/>
        </p:nvSpPr>
        <p:spPr>
          <a:xfrm rot="16200000">
            <a:off x="5994688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4000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7" name="76 CuadroTexto"/>
          <p:cNvSpPr txBox="1"/>
          <p:nvPr/>
        </p:nvSpPr>
        <p:spPr>
          <a:xfrm rot="16200000">
            <a:off x="5435327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5000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8" name="77 CuadroTexto"/>
          <p:cNvSpPr txBox="1"/>
          <p:nvPr/>
        </p:nvSpPr>
        <p:spPr>
          <a:xfrm rot="16200000">
            <a:off x="4935261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6000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9" name="78 CuadroTexto"/>
          <p:cNvSpPr txBox="1"/>
          <p:nvPr/>
        </p:nvSpPr>
        <p:spPr>
          <a:xfrm rot="16200000">
            <a:off x="4292319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7000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0" name="79 CuadroTexto"/>
          <p:cNvSpPr txBox="1"/>
          <p:nvPr/>
        </p:nvSpPr>
        <p:spPr>
          <a:xfrm rot="16200000">
            <a:off x="3792253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8000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1" name="80 CuadroTexto"/>
          <p:cNvSpPr txBox="1"/>
          <p:nvPr/>
        </p:nvSpPr>
        <p:spPr>
          <a:xfrm rot="16200000">
            <a:off x="3292188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9000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2" name="81 CuadroTexto"/>
          <p:cNvSpPr txBox="1"/>
          <p:nvPr/>
        </p:nvSpPr>
        <p:spPr>
          <a:xfrm rot="16200000">
            <a:off x="2762401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10000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3" name="82 CuadroTexto"/>
          <p:cNvSpPr txBox="1"/>
          <p:nvPr/>
        </p:nvSpPr>
        <p:spPr>
          <a:xfrm rot="16200000">
            <a:off x="2149179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11000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cxnSp>
        <p:nvCxnSpPr>
          <p:cNvPr id="86" name="85 Conector recto de flecha"/>
          <p:cNvCxnSpPr/>
          <p:nvPr/>
        </p:nvCxnSpPr>
        <p:spPr>
          <a:xfrm flipV="1">
            <a:off x="3214678" y="3000372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 flipV="1">
            <a:off x="6786578" y="3071810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V="1">
            <a:off x="8001024" y="3071810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 flipV="1">
            <a:off x="7500958" y="3071810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 rot="16200000">
            <a:off x="2666822" y="2262344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10000 </a:t>
            </a:r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93" name="92 CuadroTexto"/>
          <p:cNvSpPr txBox="1"/>
          <p:nvPr/>
        </p:nvSpPr>
        <p:spPr>
          <a:xfrm rot="16200000">
            <a:off x="6238722" y="2333783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3500 </a:t>
            </a:r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94" name="93 CuadroTexto"/>
          <p:cNvSpPr txBox="1"/>
          <p:nvPr/>
        </p:nvSpPr>
        <p:spPr>
          <a:xfrm rot="16200000">
            <a:off x="6953102" y="2333781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2200 </a:t>
            </a:r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95" name="94 CuadroTexto"/>
          <p:cNvSpPr txBox="1"/>
          <p:nvPr/>
        </p:nvSpPr>
        <p:spPr>
          <a:xfrm rot="16200000">
            <a:off x="7453168" y="2333783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1100 </a:t>
            </a:r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1643042" y="2285992"/>
            <a:ext cx="1143008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Aparición de los primeros homínidos</a:t>
            </a:r>
            <a:endParaRPr lang="es-ES" sz="1000" dirty="0" smtClean="0"/>
          </a:p>
        </p:txBody>
      </p:sp>
      <p:sp>
        <p:nvSpPr>
          <p:cNvPr id="87" name="86 CuadroTexto"/>
          <p:cNvSpPr txBox="1"/>
          <p:nvPr/>
        </p:nvSpPr>
        <p:spPr>
          <a:xfrm>
            <a:off x="3286116" y="2214554"/>
            <a:ext cx="92869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Aparición de la agricultura</a:t>
            </a:r>
            <a:endParaRPr lang="es-ES" sz="1000" dirty="0" smtClean="0"/>
          </a:p>
        </p:txBody>
      </p:sp>
      <p:sp>
        <p:nvSpPr>
          <p:cNvPr id="91" name="90 CuadroTexto"/>
          <p:cNvSpPr txBox="1"/>
          <p:nvPr/>
        </p:nvSpPr>
        <p:spPr>
          <a:xfrm>
            <a:off x="5429256" y="2357430"/>
            <a:ext cx="121444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Descubrimiento del metal</a:t>
            </a:r>
            <a:endParaRPr lang="es-ES" sz="1000" dirty="0" smtClean="0"/>
          </a:p>
        </p:txBody>
      </p:sp>
      <p:cxnSp>
        <p:nvCxnSpPr>
          <p:cNvPr id="97" name="96 Conector recto de flecha"/>
          <p:cNvCxnSpPr/>
          <p:nvPr/>
        </p:nvCxnSpPr>
        <p:spPr>
          <a:xfrm rot="5400000" flipH="1" flipV="1">
            <a:off x="6104497" y="3174753"/>
            <a:ext cx="1649914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01 CuadroTexto"/>
          <p:cNvSpPr txBox="1"/>
          <p:nvPr/>
        </p:nvSpPr>
        <p:spPr>
          <a:xfrm rot="16200000">
            <a:off x="6381598" y="1547964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3200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104" name="103 CuadroTexto"/>
          <p:cNvSpPr txBox="1"/>
          <p:nvPr/>
        </p:nvSpPr>
        <p:spPr>
          <a:xfrm>
            <a:off x="5572132" y="1714488"/>
            <a:ext cx="121444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Aparición de la escritura</a:t>
            </a:r>
            <a:endParaRPr lang="es-ES" sz="1000" dirty="0" smtClean="0"/>
          </a:p>
        </p:txBody>
      </p:sp>
      <p:sp>
        <p:nvSpPr>
          <p:cNvPr id="105" name="104 CuadroTexto"/>
          <p:cNvSpPr txBox="1"/>
          <p:nvPr/>
        </p:nvSpPr>
        <p:spPr>
          <a:xfrm>
            <a:off x="5857884" y="2857496"/>
            <a:ext cx="78581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Inicio del cobre</a:t>
            </a:r>
            <a:endParaRPr lang="es-ES" sz="1000" dirty="0" smtClean="0"/>
          </a:p>
        </p:txBody>
      </p:sp>
      <p:sp>
        <p:nvSpPr>
          <p:cNvPr id="106" name="105 CuadroTexto"/>
          <p:cNvSpPr txBox="1"/>
          <p:nvPr/>
        </p:nvSpPr>
        <p:spPr>
          <a:xfrm>
            <a:off x="7072330" y="2000240"/>
            <a:ext cx="78581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Inicio del bronce</a:t>
            </a:r>
            <a:endParaRPr lang="es-ES" sz="1000" dirty="0" smtClean="0"/>
          </a:p>
        </p:txBody>
      </p:sp>
      <p:sp>
        <p:nvSpPr>
          <p:cNvPr id="107" name="106 CuadroTexto"/>
          <p:cNvSpPr txBox="1"/>
          <p:nvPr/>
        </p:nvSpPr>
        <p:spPr>
          <a:xfrm>
            <a:off x="8143900" y="2528824"/>
            <a:ext cx="78581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Inicio del hierro</a:t>
            </a:r>
            <a:endParaRPr lang="es-ES" sz="1000" dirty="0" smtClean="0"/>
          </a:p>
        </p:txBody>
      </p:sp>
      <p:sp>
        <p:nvSpPr>
          <p:cNvPr id="84" name="83 Rectángulo"/>
          <p:cNvSpPr/>
          <p:nvPr/>
        </p:nvSpPr>
        <p:spPr>
          <a:xfrm>
            <a:off x="827584" y="476672"/>
            <a:ext cx="792088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Black" pitchFamily="34" charset="0"/>
              </a:rPr>
              <a:t>COLOREA EL EJE CON LOS DIFERENTES PERIODOS Y PON SUS NOMBRES</a:t>
            </a:r>
            <a:endParaRPr lang="es-ES" sz="1600" dirty="0">
              <a:latin typeface="Arial Black" pitchFamily="34" charset="0"/>
            </a:endParaRPr>
          </a:p>
        </p:txBody>
      </p:sp>
      <p:sp>
        <p:nvSpPr>
          <p:cNvPr id="96" name="95 Elipse"/>
          <p:cNvSpPr/>
          <p:nvPr/>
        </p:nvSpPr>
        <p:spPr>
          <a:xfrm>
            <a:off x="323528" y="116632"/>
            <a:ext cx="79208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9</a:t>
            </a:r>
            <a:endParaRPr lang="es-ES" sz="2400" dirty="0">
              <a:latin typeface="Arial Black" pitchFamily="34" charset="0"/>
            </a:endParaRPr>
          </a:p>
        </p:txBody>
      </p:sp>
      <p:grpSp>
        <p:nvGrpSpPr>
          <p:cNvPr id="2" name="45 Grupo"/>
          <p:cNvGrpSpPr/>
          <p:nvPr/>
        </p:nvGrpSpPr>
        <p:grpSpPr>
          <a:xfrm>
            <a:off x="1928794" y="3357562"/>
            <a:ext cx="500066" cy="1243427"/>
            <a:chOff x="3929058" y="2044285"/>
            <a:chExt cx="500066" cy="1243427"/>
          </a:xfrm>
        </p:grpSpPr>
        <p:grpSp>
          <p:nvGrpSpPr>
            <p:cNvPr id="3" name="159 Grupo"/>
            <p:cNvGrpSpPr/>
            <p:nvPr/>
          </p:nvGrpSpPr>
          <p:grpSpPr>
            <a:xfrm>
              <a:off x="3929058" y="2044284"/>
              <a:ext cx="500066" cy="1241838"/>
              <a:chOff x="3714744" y="2044284"/>
              <a:chExt cx="500066" cy="1241838"/>
            </a:xfrm>
          </p:grpSpPr>
          <p:grpSp>
            <p:nvGrpSpPr>
              <p:cNvPr id="5" name="153 Grupo"/>
              <p:cNvGrpSpPr/>
              <p:nvPr/>
            </p:nvGrpSpPr>
            <p:grpSpPr>
              <a:xfrm>
                <a:off x="3714744" y="2115719"/>
                <a:ext cx="428628" cy="1170399"/>
                <a:chOff x="3714744" y="2117436"/>
                <a:chExt cx="357193" cy="1097250"/>
              </a:xfrm>
            </p:grpSpPr>
            <p:cxnSp>
              <p:nvCxnSpPr>
                <p:cNvPr id="55" name="54 Conector recto"/>
                <p:cNvCxnSpPr/>
                <p:nvPr/>
              </p:nvCxnSpPr>
              <p:spPr>
                <a:xfrm>
                  <a:off x="3775253" y="2117436"/>
                  <a:ext cx="296684" cy="311433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55 Conector recto"/>
                <p:cNvCxnSpPr/>
                <p:nvPr/>
              </p:nvCxnSpPr>
              <p:spPr>
                <a:xfrm flipV="1">
                  <a:off x="3786182" y="2430456"/>
                  <a:ext cx="285752" cy="21272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Conector recto"/>
                <p:cNvCxnSpPr/>
                <p:nvPr/>
              </p:nvCxnSpPr>
              <p:spPr>
                <a:xfrm rot="16200000" flipH="1">
                  <a:off x="3786182" y="2643182"/>
                  <a:ext cx="285752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57 Conector recto"/>
                <p:cNvCxnSpPr/>
                <p:nvPr/>
              </p:nvCxnSpPr>
              <p:spPr>
                <a:xfrm flipV="1">
                  <a:off x="3714744" y="2928934"/>
                  <a:ext cx="357190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154 Grupo"/>
              <p:cNvGrpSpPr/>
              <p:nvPr/>
            </p:nvGrpSpPr>
            <p:grpSpPr>
              <a:xfrm>
                <a:off x="3786182" y="2044284"/>
                <a:ext cx="428628" cy="1241838"/>
                <a:chOff x="3714744" y="2050463"/>
                <a:chExt cx="357193" cy="1164223"/>
              </a:xfrm>
            </p:grpSpPr>
            <p:cxnSp>
              <p:nvCxnSpPr>
                <p:cNvPr id="51" name="50 Conector recto"/>
                <p:cNvCxnSpPr/>
                <p:nvPr/>
              </p:nvCxnSpPr>
              <p:spPr>
                <a:xfrm>
                  <a:off x="3715721" y="2050463"/>
                  <a:ext cx="356216" cy="37840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51 Conector recto"/>
                <p:cNvCxnSpPr/>
                <p:nvPr/>
              </p:nvCxnSpPr>
              <p:spPr>
                <a:xfrm flipV="1">
                  <a:off x="3766340" y="2402081"/>
                  <a:ext cx="285753" cy="21272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52 Conector recto"/>
                <p:cNvCxnSpPr/>
                <p:nvPr/>
              </p:nvCxnSpPr>
              <p:spPr>
                <a:xfrm rot="16200000" flipH="1">
                  <a:off x="3786182" y="2643182"/>
                  <a:ext cx="285752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53 Conector recto"/>
                <p:cNvCxnSpPr/>
                <p:nvPr/>
              </p:nvCxnSpPr>
              <p:spPr>
                <a:xfrm flipV="1">
                  <a:off x="3714744" y="2928934"/>
                  <a:ext cx="357190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8" name="47 Conector recto"/>
            <p:cNvCxnSpPr/>
            <p:nvPr/>
          </p:nvCxnSpPr>
          <p:spPr>
            <a:xfrm>
              <a:off x="3929058" y="3286124"/>
              <a:ext cx="142876" cy="158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118 Grupo"/>
          <p:cNvGrpSpPr/>
          <p:nvPr/>
        </p:nvGrpSpPr>
        <p:grpSpPr>
          <a:xfrm>
            <a:off x="1428728" y="3929066"/>
            <a:ext cx="1785950" cy="369332"/>
            <a:chOff x="1428728" y="3929066"/>
            <a:chExt cx="1785950" cy="369332"/>
          </a:xfrm>
        </p:grpSpPr>
        <p:sp>
          <p:nvSpPr>
            <p:cNvPr id="98" name="97 Rectángulo"/>
            <p:cNvSpPr/>
            <p:nvPr/>
          </p:nvSpPr>
          <p:spPr>
            <a:xfrm>
              <a:off x="1428728" y="3929066"/>
              <a:ext cx="1785950" cy="35719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0" name="109 CuadroTexto"/>
            <p:cNvSpPr txBox="1"/>
            <p:nvPr/>
          </p:nvSpPr>
          <p:spPr>
            <a:xfrm>
              <a:off x="1571604" y="3929066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PALEOLÍTICO</a:t>
              </a:r>
              <a:endParaRPr lang="es-ES" b="1" dirty="0"/>
            </a:p>
          </p:txBody>
        </p:sp>
      </p:grpSp>
      <p:grpSp>
        <p:nvGrpSpPr>
          <p:cNvPr id="120" name="119 Grupo"/>
          <p:cNvGrpSpPr/>
          <p:nvPr/>
        </p:nvGrpSpPr>
        <p:grpSpPr>
          <a:xfrm>
            <a:off x="3214678" y="3929066"/>
            <a:ext cx="3571900" cy="369332"/>
            <a:chOff x="3214678" y="3929066"/>
            <a:chExt cx="3571900" cy="369332"/>
          </a:xfrm>
        </p:grpSpPr>
        <p:sp>
          <p:nvSpPr>
            <p:cNvPr id="99" name="98 Rectángulo"/>
            <p:cNvSpPr/>
            <p:nvPr/>
          </p:nvSpPr>
          <p:spPr>
            <a:xfrm>
              <a:off x="3214678" y="3929066"/>
              <a:ext cx="3571900" cy="35719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1" name="110 CuadroTexto"/>
            <p:cNvSpPr txBox="1"/>
            <p:nvPr/>
          </p:nvSpPr>
          <p:spPr>
            <a:xfrm>
              <a:off x="4143372" y="3929066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NEOLÍTICO</a:t>
              </a:r>
              <a:endParaRPr lang="es-ES" b="1" dirty="0"/>
            </a:p>
          </p:txBody>
        </p:sp>
      </p:grpSp>
      <p:grpSp>
        <p:nvGrpSpPr>
          <p:cNvPr id="121" name="120 Grupo"/>
          <p:cNvGrpSpPr/>
          <p:nvPr/>
        </p:nvGrpSpPr>
        <p:grpSpPr>
          <a:xfrm>
            <a:off x="6715140" y="3929066"/>
            <a:ext cx="857256" cy="357190"/>
            <a:chOff x="6715140" y="3929066"/>
            <a:chExt cx="857256" cy="357190"/>
          </a:xfrm>
        </p:grpSpPr>
        <p:sp>
          <p:nvSpPr>
            <p:cNvPr id="100" name="99 Rectángulo"/>
            <p:cNvSpPr/>
            <p:nvPr/>
          </p:nvSpPr>
          <p:spPr>
            <a:xfrm>
              <a:off x="6786578" y="3929066"/>
              <a:ext cx="714380" cy="35719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2" name="111 CuadroTexto"/>
            <p:cNvSpPr txBox="1"/>
            <p:nvPr/>
          </p:nvSpPr>
          <p:spPr>
            <a:xfrm>
              <a:off x="6715140" y="3978479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 smtClean="0"/>
                <a:t>COBRE</a:t>
              </a:r>
              <a:endParaRPr lang="es-ES" sz="1400" b="1" dirty="0"/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7429520" y="3929066"/>
            <a:ext cx="857256" cy="357190"/>
            <a:chOff x="7429520" y="3929066"/>
            <a:chExt cx="857256" cy="357190"/>
          </a:xfrm>
        </p:grpSpPr>
        <p:sp>
          <p:nvSpPr>
            <p:cNvPr id="101" name="100 Rectángulo"/>
            <p:cNvSpPr/>
            <p:nvPr/>
          </p:nvSpPr>
          <p:spPr>
            <a:xfrm>
              <a:off x="7500958" y="3929066"/>
              <a:ext cx="500066" cy="35719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3" name="112 CuadroTexto"/>
            <p:cNvSpPr txBox="1"/>
            <p:nvPr/>
          </p:nvSpPr>
          <p:spPr>
            <a:xfrm>
              <a:off x="7429520" y="4000504"/>
              <a:ext cx="8572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solidFill>
                    <a:schemeClr val="bg1"/>
                  </a:solidFill>
                </a:rPr>
                <a:t>BRONCE</a:t>
              </a:r>
              <a:endParaRPr lang="es-ES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122 Grupo"/>
          <p:cNvGrpSpPr/>
          <p:nvPr/>
        </p:nvGrpSpPr>
        <p:grpSpPr>
          <a:xfrm>
            <a:off x="8001024" y="3929066"/>
            <a:ext cx="571504" cy="357190"/>
            <a:chOff x="8001024" y="3929066"/>
            <a:chExt cx="571504" cy="357190"/>
          </a:xfrm>
        </p:grpSpPr>
        <p:sp>
          <p:nvSpPr>
            <p:cNvPr id="108" name="107 Rectángulo"/>
            <p:cNvSpPr/>
            <p:nvPr/>
          </p:nvSpPr>
          <p:spPr>
            <a:xfrm>
              <a:off x="8001024" y="3929066"/>
              <a:ext cx="500066" cy="3571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4" name="113 CuadroTexto"/>
            <p:cNvSpPr txBox="1"/>
            <p:nvPr/>
          </p:nvSpPr>
          <p:spPr>
            <a:xfrm>
              <a:off x="8001024" y="3929066"/>
              <a:ext cx="5715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/>
                <a:t>HIERRO</a:t>
              </a:r>
              <a:endParaRPr lang="es-ES" sz="900" b="1" dirty="0"/>
            </a:p>
          </p:txBody>
        </p:sp>
      </p:grpSp>
      <p:sp>
        <p:nvSpPr>
          <p:cNvPr id="124" name="123 Abrir llave"/>
          <p:cNvSpPr/>
          <p:nvPr/>
        </p:nvSpPr>
        <p:spPr>
          <a:xfrm rot="16200000">
            <a:off x="7427525" y="3859623"/>
            <a:ext cx="504056" cy="1643074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124 Rectángulo"/>
          <p:cNvSpPr/>
          <p:nvPr/>
        </p:nvSpPr>
        <p:spPr>
          <a:xfrm>
            <a:off x="7000892" y="5072074"/>
            <a:ext cx="1500198" cy="28575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EDAD DE LOS METALES</a:t>
            </a:r>
            <a:endParaRPr lang="es-E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357298"/>
            <a:ext cx="8892480" cy="53138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7" name="26 Conector recto"/>
          <p:cNvCxnSpPr/>
          <p:nvPr/>
        </p:nvCxnSpPr>
        <p:spPr>
          <a:xfrm>
            <a:off x="1403648" y="393305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403648" y="429309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1403648" y="393305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8460432" y="3933056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V="1">
            <a:off x="8460432" y="4077072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403648" y="3918269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403648" y="4278309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403648" y="3918269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8460432" y="3918269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8460432" y="4062285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1907704" y="1859611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Lucida Handwriting" pitchFamily="66" charset="0"/>
              </a:rPr>
              <a:t>LA PREHISTORIA</a:t>
            </a:r>
            <a:endParaRPr lang="es-ES" b="1" dirty="0">
              <a:latin typeface="Lucida Handwriting" pitchFamily="66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 rot="16200000">
            <a:off x="-66824" y="2352783"/>
            <a:ext cx="264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</a:rPr>
              <a:t>Hace 4 millones de años</a:t>
            </a:r>
            <a:endParaRPr lang="es-ES" b="1" dirty="0">
              <a:latin typeface="Arial Narrow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 rot="16200000">
            <a:off x="7935657" y="3065740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500 </a:t>
            </a:r>
            <a:r>
              <a:rPr lang="es-ES" b="1" dirty="0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cxnSp>
        <p:nvCxnSpPr>
          <p:cNvPr id="59" name="58 Conector recto"/>
          <p:cNvCxnSpPr/>
          <p:nvPr/>
        </p:nvCxnSpPr>
        <p:spPr>
          <a:xfrm>
            <a:off x="486003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542925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600076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435768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3216958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378618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271461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700317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757239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650082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CuadroTexto"/>
          <p:cNvSpPr txBox="1"/>
          <p:nvPr/>
        </p:nvSpPr>
        <p:spPr>
          <a:xfrm rot="16200000">
            <a:off x="7078400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2000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cxnSp>
        <p:nvCxnSpPr>
          <p:cNvPr id="70" name="69 Conector recto"/>
          <p:cNvCxnSpPr/>
          <p:nvPr/>
        </p:nvCxnSpPr>
        <p:spPr>
          <a:xfrm>
            <a:off x="814390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 rot="16200000">
            <a:off x="7578467" y="3191039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cxnSp>
        <p:nvCxnSpPr>
          <p:cNvPr id="73" name="72 Conector recto"/>
          <p:cNvCxnSpPr/>
          <p:nvPr/>
        </p:nvCxnSpPr>
        <p:spPr>
          <a:xfrm>
            <a:off x="850109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CuadroTexto"/>
          <p:cNvSpPr txBox="1"/>
          <p:nvPr/>
        </p:nvSpPr>
        <p:spPr>
          <a:xfrm rot="16200000">
            <a:off x="6506897" y="3191039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3000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6" name="75 CuadroTexto"/>
          <p:cNvSpPr txBox="1"/>
          <p:nvPr/>
        </p:nvSpPr>
        <p:spPr>
          <a:xfrm rot="16200000">
            <a:off x="5994688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4000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7" name="76 CuadroTexto"/>
          <p:cNvSpPr txBox="1"/>
          <p:nvPr/>
        </p:nvSpPr>
        <p:spPr>
          <a:xfrm rot="16200000">
            <a:off x="5435327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5000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8" name="77 CuadroTexto"/>
          <p:cNvSpPr txBox="1"/>
          <p:nvPr/>
        </p:nvSpPr>
        <p:spPr>
          <a:xfrm rot="16200000">
            <a:off x="4935261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6000 BC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9" name="78 CuadroTexto"/>
          <p:cNvSpPr txBox="1"/>
          <p:nvPr/>
        </p:nvSpPr>
        <p:spPr>
          <a:xfrm rot="16200000">
            <a:off x="4292319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7000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0" name="79 CuadroTexto"/>
          <p:cNvSpPr txBox="1"/>
          <p:nvPr/>
        </p:nvSpPr>
        <p:spPr>
          <a:xfrm rot="16200000">
            <a:off x="3792253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8000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1" name="80 CuadroTexto"/>
          <p:cNvSpPr txBox="1"/>
          <p:nvPr/>
        </p:nvSpPr>
        <p:spPr>
          <a:xfrm rot="16200000">
            <a:off x="3292188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9000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2" name="81 CuadroTexto"/>
          <p:cNvSpPr txBox="1"/>
          <p:nvPr/>
        </p:nvSpPr>
        <p:spPr>
          <a:xfrm rot="16200000">
            <a:off x="2762401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10000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3" name="82 CuadroTexto"/>
          <p:cNvSpPr txBox="1"/>
          <p:nvPr/>
        </p:nvSpPr>
        <p:spPr>
          <a:xfrm rot="16200000">
            <a:off x="2149179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11000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cxnSp>
        <p:nvCxnSpPr>
          <p:cNvPr id="86" name="85 Conector recto de flecha"/>
          <p:cNvCxnSpPr/>
          <p:nvPr/>
        </p:nvCxnSpPr>
        <p:spPr>
          <a:xfrm flipV="1">
            <a:off x="3214678" y="3000372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 flipV="1">
            <a:off x="6786578" y="3071810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V="1">
            <a:off x="8001024" y="3071810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 flipV="1">
            <a:off x="7500958" y="3071810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 rot="16200000">
            <a:off x="2666822" y="2262344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10000 </a:t>
            </a:r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93" name="92 CuadroTexto"/>
          <p:cNvSpPr txBox="1"/>
          <p:nvPr/>
        </p:nvSpPr>
        <p:spPr>
          <a:xfrm rot="16200000">
            <a:off x="6238722" y="2333783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3500 </a:t>
            </a:r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94" name="93 CuadroTexto"/>
          <p:cNvSpPr txBox="1"/>
          <p:nvPr/>
        </p:nvSpPr>
        <p:spPr>
          <a:xfrm rot="16200000">
            <a:off x="6953102" y="2333781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2200 </a:t>
            </a:r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95" name="94 CuadroTexto"/>
          <p:cNvSpPr txBox="1"/>
          <p:nvPr/>
        </p:nvSpPr>
        <p:spPr>
          <a:xfrm rot="16200000">
            <a:off x="7453168" y="2333783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1100 </a:t>
            </a:r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1643042" y="2285992"/>
            <a:ext cx="128588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Aparición de los primeros homínidos</a:t>
            </a:r>
            <a:endParaRPr lang="es-ES" sz="1000" dirty="0" smtClean="0"/>
          </a:p>
        </p:txBody>
      </p:sp>
      <p:sp>
        <p:nvSpPr>
          <p:cNvPr id="87" name="86 CuadroTexto"/>
          <p:cNvSpPr txBox="1"/>
          <p:nvPr/>
        </p:nvSpPr>
        <p:spPr>
          <a:xfrm>
            <a:off x="3286116" y="2214554"/>
            <a:ext cx="92869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Aparición de la agricultura</a:t>
            </a:r>
            <a:endParaRPr lang="es-ES" sz="1000" dirty="0" smtClean="0"/>
          </a:p>
        </p:txBody>
      </p:sp>
      <p:sp>
        <p:nvSpPr>
          <p:cNvPr id="91" name="90 CuadroTexto"/>
          <p:cNvSpPr txBox="1"/>
          <p:nvPr/>
        </p:nvSpPr>
        <p:spPr>
          <a:xfrm>
            <a:off x="5357818" y="2357430"/>
            <a:ext cx="128588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Descubrimiento del metal</a:t>
            </a:r>
            <a:endParaRPr lang="es-ES" sz="1000" dirty="0" smtClean="0"/>
          </a:p>
        </p:txBody>
      </p:sp>
      <p:cxnSp>
        <p:nvCxnSpPr>
          <p:cNvPr id="97" name="96 Conector recto de flecha"/>
          <p:cNvCxnSpPr/>
          <p:nvPr/>
        </p:nvCxnSpPr>
        <p:spPr>
          <a:xfrm rot="5400000" flipH="1" flipV="1">
            <a:off x="6104497" y="3174753"/>
            <a:ext cx="1649914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01 CuadroTexto"/>
          <p:cNvSpPr txBox="1"/>
          <p:nvPr/>
        </p:nvSpPr>
        <p:spPr>
          <a:xfrm rot="16200000">
            <a:off x="6381598" y="1547964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3200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104" name="103 CuadroTexto"/>
          <p:cNvSpPr txBox="1"/>
          <p:nvPr/>
        </p:nvSpPr>
        <p:spPr>
          <a:xfrm>
            <a:off x="5643570" y="1714488"/>
            <a:ext cx="114300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Aparición de la escritura</a:t>
            </a:r>
            <a:endParaRPr lang="es-ES" sz="1000" dirty="0" smtClean="0"/>
          </a:p>
        </p:txBody>
      </p:sp>
      <p:sp>
        <p:nvSpPr>
          <p:cNvPr id="105" name="104 CuadroTexto"/>
          <p:cNvSpPr txBox="1"/>
          <p:nvPr/>
        </p:nvSpPr>
        <p:spPr>
          <a:xfrm>
            <a:off x="5857884" y="2857496"/>
            <a:ext cx="78581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Inicio del cobre</a:t>
            </a:r>
            <a:endParaRPr lang="es-ES" sz="1000" dirty="0" smtClean="0"/>
          </a:p>
        </p:txBody>
      </p:sp>
      <p:sp>
        <p:nvSpPr>
          <p:cNvPr id="106" name="105 CuadroTexto"/>
          <p:cNvSpPr txBox="1"/>
          <p:nvPr/>
        </p:nvSpPr>
        <p:spPr>
          <a:xfrm>
            <a:off x="7072330" y="2000240"/>
            <a:ext cx="78581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Inicio del bronce</a:t>
            </a:r>
            <a:endParaRPr lang="es-ES" sz="1000" dirty="0" smtClean="0"/>
          </a:p>
        </p:txBody>
      </p:sp>
      <p:sp>
        <p:nvSpPr>
          <p:cNvPr id="107" name="106 CuadroTexto"/>
          <p:cNvSpPr txBox="1"/>
          <p:nvPr/>
        </p:nvSpPr>
        <p:spPr>
          <a:xfrm>
            <a:off x="8143900" y="2528824"/>
            <a:ext cx="78581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Inicio del hierro</a:t>
            </a:r>
            <a:endParaRPr lang="es-ES" sz="1000" dirty="0" smtClean="0"/>
          </a:p>
        </p:txBody>
      </p:sp>
      <p:grpSp>
        <p:nvGrpSpPr>
          <p:cNvPr id="7" name="118 Grupo"/>
          <p:cNvGrpSpPr/>
          <p:nvPr/>
        </p:nvGrpSpPr>
        <p:grpSpPr>
          <a:xfrm>
            <a:off x="1428728" y="3929066"/>
            <a:ext cx="1785950" cy="369332"/>
            <a:chOff x="1428728" y="3929066"/>
            <a:chExt cx="1785950" cy="369332"/>
          </a:xfrm>
        </p:grpSpPr>
        <p:sp>
          <p:nvSpPr>
            <p:cNvPr id="98" name="97 Rectángulo"/>
            <p:cNvSpPr/>
            <p:nvPr/>
          </p:nvSpPr>
          <p:spPr>
            <a:xfrm>
              <a:off x="1428728" y="3929066"/>
              <a:ext cx="1785950" cy="35719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0" name="109 CuadroTexto"/>
            <p:cNvSpPr txBox="1"/>
            <p:nvPr/>
          </p:nvSpPr>
          <p:spPr>
            <a:xfrm>
              <a:off x="1571604" y="3929066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PALEOLÍTICO</a:t>
              </a:r>
              <a:endParaRPr lang="es-ES" b="1" dirty="0"/>
            </a:p>
          </p:txBody>
        </p:sp>
      </p:grpSp>
      <p:grpSp>
        <p:nvGrpSpPr>
          <p:cNvPr id="8" name="119 Grupo"/>
          <p:cNvGrpSpPr/>
          <p:nvPr/>
        </p:nvGrpSpPr>
        <p:grpSpPr>
          <a:xfrm>
            <a:off x="3214678" y="3929066"/>
            <a:ext cx="3571900" cy="369332"/>
            <a:chOff x="3214678" y="3929066"/>
            <a:chExt cx="3571900" cy="369332"/>
          </a:xfrm>
        </p:grpSpPr>
        <p:sp>
          <p:nvSpPr>
            <p:cNvPr id="99" name="98 Rectángulo"/>
            <p:cNvSpPr/>
            <p:nvPr/>
          </p:nvSpPr>
          <p:spPr>
            <a:xfrm>
              <a:off x="3214678" y="3929066"/>
              <a:ext cx="3571900" cy="35719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1" name="110 CuadroTexto"/>
            <p:cNvSpPr txBox="1"/>
            <p:nvPr/>
          </p:nvSpPr>
          <p:spPr>
            <a:xfrm>
              <a:off x="4143372" y="3929066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NEOLÍTICO</a:t>
              </a:r>
              <a:endParaRPr lang="es-ES" b="1" dirty="0"/>
            </a:p>
          </p:txBody>
        </p:sp>
      </p:grpSp>
      <p:grpSp>
        <p:nvGrpSpPr>
          <p:cNvPr id="9" name="120 Grupo"/>
          <p:cNvGrpSpPr/>
          <p:nvPr/>
        </p:nvGrpSpPr>
        <p:grpSpPr>
          <a:xfrm>
            <a:off x="6715140" y="3929066"/>
            <a:ext cx="857256" cy="357190"/>
            <a:chOff x="6715140" y="3929066"/>
            <a:chExt cx="857256" cy="357190"/>
          </a:xfrm>
        </p:grpSpPr>
        <p:sp>
          <p:nvSpPr>
            <p:cNvPr id="100" name="99 Rectángulo"/>
            <p:cNvSpPr/>
            <p:nvPr/>
          </p:nvSpPr>
          <p:spPr>
            <a:xfrm>
              <a:off x="6786578" y="3929066"/>
              <a:ext cx="714380" cy="35719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2" name="111 CuadroTexto"/>
            <p:cNvSpPr txBox="1"/>
            <p:nvPr/>
          </p:nvSpPr>
          <p:spPr>
            <a:xfrm>
              <a:off x="6715140" y="3978479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 smtClean="0"/>
                <a:t>COBRE</a:t>
              </a:r>
              <a:endParaRPr lang="es-ES" sz="1400" b="1" dirty="0"/>
            </a:p>
          </p:txBody>
        </p:sp>
      </p:grpSp>
      <p:grpSp>
        <p:nvGrpSpPr>
          <p:cNvPr id="10" name="121 Grupo"/>
          <p:cNvGrpSpPr/>
          <p:nvPr/>
        </p:nvGrpSpPr>
        <p:grpSpPr>
          <a:xfrm>
            <a:off x="7429520" y="3929066"/>
            <a:ext cx="857256" cy="357190"/>
            <a:chOff x="7429520" y="3929066"/>
            <a:chExt cx="857256" cy="357190"/>
          </a:xfrm>
        </p:grpSpPr>
        <p:sp>
          <p:nvSpPr>
            <p:cNvPr id="101" name="100 Rectángulo"/>
            <p:cNvSpPr/>
            <p:nvPr/>
          </p:nvSpPr>
          <p:spPr>
            <a:xfrm>
              <a:off x="7500958" y="3929066"/>
              <a:ext cx="500066" cy="35719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3" name="112 CuadroTexto"/>
            <p:cNvSpPr txBox="1"/>
            <p:nvPr/>
          </p:nvSpPr>
          <p:spPr>
            <a:xfrm>
              <a:off x="7429520" y="4000504"/>
              <a:ext cx="8572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solidFill>
                    <a:schemeClr val="bg1"/>
                  </a:solidFill>
                </a:rPr>
                <a:t>BRONCE</a:t>
              </a:r>
              <a:endParaRPr lang="es-ES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122 Grupo"/>
          <p:cNvGrpSpPr/>
          <p:nvPr/>
        </p:nvGrpSpPr>
        <p:grpSpPr>
          <a:xfrm>
            <a:off x="8001024" y="3929066"/>
            <a:ext cx="571504" cy="357190"/>
            <a:chOff x="8001024" y="3929066"/>
            <a:chExt cx="571504" cy="357190"/>
          </a:xfrm>
        </p:grpSpPr>
        <p:sp>
          <p:nvSpPr>
            <p:cNvPr id="108" name="107 Rectángulo"/>
            <p:cNvSpPr/>
            <p:nvPr/>
          </p:nvSpPr>
          <p:spPr>
            <a:xfrm>
              <a:off x="8001024" y="3929066"/>
              <a:ext cx="500066" cy="3571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4" name="113 CuadroTexto"/>
            <p:cNvSpPr txBox="1"/>
            <p:nvPr/>
          </p:nvSpPr>
          <p:spPr>
            <a:xfrm>
              <a:off x="8001024" y="3929066"/>
              <a:ext cx="5715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/>
                <a:t>HIERRO</a:t>
              </a:r>
              <a:endParaRPr lang="es-ES" sz="900" b="1" dirty="0"/>
            </a:p>
          </p:txBody>
        </p:sp>
      </p:grpSp>
      <p:sp>
        <p:nvSpPr>
          <p:cNvPr id="116" name="115 Abrir llave"/>
          <p:cNvSpPr/>
          <p:nvPr/>
        </p:nvSpPr>
        <p:spPr>
          <a:xfrm rot="16200000">
            <a:off x="7427525" y="3859623"/>
            <a:ext cx="504056" cy="1643074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117 Rectángulo"/>
          <p:cNvSpPr/>
          <p:nvPr/>
        </p:nvSpPr>
        <p:spPr>
          <a:xfrm>
            <a:off x="7215206" y="5072074"/>
            <a:ext cx="1500198" cy="42862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EDAD DE LOS METALES</a:t>
            </a:r>
            <a:endParaRPr lang="es-ES" b="1" dirty="0"/>
          </a:p>
        </p:txBody>
      </p:sp>
      <p:sp>
        <p:nvSpPr>
          <p:cNvPr id="103" name="102 Rectángulo"/>
          <p:cNvSpPr/>
          <p:nvPr/>
        </p:nvSpPr>
        <p:spPr>
          <a:xfrm>
            <a:off x="827584" y="404664"/>
            <a:ext cx="792088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Black" pitchFamily="34" charset="0"/>
              </a:rPr>
              <a:t>AÑADE ALGUNAS IMÁGENES PARA ILUSTRAR TU EJE CRONOLÓGICO</a:t>
            </a:r>
            <a:endParaRPr lang="es-ES" sz="1400" dirty="0">
              <a:latin typeface="Arial Narrow" pitchFamily="34" charset="0"/>
            </a:endParaRPr>
          </a:p>
        </p:txBody>
      </p:sp>
      <p:sp>
        <p:nvSpPr>
          <p:cNvPr id="109" name="108 Elipse"/>
          <p:cNvSpPr/>
          <p:nvPr/>
        </p:nvSpPr>
        <p:spPr>
          <a:xfrm>
            <a:off x="357158" y="71414"/>
            <a:ext cx="936104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10</a:t>
            </a:r>
            <a:endParaRPr lang="es-ES" sz="2400" dirty="0">
              <a:latin typeface="Arial Black" pitchFamily="34" charset="0"/>
            </a:endParaRPr>
          </a:p>
        </p:txBody>
      </p:sp>
      <p:pic>
        <p:nvPicPr>
          <p:cNvPr id="30722" name="Picture 2" descr="Resultado de imagen de VENUS DE WILLENDORF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429131"/>
            <a:ext cx="1347933" cy="1917791"/>
          </a:xfrm>
          <a:prstGeom prst="rect">
            <a:avLst/>
          </a:prstGeom>
          <a:noFill/>
        </p:spPr>
      </p:pic>
      <p:pic>
        <p:nvPicPr>
          <p:cNvPr id="30724" name="Picture 4" descr="Resultado de imagen de BIFAZ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2428868"/>
            <a:ext cx="752910" cy="1516514"/>
          </a:xfrm>
          <a:prstGeom prst="rect">
            <a:avLst/>
          </a:prstGeom>
          <a:noFill/>
        </p:spPr>
      </p:pic>
      <p:pic>
        <p:nvPicPr>
          <p:cNvPr id="30728" name="Picture 8" descr="Resultado de imagen de tablillas sumerias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878868"/>
            <a:ext cx="1130277" cy="1524260"/>
          </a:xfrm>
          <a:prstGeom prst="rect">
            <a:avLst/>
          </a:prstGeom>
          <a:noFill/>
        </p:spPr>
      </p:pic>
      <p:pic>
        <p:nvPicPr>
          <p:cNvPr id="30730" name="Picture 10" descr="Resultado de imagen de copper age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2428868"/>
            <a:ext cx="1000132" cy="1280248"/>
          </a:xfrm>
          <a:prstGeom prst="rect">
            <a:avLst/>
          </a:prstGeom>
          <a:noFill/>
        </p:spPr>
      </p:pic>
      <p:pic>
        <p:nvPicPr>
          <p:cNvPr id="30732" name="Picture 12" descr="Resultado de imagen de torques celtas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5000636"/>
            <a:ext cx="2034668" cy="10715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26" name="Picture 6" descr="Imagen relacionad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3786190"/>
            <a:ext cx="1857388" cy="1857388"/>
          </a:xfrm>
          <a:prstGeom prst="rect">
            <a:avLst/>
          </a:prstGeom>
          <a:noFill/>
        </p:spPr>
      </p:pic>
      <p:pic>
        <p:nvPicPr>
          <p:cNvPr id="30734" name="Picture 14" descr="Imagen relacionada"/>
          <p:cNvPicPr>
            <a:picLocks noChangeAspect="1" noChangeArrowheads="1"/>
          </p:cNvPicPr>
          <p:nvPr/>
        </p:nvPicPr>
        <p:blipFill>
          <a:blip r:embed="rId10" cstate="print"/>
          <a:srcRect t="11015" b="19069"/>
          <a:stretch>
            <a:fillRect/>
          </a:stretch>
        </p:blipFill>
        <p:spPr bwMode="auto">
          <a:xfrm>
            <a:off x="8072462" y="4357694"/>
            <a:ext cx="715241" cy="500066"/>
          </a:xfrm>
          <a:prstGeom prst="rect">
            <a:avLst/>
          </a:prstGeom>
          <a:noFill/>
        </p:spPr>
      </p:pic>
      <p:grpSp>
        <p:nvGrpSpPr>
          <p:cNvPr id="2" name="45 Grupo"/>
          <p:cNvGrpSpPr/>
          <p:nvPr/>
        </p:nvGrpSpPr>
        <p:grpSpPr>
          <a:xfrm>
            <a:off x="1928794" y="3357562"/>
            <a:ext cx="500066" cy="1243427"/>
            <a:chOff x="3929058" y="2044285"/>
            <a:chExt cx="500066" cy="1243427"/>
          </a:xfrm>
        </p:grpSpPr>
        <p:grpSp>
          <p:nvGrpSpPr>
            <p:cNvPr id="3" name="159 Grupo"/>
            <p:cNvGrpSpPr/>
            <p:nvPr/>
          </p:nvGrpSpPr>
          <p:grpSpPr>
            <a:xfrm>
              <a:off x="3929058" y="2044284"/>
              <a:ext cx="500066" cy="1241838"/>
              <a:chOff x="3714744" y="2044284"/>
              <a:chExt cx="500066" cy="1241838"/>
            </a:xfrm>
          </p:grpSpPr>
          <p:grpSp>
            <p:nvGrpSpPr>
              <p:cNvPr id="5" name="153 Grupo"/>
              <p:cNvGrpSpPr/>
              <p:nvPr/>
            </p:nvGrpSpPr>
            <p:grpSpPr>
              <a:xfrm>
                <a:off x="3714744" y="2115719"/>
                <a:ext cx="428628" cy="1170399"/>
                <a:chOff x="3714744" y="2117436"/>
                <a:chExt cx="357193" cy="1097250"/>
              </a:xfrm>
            </p:grpSpPr>
            <p:cxnSp>
              <p:nvCxnSpPr>
                <p:cNvPr id="55" name="54 Conector recto"/>
                <p:cNvCxnSpPr/>
                <p:nvPr/>
              </p:nvCxnSpPr>
              <p:spPr>
                <a:xfrm>
                  <a:off x="3775253" y="2117436"/>
                  <a:ext cx="296684" cy="311433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55 Conector recto"/>
                <p:cNvCxnSpPr/>
                <p:nvPr/>
              </p:nvCxnSpPr>
              <p:spPr>
                <a:xfrm flipV="1">
                  <a:off x="3786182" y="2430456"/>
                  <a:ext cx="285752" cy="21272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Conector recto"/>
                <p:cNvCxnSpPr/>
                <p:nvPr/>
              </p:nvCxnSpPr>
              <p:spPr>
                <a:xfrm rot="16200000" flipH="1">
                  <a:off x="3786182" y="2643182"/>
                  <a:ext cx="285752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57 Conector recto"/>
                <p:cNvCxnSpPr/>
                <p:nvPr/>
              </p:nvCxnSpPr>
              <p:spPr>
                <a:xfrm flipV="1">
                  <a:off x="3714744" y="2928934"/>
                  <a:ext cx="357190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154 Grupo"/>
              <p:cNvGrpSpPr/>
              <p:nvPr/>
            </p:nvGrpSpPr>
            <p:grpSpPr>
              <a:xfrm>
                <a:off x="3786182" y="2044284"/>
                <a:ext cx="428628" cy="1241838"/>
                <a:chOff x="3714744" y="2050463"/>
                <a:chExt cx="357193" cy="1164223"/>
              </a:xfrm>
            </p:grpSpPr>
            <p:cxnSp>
              <p:nvCxnSpPr>
                <p:cNvPr id="51" name="50 Conector recto"/>
                <p:cNvCxnSpPr/>
                <p:nvPr/>
              </p:nvCxnSpPr>
              <p:spPr>
                <a:xfrm>
                  <a:off x="3715721" y="2050463"/>
                  <a:ext cx="356216" cy="37840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51 Conector recto"/>
                <p:cNvCxnSpPr/>
                <p:nvPr/>
              </p:nvCxnSpPr>
              <p:spPr>
                <a:xfrm flipV="1">
                  <a:off x="3766340" y="2402081"/>
                  <a:ext cx="285753" cy="21272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52 Conector recto"/>
                <p:cNvCxnSpPr/>
                <p:nvPr/>
              </p:nvCxnSpPr>
              <p:spPr>
                <a:xfrm rot="16200000" flipH="1">
                  <a:off x="3786182" y="2643182"/>
                  <a:ext cx="285752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53 Conector recto"/>
                <p:cNvCxnSpPr/>
                <p:nvPr/>
              </p:nvCxnSpPr>
              <p:spPr>
                <a:xfrm flipV="1">
                  <a:off x="3714744" y="2928934"/>
                  <a:ext cx="357190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8" name="47 Conector recto"/>
            <p:cNvCxnSpPr/>
            <p:nvPr/>
          </p:nvCxnSpPr>
          <p:spPr>
            <a:xfrm>
              <a:off x="3929058" y="3286124"/>
              <a:ext cx="142876" cy="158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36" name="Picture 16" descr="Resultado de imagen de bisonte de altamira 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928670"/>
            <a:ext cx="2357422" cy="1637310"/>
          </a:xfrm>
          <a:prstGeom prst="rect">
            <a:avLst/>
          </a:prstGeom>
          <a:noFill/>
        </p:spPr>
      </p:pic>
      <p:pic>
        <p:nvPicPr>
          <p:cNvPr id="30738" name="Picture 18" descr="Resultado de imagen de estandarte de ur 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0826" y="857232"/>
            <a:ext cx="1857388" cy="814155"/>
          </a:xfrm>
          <a:prstGeom prst="rect">
            <a:avLst/>
          </a:prstGeom>
          <a:noFill/>
        </p:spPr>
      </p:pic>
      <p:pic>
        <p:nvPicPr>
          <p:cNvPr id="30740" name="Picture 20" descr="Imagen relaciona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5008" y="4071942"/>
            <a:ext cx="1445137" cy="1600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357298"/>
            <a:ext cx="8892480" cy="53138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7" name="26 Conector recto"/>
          <p:cNvCxnSpPr/>
          <p:nvPr/>
        </p:nvCxnSpPr>
        <p:spPr>
          <a:xfrm>
            <a:off x="1403648" y="393305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403648" y="429309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1403648" y="393305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8460432" y="3933056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V="1">
            <a:off x="8460432" y="4077072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403648" y="3918269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403648" y="4278309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403648" y="3918269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8460432" y="3918269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8460432" y="4062285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1907704" y="1859611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Lucida Handwriting" pitchFamily="66" charset="0"/>
              </a:rPr>
              <a:t>LA PREHISTORIA</a:t>
            </a:r>
            <a:endParaRPr lang="es-ES" b="1" dirty="0">
              <a:latin typeface="Lucida Handwriting" pitchFamily="66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 rot="16200000">
            <a:off x="-66824" y="2352783"/>
            <a:ext cx="264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</a:rPr>
              <a:t>Hace 4 millones de años</a:t>
            </a:r>
            <a:endParaRPr lang="es-ES" b="1" dirty="0">
              <a:latin typeface="Arial Narrow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 rot="16200000">
            <a:off x="7935657" y="3065740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500 </a:t>
            </a:r>
            <a:r>
              <a:rPr lang="es-ES" b="1" dirty="0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cxnSp>
        <p:nvCxnSpPr>
          <p:cNvPr id="59" name="58 Conector recto"/>
          <p:cNvCxnSpPr/>
          <p:nvPr/>
        </p:nvCxnSpPr>
        <p:spPr>
          <a:xfrm>
            <a:off x="486003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542925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600076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435768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3216958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378618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271461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7003172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757239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6500826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CuadroTexto"/>
          <p:cNvSpPr txBox="1"/>
          <p:nvPr/>
        </p:nvSpPr>
        <p:spPr>
          <a:xfrm rot="16200000">
            <a:off x="7078400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2000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cxnSp>
        <p:nvCxnSpPr>
          <p:cNvPr id="70" name="69 Conector recto"/>
          <p:cNvCxnSpPr/>
          <p:nvPr/>
        </p:nvCxnSpPr>
        <p:spPr>
          <a:xfrm>
            <a:off x="814390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 rot="16200000">
            <a:off x="7578467" y="3191039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cxnSp>
        <p:nvCxnSpPr>
          <p:cNvPr id="73" name="72 Conector recto"/>
          <p:cNvCxnSpPr/>
          <p:nvPr/>
        </p:nvCxnSpPr>
        <p:spPr>
          <a:xfrm>
            <a:off x="8501090" y="392906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CuadroTexto"/>
          <p:cNvSpPr txBox="1"/>
          <p:nvPr/>
        </p:nvSpPr>
        <p:spPr>
          <a:xfrm rot="16200000">
            <a:off x="6506897" y="3191039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3000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6" name="75 CuadroTexto"/>
          <p:cNvSpPr txBox="1"/>
          <p:nvPr/>
        </p:nvSpPr>
        <p:spPr>
          <a:xfrm rot="16200000">
            <a:off x="5994688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4000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7" name="76 CuadroTexto"/>
          <p:cNvSpPr txBox="1"/>
          <p:nvPr/>
        </p:nvSpPr>
        <p:spPr>
          <a:xfrm rot="16200000">
            <a:off x="5435327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5000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8" name="77 CuadroTexto"/>
          <p:cNvSpPr txBox="1"/>
          <p:nvPr/>
        </p:nvSpPr>
        <p:spPr>
          <a:xfrm rot="16200000">
            <a:off x="4935261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6000 BC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79" name="78 CuadroTexto"/>
          <p:cNvSpPr txBox="1"/>
          <p:nvPr/>
        </p:nvSpPr>
        <p:spPr>
          <a:xfrm rot="16200000">
            <a:off x="4292319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7000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0" name="79 CuadroTexto"/>
          <p:cNvSpPr txBox="1"/>
          <p:nvPr/>
        </p:nvSpPr>
        <p:spPr>
          <a:xfrm rot="16200000">
            <a:off x="3792253" y="3191038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8000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1" name="80 CuadroTexto"/>
          <p:cNvSpPr txBox="1"/>
          <p:nvPr/>
        </p:nvSpPr>
        <p:spPr>
          <a:xfrm rot="16200000">
            <a:off x="3292188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9000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2" name="81 CuadroTexto"/>
          <p:cNvSpPr txBox="1"/>
          <p:nvPr/>
        </p:nvSpPr>
        <p:spPr>
          <a:xfrm rot="16200000">
            <a:off x="2762401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10000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83" name="82 CuadroTexto"/>
          <p:cNvSpPr txBox="1"/>
          <p:nvPr/>
        </p:nvSpPr>
        <p:spPr>
          <a:xfrm rot="16200000">
            <a:off x="2149179" y="3191037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11000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cxnSp>
        <p:nvCxnSpPr>
          <p:cNvPr id="86" name="85 Conector recto de flecha"/>
          <p:cNvCxnSpPr/>
          <p:nvPr/>
        </p:nvCxnSpPr>
        <p:spPr>
          <a:xfrm flipV="1">
            <a:off x="3214678" y="3000372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 flipV="1">
            <a:off x="6786578" y="3071810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V="1">
            <a:off x="8001024" y="3071810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/>
          <p:nvPr/>
        </p:nvCxnSpPr>
        <p:spPr>
          <a:xfrm flipV="1">
            <a:off x="7500958" y="3071810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 rot="16200000">
            <a:off x="2666822" y="2262344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10000 </a:t>
            </a:r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93" name="92 CuadroTexto"/>
          <p:cNvSpPr txBox="1"/>
          <p:nvPr/>
        </p:nvSpPr>
        <p:spPr>
          <a:xfrm rot="16200000">
            <a:off x="6238722" y="2333783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3500 </a:t>
            </a:r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94" name="93 CuadroTexto"/>
          <p:cNvSpPr txBox="1"/>
          <p:nvPr/>
        </p:nvSpPr>
        <p:spPr>
          <a:xfrm rot="16200000">
            <a:off x="6953102" y="2333781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2200 </a:t>
            </a:r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95" name="94 CuadroTexto"/>
          <p:cNvSpPr txBox="1"/>
          <p:nvPr/>
        </p:nvSpPr>
        <p:spPr>
          <a:xfrm rot="16200000">
            <a:off x="7453168" y="2333783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1100 </a:t>
            </a:r>
            <a:r>
              <a:rPr lang="es-ES" sz="1100" b="1" dirty="0" smtClean="0">
                <a:solidFill>
                  <a:srgbClr val="7030A0"/>
                </a:solidFill>
                <a:latin typeface="Arial Narrow" pitchFamily="34" charset="0"/>
                <a:cs typeface="Aharoni"/>
              </a:rPr>
              <a:t>AC</a:t>
            </a:r>
            <a:endParaRPr lang="es-ES" sz="1100" b="1" dirty="0">
              <a:solidFill>
                <a:srgbClr val="7030A0"/>
              </a:solidFill>
              <a:latin typeface="Arial Narrow" pitchFamily="34" charset="0"/>
              <a:cs typeface="Aharoni"/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1643042" y="2285992"/>
            <a:ext cx="128588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Aparición de los primeros homínidos</a:t>
            </a:r>
            <a:endParaRPr lang="es-ES" sz="1000" dirty="0" smtClean="0"/>
          </a:p>
        </p:txBody>
      </p:sp>
      <p:sp>
        <p:nvSpPr>
          <p:cNvPr id="87" name="86 CuadroTexto"/>
          <p:cNvSpPr txBox="1"/>
          <p:nvPr/>
        </p:nvSpPr>
        <p:spPr>
          <a:xfrm>
            <a:off x="3286116" y="2214554"/>
            <a:ext cx="92869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Aparición de la agricultura</a:t>
            </a:r>
            <a:endParaRPr lang="es-ES" sz="1000" dirty="0" smtClean="0"/>
          </a:p>
        </p:txBody>
      </p:sp>
      <p:sp>
        <p:nvSpPr>
          <p:cNvPr id="91" name="90 CuadroTexto"/>
          <p:cNvSpPr txBox="1"/>
          <p:nvPr/>
        </p:nvSpPr>
        <p:spPr>
          <a:xfrm>
            <a:off x="5357818" y="2357430"/>
            <a:ext cx="128588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Descubrimiento del metal</a:t>
            </a:r>
            <a:endParaRPr lang="es-ES" sz="1000" dirty="0" smtClean="0"/>
          </a:p>
        </p:txBody>
      </p:sp>
      <p:cxnSp>
        <p:nvCxnSpPr>
          <p:cNvPr id="97" name="96 Conector recto de flecha"/>
          <p:cNvCxnSpPr/>
          <p:nvPr/>
        </p:nvCxnSpPr>
        <p:spPr>
          <a:xfrm rot="5400000" flipH="1" flipV="1">
            <a:off x="6104497" y="3174753"/>
            <a:ext cx="1649914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01 CuadroTexto"/>
          <p:cNvSpPr txBox="1"/>
          <p:nvPr/>
        </p:nvSpPr>
        <p:spPr>
          <a:xfrm rot="16200000">
            <a:off x="6381598" y="1547964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  <a:cs typeface="Aharoni"/>
              </a:rPr>
              <a:t>3200 </a:t>
            </a:r>
            <a:r>
              <a:rPr lang="es-ES" sz="1100" dirty="0" smtClean="0">
                <a:latin typeface="Arial Narrow" pitchFamily="34" charset="0"/>
                <a:cs typeface="Aharoni"/>
              </a:rPr>
              <a:t>AC</a:t>
            </a:r>
            <a:endParaRPr lang="es-ES" sz="1100" dirty="0">
              <a:latin typeface="Arial Narrow" pitchFamily="34" charset="0"/>
              <a:cs typeface="Aharoni"/>
            </a:endParaRPr>
          </a:p>
        </p:txBody>
      </p:sp>
      <p:sp>
        <p:nvSpPr>
          <p:cNvPr id="104" name="103 CuadroTexto"/>
          <p:cNvSpPr txBox="1"/>
          <p:nvPr/>
        </p:nvSpPr>
        <p:spPr>
          <a:xfrm>
            <a:off x="5643570" y="1714488"/>
            <a:ext cx="114300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Aparición de la escritura</a:t>
            </a:r>
            <a:endParaRPr lang="es-ES" sz="1000" dirty="0" smtClean="0"/>
          </a:p>
        </p:txBody>
      </p:sp>
      <p:sp>
        <p:nvSpPr>
          <p:cNvPr id="105" name="104 CuadroTexto"/>
          <p:cNvSpPr txBox="1"/>
          <p:nvPr/>
        </p:nvSpPr>
        <p:spPr>
          <a:xfrm>
            <a:off x="5857884" y="2857496"/>
            <a:ext cx="78581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Inicio del cobre</a:t>
            </a:r>
            <a:endParaRPr lang="es-ES" sz="1000" dirty="0" smtClean="0"/>
          </a:p>
        </p:txBody>
      </p:sp>
      <p:sp>
        <p:nvSpPr>
          <p:cNvPr id="106" name="105 CuadroTexto"/>
          <p:cNvSpPr txBox="1"/>
          <p:nvPr/>
        </p:nvSpPr>
        <p:spPr>
          <a:xfrm>
            <a:off x="7072330" y="2000240"/>
            <a:ext cx="78581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Inicio del bronce</a:t>
            </a:r>
            <a:endParaRPr lang="es-ES" sz="1000" dirty="0" smtClean="0"/>
          </a:p>
        </p:txBody>
      </p:sp>
      <p:sp>
        <p:nvSpPr>
          <p:cNvPr id="107" name="106 CuadroTexto"/>
          <p:cNvSpPr txBox="1"/>
          <p:nvPr/>
        </p:nvSpPr>
        <p:spPr>
          <a:xfrm>
            <a:off x="8143900" y="2528824"/>
            <a:ext cx="78581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00" dirty="0" smtClean="0"/>
              <a:t>Inicio del hierro</a:t>
            </a:r>
            <a:endParaRPr lang="es-ES" sz="1000" dirty="0" smtClean="0"/>
          </a:p>
        </p:txBody>
      </p:sp>
      <p:grpSp>
        <p:nvGrpSpPr>
          <p:cNvPr id="2" name="118 Grupo"/>
          <p:cNvGrpSpPr/>
          <p:nvPr/>
        </p:nvGrpSpPr>
        <p:grpSpPr>
          <a:xfrm>
            <a:off x="1428728" y="3929066"/>
            <a:ext cx="1785950" cy="369332"/>
            <a:chOff x="1428728" y="3929066"/>
            <a:chExt cx="1785950" cy="369332"/>
          </a:xfrm>
        </p:grpSpPr>
        <p:sp>
          <p:nvSpPr>
            <p:cNvPr id="98" name="97 Rectángulo"/>
            <p:cNvSpPr/>
            <p:nvPr/>
          </p:nvSpPr>
          <p:spPr>
            <a:xfrm>
              <a:off x="1428728" y="3929066"/>
              <a:ext cx="1785950" cy="35719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0" name="109 CuadroTexto"/>
            <p:cNvSpPr txBox="1"/>
            <p:nvPr/>
          </p:nvSpPr>
          <p:spPr>
            <a:xfrm>
              <a:off x="1571604" y="3929066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PALEOLÍTICO</a:t>
              </a:r>
              <a:endParaRPr lang="es-ES" b="1" dirty="0"/>
            </a:p>
          </p:txBody>
        </p:sp>
      </p:grpSp>
      <p:grpSp>
        <p:nvGrpSpPr>
          <p:cNvPr id="3" name="119 Grupo"/>
          <p:cNvGrpSpPr/>
          <p:nvPr/>
        </p:nvGrpSpPr>
        <p:grpSpPr>
          <a:xfrm>
            <a:off x="3214678" y="3929066"/>
            <a:ext cx="3571900" cy="369332"/>
            <a:chOff x="3214678" y="3929066"/>
            <a:chExt cx="3571900" cy="369332"/>
          </a:xfrm>
        </p:grpSpPr>
        <p:sp>
          <p:nvSpPr>
            <p:cNvPr id="99" name="98 Rectángulo"/>
            <p:cNvSpPr/>
            <p:nvPr/>
          </p:nvSpPr>
          <p:spPr>
            <a:xfrm>
              <a:off x="3214678" y="3929066"/>
              <a:ext cx="3571900" cy="35719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1" name="110 CuadroTexto"/>
            <p:cNvSpPr txBox="1"/>
            <p:nvPr/>
          </p:nvSpPr>
          <p:spPr>
            <a:xfrm>
              <a:off x="4143372" y="3929066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NEOLÍTICO</a:t>
              </a:r>
              <a:endParaRPr lang="es-ES" b="1" dirty="0"/>
            </a:p>
          </p:txBody>
        </p:sp>
      </p:grpSp>
      <p:grpSp>
        <p:nvGrpSpPr>
          <p:cNvPr id="5" name="120 Grupo"/>
          <p:cNvGrpSpPr/>
          <p:nvPr/>
        </p:nvGrpSpPr>
        <p:grpSpPr>
          <a:xfrm>
            <a:off x="6715140" y="3929066"/>
            <a:ext cx="857256" cy="357190"/>
            <a:chOff x="6715140" y="3929066"/>
            <a:chExt cx="857256" cy="357190"/>
          </a:xfrm>
        </p:grpSpPr>
        <p:sp>
          <p:nvSpPr>
            <p:cNvPr id="100" name="99 Rectángulo"/>
            <p:cNvSpPr/>
            <p:nvPr/>
          </p:nvSpPr>
          <p:spPr>
            <a:xfrm>
              <a:off x="6786578" y="3929066"/>
              <a:ext cx="714380" cy="35719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2" name="111 CuadroTexto"/>
            <p:cNvSpPr txBox="1"/>
            <p:nvPr/>
          </p:nvSpPr>
          <p:spPr>
            <a:xfrm>
              <a:off x="6715140" y="3978479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 smtClean="0"/>
                <a:t>COBRE</a:t>
              </a:r>
              <a:endParaRPr lang="es-ES" sz="1400" b="1" dirty="0"/>
            </a:p>
          </p:txBody>
        </p:sp>
      </p:grpSp>
      <p:grpSp>
        <p:nvGrpSpPr>
          <p:cNvPr id="6" name="121 Grupo"/>
          <p:cNvGrpSpPr/>
          <p:nvPr/>
        </p:nvGrpSpPr>
        <p:grpSpPr>
          <a:xfrm>
            <a:off x="7429520" y="3929066"/>
            <a:ext cx="857256" cy="357190"/>
            <a:chOff x="7429520" y="3929066"/>
            <a:chExt cx="857256" cy="357190"/>
          </a:xfrm>
        </p:grpSpPr>
        <p:sp>
          <p:nvSpPr>
            <p:cNvPr id="101" name="100 Rectángulo"/>
            <p:cNvSpPr/>
            <p:nvPr/>
          </p:nvSpPr>
          <p:spPr>
            <a:xfrm>
              <a:off x="7500958" y="3929066"/>
              <a:ext cx="500066" cy="35719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3" name="112 CuadroTexto"/>
            <p:cNvSpPr txBox="1"/>
            <p:nvPr/>
          </p:nvSpPr>
          <p:spPr>
            <a:xfrm>
              <a:off x="7429520" y="4000504"/>
              <a:ext cx="8572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solidFill>
                    <a:schemeClr val="bg1"/>
                  </a:solidFill>
                </a:rPr>
                <a:t>BRONCE</a:t>
              </a:r>
              <a:endParaRPr lang="es-ES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122 Grupo"/>
          <p:cNvGrpSpPr/>
          <p:nvPr/>
        </p:nvGrpSpPr>
        <p:grpSpPr>
          <a:xfrm>
            <a:off x="8001024" y="3929066"/>
            <a:ext cx="571504" cy="357190"/>
            <a:chOff x="8001024" y="3929066"/>
            <a:chExt cx="571504" cy="357190"/>
          </a:xfrm>
        </p:grpSpPr>
        <p:sp>
          <p:nvSpPr>
            <p:cNvPr id="108" name="107 Rectángulo"/>
            <p:cNvSpPr/>
            <p:nvPr/>
          </p:nvSpPr>
          <p:spPr>
            <a:xfrm>
              <a:off x="8001024" y="3929066"/>
              <a:ext cx="500066" cy="35719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4" name="113 CuadroTexto"/>
            <p:cNvSpPr txBox="1"/>
            <p:nvPr/>
          </p:nvSpPr>
          <p:spPr>
            <a:xfrm>
              <a:off x="8001024" y="3929066"/>
              <a:ext cx="5715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/>
                <a:t>HIERRO</a:t>
              </a:r>
              <a:endParaRPr lang="es-ES" sz="900" b="1" dirty="0"/>
            </a:p>
          </p:txBody>
        </p:sp>
      </p:grpSp>
      <p:sp>
        <p:nvSpPr>
          <p:cNvPr id="116" name="115 Abrir llave"/>
          <p:cNvSpPr/>
          <p:nvPr/>
        </p:nvSpPr>
        <p:spPr>
          <a:xfrm rot="16200000">
            <a:off x="7427525" y="3859623"/>
            <a:ext cx="504056" cy="1643074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117 Rectángulo"/>
          <p:cNvSpPr/>
          <p:nvPr/>
        </p:nvSpPr>
        <p:spPr>
          <a:xfrm>
            <a:off x="7215206" y="5072074"/>
            <a:ext cx="1500198" cy="42862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EDAD DE LOS METALES</a:t>
            </a:r>
            <a:endParaRPr lang="es-ES" b="1" dirty="0"/>
          </a:p>
        </p:txBody>
      </p:sp>
      <p:pic>
        <p:nvPicPr>
          <p:cNvPr id="30722" name="Picture 2" descr="Resultado de imagen de VENUS DE WILLENDORF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429131"/>
            <a:ext cx="1347933" cy="1917791"/>
          </a:xfrm>
          <a:prstGeom prst="rect">
            <a:avLst/>
          </a:prstGeom>
          <a:noFill/>
        </p:spPr>
      </p:pic>
      <p:pic>
        <p:nvPicPr>
          <p:cNvPr id="30724" name="Picture 4" descr="Resultado de imagen de BIFAZ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2428868"/>
            <a:ext cx="752910" cy="1516514"/>
          </a:xfrm>
          <a:prstGeom prst="rect">
            <a:avLst/>
          </a:prstGeom>
          <a:noFill/>
        </p:spPr>
      </p:pic>
      <p:pic>
        <p:nvPicPr>
          <p:cNvPr id="30728" name="Picture 8" descr="Resultado de imagen de tablillas sumerias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878868"/>
            <a:ext cx="1130277" cy="1524260"/>
          </a:xfrm>
          <a:prstGeom prst="rect">
            <a:avLst/>
          </a:prstGeom>
          <a:noFill/>
        </p:spPr>
      </p:pic>
      <p:pic>
        <p:nvPicPr>
          <p:cNvPr id="30730" name="Picture 10" descr="Resultado de imagen de copper age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2428868"/>
            <a:ext cx="1000132" cy="1280248"/>
          </a:xfrm>
          <a:prstGeom prst="rect">
            <a:avLst/>
          </a:prstGeom>
          <a:noFill/>
        </p:spPr>
      </p:pic>
      <p:pic>
        <p:nvPicPr>
          <p:cNvPr id="30732" name="Picture 12" descr="Resultado de imagen de torques celtas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5000636"/>
            <a:ext cx="2034668" cy="10715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26" name="Picture 6" descr="Imagen relacionad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3786190"/>
            <a:ext cx="1857388" cy="1857388"/>
          </a:xfrm>
          <a:prstGeom prst="rect">
            <a:avLst/>
          </a:prstGeom>
          <a:noFill/>
        </p:spPr>
      </p:pic>
      <p:pic>
        <p:nvPicPr>
          <p:cNvPr id="30734" name="Picture 14" descr="Imagen relacionada"/>
          <p:cNvPicPr>
            <a:picLocks noChangeAspect="1" noChangeArrowheads="1"/>
          </p:cNvPicPr>
          <p:nvPr/>
        </p:nvPicPr>
        <p:blipFill>
          <a:blip r:embed="rId10" cstate="print"/>
          <a:srcRect t="11015" b="19069"/>
          <a:stretch>
            <a:fillRect/>
          </a:stretch>
        </p:blipFill>
        <p:spPr bwMode="auto">
          <a:xfrm>
            <a:off x="8072462" y="4357694"/>
            <a:ext cx="715241" cy="500066"/>
          </a:xfrm>
          <a:prstGeom prst="rect">
            <a:avLst/>
          </a:prstGeom>
          <a:noFill/>
        </p:spPr>
      </p:pic>
      <p:grpSp>
        <p:nvGrpSpPr>
          <p:cNvPr id="8" name="45 Grupo"/>
          <p:cNvGrpSpPr/>
          <p:nvPr/>
        </p:nvGrpSpPr>
        <p:grpSpPr>
          <a:xfrm>
            <a:off x="1928794" y="3357562"/>
            <a:ext cx="500066" cy="1243427"/>
            <a:chOff x="3929058" y="2044285"/>
            <a:chExt cx="500066" cy="1243427"/>
          </a:xfrm>
        </p:grpSpPr>
        <p:grpSp>
          <p:nvGrpSpPr>
            <p:cNvPr id="9" name="159 Grupo"/>
            <p:cNvGrpSpPr/>
            <p:nvPr/>
          </p:nvGrpSpPr>
          <p:grpSpPr>
            <a:xfrm>
              <a:off x="3929058" y="2044284"/>
              <a:ext cx="500066" cy="1241838"/>
              <a:chOff x="3714744" y="2044284"/>
              <a:chExt cx="500066" cy="1241838"/>
            </a:xfrm>
          </p:grpSpPr>
          <p:grpSp>
            <p:nvGrpSpPr>
              <p:cNvPr id="10" name="153 Grupo"/>
              <p:cNvGrpSpPr/>
              <p:nvPr/>
            </p:nvGrpSpPr>
            <p:grpSpPr>
              <a:xfrm>
                <a:off x="3714744" y="2115719"/>
                <a:ext cx="428628" cy="1170399"/>
                <a:chOff x="3714744" y="2117436"/>
                <a:chExt cx="357193" cy="1097250"/>
              </a:xfrm>
            </p:grpSpPr>
            <p:cxnSp>
              <p:nvCxnSpPr>
                <p:cNvPr id="55" name="54 Conector recto"/>
                <p:cNvCxnSpPr/>
                <p:nvPr/>
              </p:nvCxnSpPr>
              <p:spPr>
                <a:xfrm>
                  <a:off x="3775253" y="2117436"/>
                  <a:ext cx="296684" cy="311433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55 Conector recto"/>
                <p:cNvCxnSpPr/>
                <p:nvPr/>
              </p:nvCxnSpPr>
              <p:spPr>
                <a:xfrm flipV="1">
                  <a:off x="3786182" y="2430456"/>
                  <a:ext cx="285752" cy="21272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Conector recto"/>
                <p:cNvCxnSpPr/>
                <p:nvPr/>
              </p:nvCxnSpPr>
              <p:spPr>
                <a:xfrm rot="16200000" flipH="1">
                  <a:off x="3786182" y="2643182"/>
                  <a:ext cx="285752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57 Conector recto"/>
                <p:cNvCxnSpPr/>
                <p:nvPr/>
              </p:nvCxnSpPr>
              <p:spPr>
                <a:xfrm flipV="1">
                  <a:off x="3714744" y="2928934"/>
                  <a:ext cx="357190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154 Grupo"/>
              <p:cNvGrpSpPr/>
              <p:nvPr/>
            </p:nvGrpSpPr>
            <p:grpSpPr>
              <a:xfrm>
                <a:off x="3786182" y="2044284"/>
                <a:ext cx="428628" cy="1241838"/>
                <a:chOff x="3714744" y="2050463"/>
                <a:chExt cx="357193" cy="1164223"/>
              </a:xfrm>
            </p:grpSpPr>
            <p:cxnSp>
              <p:nvCxnSpPr>
                <p:cNvPr id="51" name="50 Conector recto"/>
                <p:cNvCxnSpPr/>
                <p:nvPr/>
              </p:nvCxnSpPr>
              <p:spPr>
                <a:xfrm>
                  <a:off x="3715721" y="2050463"/>
                  <a:ext cx="356216" cy="37840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51 Conector recto"/>
                <p:cNvCxnSpPr/>
                <p:nvPr/>
              </p:nvCxnSpPr>
              <p:spPr>
                <a:xfrm flipV="1">
                  <a:off x="3766340" y="2402081"/>
                  <a:ext cx="285753" cy="21272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52 Conector recto"/>
                <p:cNvCxnSpPr/>
                <p:nvPr/>
              </p:nvCxnSpPr>
              <p:spPr>
                <a:xfrm rot="16200000" flipH="1">
                  <a:off x="3786182" y="2643182"/>
                  <a:ext cx="285752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53 Conector recto"/>
                <p:cNvCxnSpPr/>
                <p:nvPr/>
              </p:nvCxnSpPr>
              <p:spPr>
                <a:xfrm flipV="1">
                  <a:off x="3714744" y="2928934"/>
                  <a:ext cx="357190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8" name="47 Conector recto"/>
            <p:cNvCxnSpPr/>
            <p:nvPr/>
          </p:nvCxnSpPr>
          <p:spPr>
            <a:xfrm>
              <a:off x="3929058" y="3286124"/>
              <a:ext cx="142876" cy="158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36" name="Picture 16" descr="Resultado de imagen de bisonte de altamira 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928670"/>
            <a:ext cx="2357422" cy="1637310"/>
          </a:xfrm>
          <a:prstGeom prst="rect">
            <a:avLst/>
          </a:prstGeom>
          <a:noFill/>
        </p:spPr>
      </p:pic>
      <p:pic>
        <p:nvPicPr>
          <p:cNvPr id="30738" name="Picture 18" descr="Resultado de imagen de estandarte de ur 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0826" y="857232"/>
            <a:ext cx="1857388" cy="814155"/>
          </a:xfrm>
          <a:prstGeom prst="rect">
            <a:avLst/>
          </a:prstGeom>
          <a:noFill/>
        </p:spPr>
      </p:pic>
      <p:pic>
        <p:nvPicPr>
          <p:cNvPr id="30740" name="Picture 20" descr="Imagen relacionad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5008" y="4071942"/>
            <a:ext cx="1445137" cy="1600195"/>
          </a:xfrm>
          <a:prstGeom prst="rect">
            <a:avLst/>
          </a:prstGeom>
          <a:noFill/>
        </p:spPr>
      </p:pic>
      <p:sp>
        <p:nvSpPr>
          <p:cNvPr id="115" name="114 Elipse"/>
          <p:cNvSpPr/>
          <p:nvPr/>
        </p:nvSpPr>
        <p:spPr>
          <a:xfrm rot="21199811">
            <a:off x="1837595" y="24743"/>
            <a:ext cx="4182927" cy="113359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smtClean="0">
                <a:latin typeface="Arial Black" pitchFamily="34" charset="0"/>
              </a:rPr>
              <a:t>RESULTADO FINAL</a:t>
            </a:r>
            <a:endParaRPr lang="es-E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1835696" y="332656"/>
            <a:ext cx="7128792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Es </a:t>
            </a:r>
            <a:r>
              <a:rPr lang="en-US" sz="2000" dirty="0" err="1" smtClean="0">
                <a:latin typeface="Arial Narrow" pitchFamily="34" charset="0"/>
              </a:rPr>
              <a:t>una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representación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gráfica</a:t>
            </a:r>
            <a:r>
              <a:rPr lang="en-US" sz="2000" dirty="0" smtClean="0">
                <a:latin typeface="Arial Narrow" pitchFamily="34" charset="0"/>
              </a:rPr>
              <a:t> de un </a:t>
            </a:r>
            <a:r>
              <a:rPr lang="en-US" sz="2000" dirty="0" err="1" smtClean="0">
                <a:latin typeface="Arial Narrow" pitchFamily="34" charset="0"/>
              </a:rPr>
              <a:t>periodo</a:t>
            </a:r>
            <a:r>
              <a:rPr lang="en-US" sz="2000" dirty="0" smtClean="0">
                <a:latin typeface="Arial Narrow" pitchFamily="34" charset="0"/>
              </a:rPr>
              <a:t> de </a:t>
            </a:r>
            <a:r>
              <a:rPr lang="en-US" sz="2000" dirty="0" err="1" smtClean="0">
                <a:latin typeface="Arial Narrow" pitchFamily="34" charset="0"/>
              </a:rPr>
              <a:t>tiempo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sobre</a:t>
            </a:r>
            <a:r>
              <a:rPr lang="en-US" sz="2000" dirty="0" smtClean="0">
                <a:latin typeface="Arial Narrow" pitchFamily="34" charset="0"/>
              </a:rPr>
              <a:t> el </a:t>
            </a:r>
            <a:r>
              <a:rPr lang="en-US" sz="2000" dirty="0" err="1" smtClean="0">
                <a:latin typeface="Arial Narrow" pitchFamily="34" charset="0"/>
              </a:rPr>
              <a:t>que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marcamos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eventos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importantes</a:t>
            </a:r>
            <a:r>
              <a:rPr lang="en-US" sz="2000" dirty="0" smtClean="0">
                <a:latin typeface="Arial Narrow" pitchFamily="34" charset="0"/>
              </a:rPr>
              <a:t>.</a:t>
            </a:r>
            <a:endParaRPr lang="es-ES" sz="2000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7504" y="332656"/>
            <a:ext cx="1728192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Arial Black" pitchFamily="34" charset="0"/>
              </a:rPr>
              <a:t>EJE CRONOLÓGICO</a:t>
            </a:r>
            <a:endParaRPr lang="es-ES" sz="1400" dirty="0">
              <a:latin typeface="Arial Black" pitchFamily="34" charset="0"/>
            </a:endParaRPr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4857784" cy="2597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142984"/>
            <a:ext cx="6248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428868"/>
            <a:ext cx="4104456" cy="30783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62" name="Picture 2" descr="http://1esosocialstudies.weebly.com/uploads/1/3/7/9/13799776/8228527_orig.jpg"/>
          <p:cNvPicPr>
            <a:picLocks noChangeAspect="1" noChangeArrowheads="1"/>
          </p:cNvPicPr>
          <p:nvPr/>
        </p:nvPicPr>
        <p:blipFill>
          <a:blip r:embed="rId5" cstate="print"/>
          <a:srcRect l="7036" t="14063"/>
          <a:stretch>
            <a:fillRect/>
          </a:stretch>
        </p:blipFill>
        <p:spPr bwMode="auto">
          <a:xfrm>
            <a:off x="428596" y="3143248"/>
            <a:ext cx="4841055" cy="3358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2339752" y="332656"/>
            <a:ext cx="5112568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RAZONES PARA HACER UN EJE 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283547"/>
            <a:ext cx="8892480" cy="53138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Almacenamiento de acceso secuencial"/>
          <p:cNvSpPr/>
          <p:nvPr/>
        </p:nvSpPr>
        <p:spPr>
          <a:xfrm>
            <a:off x="0" y="404664"/>
            <a:ext cx="2987824" cy="1584176"/>
          </a:xfrm>
          <a:prstGeom prst="flowChartMagnetic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Piensa un momento… </a:t>
            </a:r>
            <a:r>
              <a:rPr lang="es-ES" sz="2000" b="1" dirty="0" smtClean="0"/>
              <a:t>¿</a:t>
            </a:r>
            <a:r>
              <a:rPr lang="es-ES" sz="2000" dirty="0" smtClean="0">
                <a:latin typeface="Aharoni" pitchFamily="2" charset="-79"/>
                <a:cs typeface="Aharoni" pitchFamily="2" charset="-79"/>
              </a:rPr>
              <a:t>para qué sirve un eje cronológico?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9712" y="2937138"/>
            <a:ext cx="7164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dirty="0" smtClean="0">
                <a:latin typeface="Aharoni" pitchFamily="2" charset="-79"/>
                <a:cs typeface="Aharoni" pitchFamily="2" charset="-79"/>
              </a:rPr>
              <a:t> Ordena acontecimientos históricos en orden cronológico.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340112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dirty="0" smtClean="0">
                <a:latin typeface="Aharoni" pitchFamily="2" charset="-79"/>
                <a:cs typeface="Aharoni" pitchFamily="2" charset="-79"/>
              </a:rPr>
              <a:t> Nos ayuda a conectar ideas.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79712" y="383317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Son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más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visuales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que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un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texto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.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79712" y="213285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dirty="0" smtClean="0">
                <a:latin typeface="Aharoni" pitchFamily="2" charset="-79"/>
                <a:cs typeface="Aharoni" pitchFamily="2" charset="-79"/>
              </a:rPr>
              <a:t> Se puede usar para registrar acontecimientos históricos de una forma secuencial. 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000232" y="4286256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Ayuda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a los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estudiantes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a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organizar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información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en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una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secuencia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cronológica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para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que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se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puedan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entender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mejor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procesos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de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crecimiento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cambio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causa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y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efecto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y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acontecimientos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clave de especial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importancia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histórica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, social o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científica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. 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899592" y="188640"/>
            <a:ext cx="273630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Arial Black" pitchFamily="34" charset="0"/>
                <a:cs typeface="Aharoni" pitchFamily="2" charset="-79"/>
              </a:rPr>
              <a:t>¿CÓMO SE HACE?</a:t>
            </a:r>
            <a:endParaRPr lang="es-ES" sz="20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27584" y="1628800"/>
            <a:ext cx="792088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Black" pitchFamily="34" charset="0"/>
              </a:rPr>
              <a:t>COGE UNA HOJA DE PAPEL DE TU CUADERNO, UN LÁPIZ Y UNA REGLA </a:t>
            </a:r>
            <a:r>
              <a:rPr lang="es-ES" sz="1600" dirty="0" smtClean="0">
                <a:latin typeface="Arial Narrow" pitchFamily="34" charset="0"/>
              </a:rPr>
              <a:t>(EN HORIZONTAL)</a:t>
            </a:r>
            <a:endParaRPr lang="es-ES" sz="1400" dirty="0">
              <a:latin typeface="Arial Narrow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2339752" y="548680"/>
            <a:ext cx="4536504" cy="6480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PASOS A SEGUIR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23528" y="1268760"/>
            <a:ext cx="79208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1</a:t>
            </a:r>
            <a:endParaRPr lang="es-ES" sz="2400" dirty="0">
              <a:latin typeface="Arial Black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27584" y="2420888"/>
            <a:ext cx="792088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Black" pitchFamily="34" charset="0"/>
              </a:rPr>
              <a:t>PONLE UN TÍTULO</a:t>
            </a: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: PREHISTORIA</a:t>
            </a:r>
            <a:endParaRPr lang="es-ES" sz="16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s-ES" sz="1400" dirty="0" smtClean="0">
                <a:solidFill>
                  <a:srgbClr val="7030A0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(PARTE SUPERIOR DE LA PÁGINA)</a:t>
            </a:r>
            <a:endParaRPr lang="es-ES" sz="14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23528" y="2060848"/>
            <a:ext cx="79208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2</a:t>
            </a:r>
            <a:endParaRPr lang="es-ES" sz="2400" dirty="0">
              <a:latin typeface="Arial Black" pitchFamily="34" charset="0"/>
            </a:endParaRPr>
          </a:p>
        </p:txBody>
      </p:sp>
      <p:sp>
        <p:nvSpPr>
          <p:cNvPr id="25" name="24 Flecha curvada hacia la derecha"/>
          <p:cNvSpPr/>
          <p:nvPr/>
        </p:nvSpPr>
        <p:spPr>
          <a:xfrm rot="19645483">
            <a:off x="6722918" y="4596691"/>
            <a:ext cx="2198011" cy="2747482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27584" y="3212976"/>
            <a:ext cx="792088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Arial Black" pitchFamily="34" charset="0"/>
              </a:rPr>
              <a:t>DECIDE LA UNIDAD DE MEDIDA DEPENDIENDO DE LA DURACIÓN DEL PERIODO: AÑOS, DÉCADAS, SIGLOS O MILES DE AÑOS </a:t>
            </a:r>
            <a:r>
              <a:rPr lang="es-ES" sz="1400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s-ES" sz="1600" dirty="0" smtClean="0">
                <a:solidFill>
                  <a:srgbClr val="7030A0"/>
                </a:solidFill>
                <a:latin typeface="Arial Narrow" pitchFamily="34" charset="0"/>
              </a:rPr>
              <a:t>(MILES)</a:t>
            </a:r>
            <a:r>
              <a:rPr lang="es-ES" sz="1600" dirty="0" smtClean="0">
                <a:latin typeface="Arial Black" pitchFamily="34" charset="0"/>
              </a:rPr>
              <a:t>     </a:t>
            </a:r>
            <a:endParaRPr lang="es-ES" sz="1600" dirty="0">
              <a:latin typeface="Arial Black" pitchFamily="34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23528" y="2852936"/>
            <a:ext cx="79208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3</a:t>
            </a:r>
            <a:endParaRPr lang="es-ES" sz="2400" dirty="0">
              <a:latin typeface="Arial Black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7584" y="4077072"/>
            <a:ext cx="792088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Black" pitchFamily="34" charset="0"/>
              </a:rPr>
              <a:t>DIBUJA DOS LÍNEAS PARALELAS EN EL CENTRO DE LA PÁGINA Y CIÉRRALAS EN SUS EXTREMOS</a:t>
            </a:r>
            <a:endParaRPr lang="es-ES" sz="1600" dirty="0">
              <a:latin typeface="Arial Black" pitchFamily="34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323528" y="3717032"/>
            <a:ext cx="79208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4</a:t>
            </a:r>
            <a:endParaRPr lang="es-ES" sz="2400" dirty="0">
              <a:latin typeface="Arial Black" pitchFamily="34" charset="0"/>
            </a:endParaRPr>
          </a:p>
        </p:txBody>
      </p:sp>
      <p:sp>
        <p:nvSpPr>
          <p:cNvPr id="26" name="25 Llamada de nube"/>
          <p:cNvSpPr/>
          <p:nvPr/>
        </p:nvSpPr>
        <p:spPr>
          <a:xfrm>
            <a:off x="6732240" y="0"/>
            <a:ext cx="2232248" cy="1556792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Impact" pitchFamily="34" charset="0"/>
              </a:rPr>
              <a:t>Aprendemos haciendo…</a:t>
            </a:r>
            <a:endParaRPr lang="es-ES" dirty="0">
              <a:latin typeface="Impact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27584" y="4941168"/>
            <a:ext cx="792088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Black" pitchFamily="34" charset="0"/>
              </a:rPr>
              <a:t>COLOREA EL EJE CRONOLÓGICO, DIFERENCIANDO LOS PERIODOS QUE APARECEN</a:t>
            </a:r>
            <a:endParaRPr lang="es-ES" sz="1400" dirty="0">
              <a:latin typeface="Arial Narrow" pitchFamily="34" charset="0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323528" y="4581128"/>
            <a:ext cx="79208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5</a:t>
            </a:r>
            <a:endParaRPr lang="es-ES" sz="2400" dirty="0">
              <a:latin typeface="Arial Black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827584" y="5733256"/>
            <a:ext cx="792088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smtClean="0">
                <a:latin typeface="Arial Black" pitchFamily="34" charset="0"/>
              </a:rPr>
              <a:t>MARCA LOS ACONTECIMIENTOS IMPORTANTES</a:t>
            </a:r>
            <a:endParaRPr lang="es-ES" sz="1400" dirty="0" smtClean="0">
              <a:latin typeface="Arial Narrow" pitchFamily="34" charset="0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323528" y="5373216"/>
            <a:ext cx="79208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6</a:t>
            </a:r>
            <a:endParaRPr lang="es-ES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0" grpId="0" animBg="1"/>
      <p:bldP spid="11" grpId="0" animBg="1"/>
      <p:bldP spid="12" grpId="0" animBg="1"/>
      <p:bldP spid="25" grpId="0" animBg="1"/>
      <p:bldP spid="15" grpId="0" animBg="1"/>
      <p:bldP spid="16" grpId="0" animBg="1"/>
      <p:bldP spid="17" grpId="0" animBg="1"/>
      <p:bldP spid="18" grpId="0" animBg="1"/>
      <p:bldP spid="2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283547"/>
            <a:ext cx="8892480" cy="53138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827584" y="476672"/>
            <a:ext cx="792088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Black" pitchFamily="34" charset="0"/>
              </a:rPr>
              <a:t>COGE UNA HOJA DE PAPEL DE TU CUADERNO, UN LÁPIZ Y UNA REGLA </a:t>
            </a:r>
            <a:r>
              <a:rPr lang="es-ES" sz="1600" dirty="0" smtClean="0">
                <a:latin typeface="Arial Narrow" pitchFamily="34" charset="0"/>
              </a:rPr>
              <a:t>(EN HORIZONTAL)</a:t>
            </a:r>
            <a:endParaRPr lang="es-ES" sz="1400" dirty="0">
              <a:latin typeface="Arial Narrow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23528" y="116632"/>
            <a:ext cx="79208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1</a:t>
            </a:r>
            <a:endParaRPr lang="es-ES" sz="2400" dirty="0">
              <a:latin typeface="Arial Black" pitchFamily="34" charset="0"/>
            </a:endParaRPr>
          </a:p>
        </p:txBody>
      </p:sp>
      <p:pic>
        <p:nvPicPr>
          <p:cNvPr id="23554" name="Picture 2" descr="http://dc474.4shared.com/img/B3pI621y/s3/137947dcef0/pencil-and-ruler-icon-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3027">
            <a:off x="3867640" y="2060848"/>
            <a:ext cx="5276360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427563"/>
            <a:ext cx="8892480" cy="53138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1907704" y="183553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Lucida Handwriting" pitchFamily="66" charset="0"/>
              </a:rPr>
              <a:t>LA PREHISTORIA</a:t>
            </a:r>
            <a:endParaRPr lang="es-ES" b="1" dirty="0">
              <a:latin typeface="Lucida Handwriting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55576" y="476672"/>
            <a:ext cx="792088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Black" pitchFamily="34" charset="0"/>
              </a:rPr>
              <a:t>PONLE UN TÍTULO</a:t>
            </a: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: PREHISTORIA</a:t>
            </a:r>
            <a:endParaRPr lang="es-ES" sz="16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s-ES" sz="1400" dirty="0" smtClean="0">
                <a:solidFill>
                  <a:srgbClr val="7030A0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(ARRIBA)</a:t>
            </a:r>
            <a:endParaRPr lang="es-ES" sz="14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251520" y="116632"/>
            <a:ext cx="79208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2</a:t>
            </a:r>
            <a:endParaRPr lang="es-ES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427563"/>
            <a:ext cx="8892480" cy="53138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1907704" y="183553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Lucida Handwriting" pitchFamily="66" charset="0"/>
              </a:rPr>
              <a:t>LA PREHISTORIA</a:t>
            </a:r>
            <a:endParaRPr lang="es-ES" b="1" dirty="0">
              <a:latin typeface="Lucida Handwriting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27584" y="404664"/>
            <a:ext cx="792088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Black" pitchFamily="34" charset="0"/>
              </a:rPr>
              <a:t>DIBUJA DOS LÍNEAS PARALELAS EN EL CENTRO DE LA PÁGINA Y CIÉRRALAS EN SUS EXTREMOS</a:t>
            </a:r>
            <a:endParaRPr lang="es-ES" sz="1600" dirty="0">
              <a:latin typeface="Arial Black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23528" y="44624"/>
            <a:ext cx="79208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3</a:t>
            </a:r>
            <a:endParaRPr lang="es-ES" sz="2400" dirty="0">
              <a:latin typeface="Arial Black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1619672" y="4005064"/>
            <a:ext cx="6480720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619672" y="4365104"/>
            <a:ext cx="6480720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619672" y="4005064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8100392" y="4005064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8100392" y="4149080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355555"/>
            <a:ext cx="8892480" cy="53138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1907704" y="1859611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Lucida Handwriting" pitchFamily="66" charset="0"/>
              </a:rPr>
              <a:t>LA PREHISTORIA</a:t>
            </a:r>
            <a:endParaRPr lang="es-ES" b="1" dirty="0">
              <a:latin typeface="Lucida Handwriting" pitchFamily="66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1403648" y="393305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403648" y="429309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1403648" y="393305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8460432" y="3933056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V="1">
            <a:off x="8460432" y="4077072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 rot="16200000">
            <a:off x="147490" y="2352783"/>
            <a:ext cx="264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</a:rPr>
              <a:t>Hace 4 millones de años</a:t>
            </a:r>
            <a:endParaRPr lang="es-ES" b="1" dirty="0">
              <a:latin typeface="Arial Narrow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827584" y="548680"/>
            <a:ext cx="792088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Black" pitchFamily="34" charset="0"/>
              </a:rPr>
              <a:t>ESCRIBE LA PRIMERA Y LA ÚLTIMA FECHA EN LOS EXTREMOS</a:t>
            </a:r>
            <a:endParaRPr lang="es-ES" sz="1400" dirty="0">
              <a:latin typeface="Arial Narrow" pitchFamily="34" charset="0"/>
            </a:endParaRPr>
          </a:p>
        </p:txBody>
      </p:sp>
      <p:sp>
        <p:nvSpPr>
          <p:cNvPr id="38" name="37 Elipse"/>
          <p:cNvSpPr/>
          <p:nvPr/>
        </p:nvSpPr>
        <p:spPr>
          <a:xfrm>
            <a:off x="323528" y="188640"/>
            <a:ext cx="79208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Arial Black" pitchFamily="34" charset="0"/>
              </a:rPr>
              <a:t>4</a:t>
            </a:r>
          </a:p>
        </p:txBody>
      </p:sp>
      <p:sp>
        <p:nvSpPr>
          <p:cNvPr id="15" name="14 CuadroTexto"/>
          <p:cNvSpPr txBox="1"/>
          <p:nvPr/>
        </p:nvSpPr>
        <p:spPr>
          <a:xfrm rot="16200000">
            <a:off x="7935657" y="3208614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500 </a:t>
            </a:r>
            <a:r>
              <a:rPr lang="es-ES" b="1" dirty="0" smtClean="0">
                <a:latin typeface="Arial Narrow" pitchFamily="34" charset="0"/>
                <a:cs typeface="Aharoni"/>
              </a:rPr>
              <a:t>AC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sp>
        <p:nvSpPr>
          <p:cNvPr id="74" name="73 Elipse"/>
          <p:cNvSpPr/>
          <p:nvPr/>
        </p:nvSpPr>
        <p:spPr>
          <a:xfrm>
            <a:off x="4071934" y="1428736"/>
            <a:ext cx="4214842" cy="207170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OBSERVA QUE EN ESTE EJE TODAS LAS FECHAS SON </a:t>
            </a:r>
            <a:r>
              <a:rPr lang="es-ES" b="1" dirty="0" smtClean="0"/>
              <a:t>ANTES DE CRISTO (AC</a:t>
            </a:r>
            <a:r>
              <a:rPr lang="es-ES" b="1" dirty="0" smtClean="0"/>
              <a:t>), </a:t>
            </a:r>
            <a:r>
              <a:rPr lang="es-ES" dirty="0" smtClean="0"/>
              <a:t>Y POR ESO SE CUENTAN AL REVÉS DE CÓMO LO HACEMOS EN LA ACTUALIDAD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355555"/>
            <a:ext cx="8892480" cy="53138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1907704" y="1859611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Lucida Handwriting" pitchFamily="66" charset="0"/>
              </a:rPr>
              <a:t>LA PREHISTORIA</a:t>
            </a:r>
            <a:endParaRPr lang="es-ES" b="1" dirty="0">
              <a:latin typeface="Lucida Handwriting" pitchFamily="66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1403648" y="393305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403648" y="4293096"/>
            <a:ext cx="7056784" cy="0"/>
          </a:xfrm>
          <a:prstGeom prst="line">
            <a:avLst/>
          </a:prstGeom>
          <a:ln w="57150">
            <a:solidFill>
              <a:schemeClr val="tx1"/>
            </a:solidFill>
            <a:tail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1403648" y="3933056"/>
            <a:ext cx="0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8460432" y="3933056"/>
            <a:ext cx="432048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V="1">
            <a:off x="8460432" y="4077072"/>
            <a:ext cx="43204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 rot="16200000">
            <a:off x="218928" y="2424221"/>
            <a:ext cx="250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</a:rPr>
              <a:t>Hace 4 millones de años</a:t>
            </a:r>
            <a:endParaRPr lang="es-ES" b="1" dirty="0">
              <a:latin typeface="Arial Narrow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 rot="16200000">
            <a:off x="7852076" y="3208614"/>
            <a:ext cx="10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  <a:cs typeface="Aharoni"/>
              </a:rPr>
              <a:t>500 </a:t>
            </a:r>
            <a:r>
              <a:rPr lang="es-ES" b="1" dirty="0" smtClean="0">
                <a:latin typeface="Arial Narrow" pitchFamily="34" charset="0"/>
                <a:cs typeface="Aharoni"/>
              </a:rPr>
              <a:t>A</a:t>
            </a:r>
            <a:r>
              <a:rPr lang="es-ES" b="1" dirty="0" smtClean="0">
                <a:latin typeface="Arial Narrow" pitchFamily="34" charset="0"/>
                <a:cs typeface="Aharoni"/>
              </a:rPr>
              <a:t>C</a:t>
            </a:r>
            <a:endParaRPr lang="es-ES" b="1" dirty="0">
              <a:latin typeface="Arial Narrow" pitchFamily="34" charset="0"/>
              <a:cs typeface="Aharoni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27584" y="548680"/>
            <a:ext cx="8030696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Black" pitchFamily="34" charset="0"/>
              </a:rPr>
              <a:t>DECIDE LA UNIDAD DE MEDIDA DEPENDIENDO DE LA DURACIÓN DEL PERIODO: AÑOS, DÉCADAS, SIGLOS O MILES DE AÑOS </a:t>
            </a:r>
            <a:r>
              <a:rPr lang="es-ES" sz="1600" dirty="0" smtClean="0">
                <a:solidFill>
                  <a:srgbClr val="7030A0"/>
                </a:solidFill>
                <a:latin typeface="Arial Narrow" pitchFamily="34" charset="0"/>
              </a:rPr>
              <a:t> (MILES)</a:t>
            </a:r>
            <a:r>
              <a:rPr lang="es-ES" sz="1600" dirty="0" smtClean="0">
                <a:latin typeface="Arial Black" pitchFamily="34" charset="0"/>
              </a:rPr>
              <a:t>     </a:t>
            </a:r>
            <a:endParaRPr lang="es-ES" sz="1600" dirty="0">
              <a:latin typeface="Arial Black" pitchFamily="34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23528" y="188640"/>
            <a:ext cx="79208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 smtClean="0">
              <a:latin typeface="Arial Black" pitchFamily="34" charset="0"/>
            </a:endParaRPr>
          </a:p>
          <a:p>
            <a:pPr algn="ctr"/>
            <a:r>
              <a:rPr lang="es-ES" sz="2400" dirty="0" smtClean="0">
                <a:latin typeface="Arial Black" pitchFamily="34" charset="0"/>
              </a:rPr>
              <a:t>5</a:t>
            </a:r>
          </a:p>
          <a:p>
            <a:pPr algn="ctr"/>
            <a:endParaRPr lang="es-ES" sz="2400" dirty="0">
              <a:latin typeface="Arial Black" pitchFamily="34" charset="0"/>
            </a:endParaRPr>
          </a:p>
        </p:txBody>
      </p:sp>
      <p:sp>
        <p:nvSpPr>
          <p:cNvPr id="17" name="16 Almacenamiento de acceso secuencial"/>
          <p:cNvSpPr/>
          <p:nvPr/>
        </p:nvSpPr>
        <p:spPr>
          <a:xfrm>
            <a:off x="6156176" y="1268760"/>
            <a:ext cx="2555776" cy="1440160"/>
          </a:xfrm>
          <a:prstGeom prst="flowChartMagnetic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PIÉNSALO… NO LO HAGAS AÚN</a:t>
            </a:r>
            <a:endParaRPr lang="es-ES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04" name="103 Grupo"/>
          <p:cNvGrpSpPr/>
          <p:nvPr/>
        </p:nvGrpSpPr>
        <p:grpSpPr>
          <a:xfrm>
            <a:off x="1643042" y="3918269"/>
            <a:ext cx="6786610" cy="381634"/>
            <a:chOff x="1643042" y="3918269"/>
            <a:chExt cx="6786610" cy="381634"/>
          </a:xfrm>
        </p:grpSpPr>
        <p:cxnSp>
          <p:nvCxnSpPr>
            <p:cNvPr id="65" name="64 Conector recto"/>
            <p:cNvCxnSpPr/>
            <p:nvPr/>
          </p:nvCxnSpPr>
          <p:spPr>
            <a:xfrm>
              <a:off x="2699792" y="3918269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>
              <a:off x="1643042" y="3929066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>
              <a:off x="1857356" y="3929066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>
              <a:off x="2143108" y="3929066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>
              <a:off x="2428860" y="3929066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>
              <a:off x="4071934" y="3929066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>
              <a:off x="2943746" y="3939863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>
              <a:off x="3229498" y="3939863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>
              <a:off x="3515250" y="3939863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>
              <a:off x="3801002" y="3939863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/>
            <p:nvPr/>
          </p:nvCxnSpPr>
          <p:spPr>
            <a:xfrm>
              <a:off x="5429256" y="3929066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>
              <a:off x="4372506" y="3939863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>
              <a:off x="4643438" y="3939863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>
              <a:off x="4872572" y="3939863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5158324" y="3939863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>
              <a:off x="6858016" y="3929066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5729828" y="3939863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>
              <a:off x="6015580" y="3939863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>
              <a:off x="6301332" y="3939863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>
              <a:off x="6587084" y="3939863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8215338" y="3929066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7158588" y="3939863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7429520" y="3939863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>
              <a:off x="7658654" y="3939863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>
              <a:off x="7944406" y="3939863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>
              <a:off x="8429652" y="3929066"/>
              <a:ext cx="0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106 Elipse"/>
          <p:cNvSpPr/>
          <p:nvPr/>
        </p:nvSpPr>
        <p:spPr>
          <a:xfrm>
            <a:off x="4143372" y="4214818"/>
            <a:ext cx="2500330" cy="9286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itchFamily="34" charset="0"/>
              </a:rPr>
              <a:t>SIN EMBARGO</a:t>
            </a:r>
            <a:endParaRPr lang="es-ES" dirty="0">
              <a:latin typeface="Arial Black" pitchFamily="34" charset="0"/>
            </a:endParaRPr>
          </a:p>
        </p:txBody>
      </p:sp>
      <p:grpSp>
        <p:nvGrpSpPr>
          <p:cNvPr id="169" name="168 Grupo"/>
          <p:cNvGrpSpPr/>
          <p:nvPr/>
        </p:nvGrpSpPr>
        <p:grpSpPr>
          <a:xfrm>
            <a:off x="3500430" y="3357562"/>
            <a:ext cx="500066" cy="1243427"/>
            <a:chOff x="3929058" y="2044285"/>
            <a:chExt cx="500066" cy="1243427"/>
          </a:xfrm>
        </p:grpSpPr>
        <p:grpSp>
          <p:nvGrpSpPr>
            <p:cNvPr id="160" name="159 Grupo"/>
            <p:cNvGrpSpPr/>
            <p:nvPr/>
          </p:nvGrpSpPr>
          <p:grpSpPr>
            <a:xfrm>
              <a:off x="3929058" y="2044285"/>
              <a:ext cx="500066" cy="1241839"/>
              <a:chOff x="3714744" y="2044285"/>
              <a:chExt cx="500066" cy="1241839"/>
            </a:xfrm>
          </p:grpSpPr>
          <p:grpSp>
            <p:nvGrpSpPr>
              <p:cNvPr id="154" name="153 Grupo"/>
              <p:cNvGrpSpPr/>
              <p:nvPr/>
            </p:nvGrpSpPr>
            <p:grpSpPr>
              <a:xfrm>
                <a:off x="3714744" y="2115723"/>
                <a:ext cx="428628" cy="1170401"/>
                <a:chOff x="3714744" y="2117436"/>
                <a:chExt cx="357193" cy="1097250"/>
              </a:xfrm>
            </p:grpSpPr>
            <p:cxnSp>
              <p:nvCxnSpPr>
                <p:cNvPr id="143" name="142 Conector recto"/>
                <p:cNvCxnSpPr/>
                <p:nvPr/>
              </p:nvCxnSpPr>
              <p:spPr>
                <a:xfrm>
                  <a:off x="3775253" y="2117436"/>
                  <a:ext cx="296684" cy="311433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145 Conector recto"/>
                <p:cNvCxnSpPr/>
                <p:nvPr/>
              </p:nvCxnSpPr>
              <p:spPr>
                <a:xfrm flipV="1">
                  <a:off x="3786182" y="2430456"/>
                  <a:ext cx="285752" cy="21272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149 Conector recto"/>
                <p:cNvCxnSpPr/>
                <p:nvPr/>
              </p:nvCxnSpPr>
              <p:spPr>
                <a:xfrm rot="16200000" flipH="1">
                  <a:off x="3786182" y="2643182"/>
                  <a:ext cx="285752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150 Conector recto"/>
                <p:cNvCxnSpPr/>
                <p:nvPr/>
              </p:nvCxnSpPr>
              <p:spPr>
                <a:xfrm flipV="1">
                  <a:off x="3714744" y="2928934"/>
                  <a:ext cx="357190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154 Grupo"/>
              <p:cNvGrpSpPr/>
              <p:nvPr/>
            </p:nvGrpSpPr>
            <p:grpSpPr>
              <a:xfrm>
                <a:off x="3786182" y="2044285"/>
                <a:ext cx="428628" cy="1241839"/>
                <a:chOff x="3714744" y="2050463"/>
                <a:chExt cx="357193" cy="1164223"/>
              </a:xfrm>
            </p:grpSpPr>
            <p:cxnSp>
              <p:nvCxnSpPr>
                <p:cNvPr id="156" name="155 Conector recto"/>
                <p:cNvCxnSpPr/>
                <p:nvPr/>
              </p:nvCxnSpPr>
              <p:spPr>
                <a:xfrm>
                  <a:off x="3715721" y="2050463"/>
                  <a:ext cx="356216" cy="37840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156 Conector recto"/>
                <p:cNvCxnSpPr/>
                <p:nvPr/>
              </p:nvCxnSpPr>
              <p:spPr>
                <a:xfrm flipV="1">
                  <a:off x="3766340" y="2402081"/>
                  <a:ext cx="285753" cy="21272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157 Conector recto"/>
                <p:cNvCxnSpPr/>
                <p:nvPr/>
              </p:nvCxnSpPr>
              <p:spPr>
                <a:xfrm rot="16200000" flipH="1">
                  <a:off x="3786182" y="2643182"/>
                  <a:ext cx="285752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158 Conector recto"/>
                <p:cNvCxnSpPr/>
                <p:nvPr/>
              </p:nvCxnSpPr>
              <p:spPr>
                <a:xfrm flipV="1">
                  <a:off x="3714744" y="2928934"/>
                  <a:ext cx="357190" cy="28575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4" name="163 Conector recto"/>
            <p:cNvCxnSpPr/>
            <p:nvPr/>
          </p:nvCxnSpPr>
          <p:spPr>
            <a:xfrm>
              <a:off x="3929058" y="3286124"/>
              <a:ext cx="142876" cy="158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105 Flecha curvada hacia la derecha"/>
          <p:cNvSpPr/>
          <p:nvPr/>
        </p:nvSpPr>
        <p:spPr>
          <a:xfrm rot="10391393" flipH="1">
            <a:off x="1008929" y="3568741"/>
            <a:ext cx="2497075" cy="2355247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5" name="104 Rectángulo"/>
          <p:cNvSpPr/>
          <p:nvPr/>
        </p:nvSpPr>
        <p:spPr>
          <a:xfrm>
            <a:off x="2214546" y="5000636"/>
            <a:ext cx="6357982" cy="1357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TENEMOS UN PROBLEMILLA… QUE VAMOS A RESOLVER FÁCILMENTE: ES UN TIEMPO TAN LARGO QUE NO PODEMOS REPRESENTARLO EN UNA LÍNEA. POR ESO, LA DIVIDIMOS CON UN SÍMBOLO QUE INDICA TANTO TIEMPO COMO QUERAMOS.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6" grpId="0" animBg="1"/>
      <p:bldP spid="10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9090</TotalTime>
  <Words>926</Words>
  <Application>Microsoft Office PowerPoint</Application>
  <PresentationFormat>Presentación en pantalla (4:3)</PresentationFormat>
  <Paragraphs>251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Gema</dc:creator>
  <cp:lastModifiedBy>Javi</cp:lastModifiedBy>
  <cp:revision>67</cp:revision>
  <dcterms:created xsi:type="dcterms:W3CDTF">2015-11-18T19:24:32Z</dcterms:created>
  <dcterms:modified xsi:type="dcterms:W3CDTF">2019-02-18T21:45:46Z</dcterms:modified>
</cp:coreProperties>
</file>