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65" r:id="rId5"/>
    <p:sldId id="266" r:id="rId6"/>
    <p:sldId id="270" r:id="rId7"/>
    <p:sldId id="271" r:id="rId8"/>
    <p:sldId id="272" r:id="rId9"/>
    <p:sldId id="273" r:id="rId10"/>
    <p:sldId id="276" r:id="rId11"/>
    <p:sldId id="260" r:id="rId12"/>
    <p:sldId id="277" r:id="rId13"/>
    <p:sldId id="267" r:id="rId14"/>
    <p:sldId id="278" r:id="rId15"/>
    <p:sldId id="269" r:id="rId16"/>
    <p:sldId id="259" r:id="rId17"/>
    <p:sldId id="261" r:id="rId18"/>
    <p:sldId id="262" r:id="rId19"/>
    <p:sldId id="263" r:id="rId2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75" autoAdjust="0"/>
    <p:restoredTop sz="94624" autoAdjust="0"/>
  </p:normalViewPr>
  <p:slideViewPr>
    <p:cSldViewPr>
      <p:cViewPr varScale="1">
        <p:scale>
          <a:sx n="91" d="100"/>
          <a:sy n="91" d="100"/>
        </p:scale>
        <p:origin x="-990"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6CC210D1-26E1-4DF3-BDBE-E453D2E1EDEC}" type="datetimeFigureOut">
              <a:rPr lang="es-ES" smtClean="0"/>
              <a:pPr/>
              <a:t>03/10/2018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EF03CC5-8630-489A-A578-FF6B9C82FBF7}" type="slidenum">
              <a:rPr lang="es-ES" smtClean="0"/>
              <a:pPr/>
              <a:t>‹Nº›</a:t>
            </a:fld>
            <a:endParaRPr lang="es-E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CC210D1-26E1-4DF3-BDBE-E453D2E1EDEC}" type="datetimeFigureOut">
              <a:rPr lang="es-ES" smtClean="0"/>
              <a:pPr/>
              <a:t>03/10/2018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EF03CC5-8630-489A-A578-FF6B9C82FBF7}"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CC210D1-26E1-4DF3-BDBE-E453D2E1EDEC}" type="datetimeFigureOut">
              <a:rPr lang="es-ES" smtClean="0"/>
              <a:pPr/>
              <a:t>03/10/2018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EF03CC5-8630-489A-A578-FF6B9C82FBF7}"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CC210D1-26E1-4DF3-BDBE-E453D2E1EDEC}" type="datetimeFigureOut">
              <a:rPr lang="es-ES" smtClean="0"/>
              <a:pPr/>
              <a:t>03/10/2018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EF03CC5-8630-489A-A578-FF6B9C82FBF7}"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6CC210D1-26E1-4DF3-BDBE-E453D2E1EDEC}" type="datetimeFigureOut">
              <a:rPr lang="es-ES" smtClean="0"/>
              <a:pPr/>
              <a:t>03/10/2018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EF03CC5-8630-489A-A578-FF6B9C82FBF7}"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6CC210D1-26E1-4DF3-BDBE-E453D2E1EDEC}" type="datetimeFigureOut">
              <a:rPr lang="es-ES" smtClean="0"/>
              <a:pPr/>
              <a:t>03/10/2018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EF03CC5-8630-489A-A578-FF6B9C82FBF7}"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6CC210D1-26E1-4DF3-BDBE-E453D2E1EDEC}" type="datetimeFigureOut">
              <a:rPr lang="es-ES" smtClean="0"/>
              <a:pPr/>
              <a:t>03/10/2018</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CEF03CC5-8630-489A-A578-FF6B9C82FBF7}"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6CC210D1-26E1-4DF3-BDBE-E453D2E1EDEC}" type="datetimeFigureOut">
              <a:rPr lang="es-ES" smtClean="0"/>
              <a:pPr/>
              <a:t>03/10/2018</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CEF03CC5-8630-489A-A578-FF6B9C82FBF7}"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CC210D1-26E1-4DF3-BDBE-E453D2E1EDEC}" type="datetimeFigureOut">
              <a:rPr lang="es-ES" smtClean="0"/>
              <a:pPr/>
              <a:t>03/10/2018</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CEF03CC5-8630-489A-A578-FF6B9C82FBF7}"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CC210D1-26E1-4DF3-BDBE-E453D2E1EDEC}" type="datetimeFigureOut">
              <a:rPr lang="es-ES" smtClean="0"/>
              <a:pPr/>
              <a:t>03/10/2018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EF03CC5-8630-489A-A578-FF6B9C82FBF7}"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CC210D1-26E1-4DF3-BDBE-E453D2E1EDEC}" type="datetimeFigureOut">
              <a:rPr lang="es-ES" smtClean="0"/>
              <a:pPr/>
              <a:t>03/10/2018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EF03CC5-8630-489A-A578-FF6B9C82FBF7}"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C210D1-26E1-4DF3-BDBE-E453D2E1EDEC}" type="datetimeFigureOut">
              <a:rPr lang="es-ES" smtClean="0"/>
              <a:pPr/>
              <a:t>03/10/2018</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F03CC5-8630-489A-A578-FF6B9C82FBF7}"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18.gif"/><Relationship Id="rId7" Type="http://schemas.openxmlformats.org/officeDocument/2006/relationships/hyperlink" Target="https://youtu.be/kIID5FDi2JQ"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youtu.be/17jymDn0W6U"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s://www.youtube.com/watch?v=3LR1f54ziRg"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WiNUxzVVuGY"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lantillas-powerpoint.com/wp-content/uploads/2008/10/plantilla-cielo-estrellado-powerpoint.jpg"/>
          <p:cNvPicPr>
            <a:picLocks noChangeAspect="1" noChangeArrowheads="1"/>
          </p:cNvPicPr>
          <p:nvPr/>
        </p:nvPicPr>
        <p:blipFill>
          <a:blip r:embed="rId2" cstate="print"/>
          <a:srcRect/>
          <a:stretch>
            <a:fillRect/>
          </a:stretch>
        </p:blipFill>
        <p:spPr bwMode="auto">
          <a:xfrm>
            <a:off x="0" y="0"/>
            <a:ext cx="9144000" cy="6883561"/>
          </a:xfrm>
          <a:prstGeom prst="rect">
            <a:avLst/>
          </a:prstGeom>
          <a:noFill/>
        </p:spPr>
      </p:pic>
      <p:pic>
        <p:nvPicPr>
          <p:cNvPr id="1030" name="Picture 6" descr="http://www.astronoo.com/images/planetes/terre/rotation-de-la-terre.gif"/>
          <p:cNvPicPr>
            <a:picLocks noChangeAspect="1" noChangeArrowheads="1" noCrop="1"/>
          </p:cNvPicPr>
          <p:nvPr/>
        </p:nvPicPr>
        <p:blipFill>
          <a:blip r:embed="rId3" cstate="print"/>
          <a:srcRect/>
          <a:stretch>
            <a:fillRect/>
          </a:stretch>
        </p:blipFill>
        <p:spPr bwMode="auto">
          <a:xfrm>
            <a:off x="395536" y="3140967"/>
            <a:ext cx="2952328" cy="2952329"/>
          </a:xfrm>
          <a:prstGeom prst="ellipse">
            <a:avLst/>
          </a:prstGeom>
          <a:ln w="63500" cap="rnd">
            <a:solidFill>
              <a:schemeClr val="tx2">
                <a:lumMod val="5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5 Rectángulo"/>
          <p:cNvSpPr/>
          <p:nvPr/>
        </p:nvSpPr>
        <p:spPr>
          <a:xfrm>
            <a:off x="1571604" y="2571744"/>
            <a:ext cx="5780813" cy="1754326"/>
          </a:xfrm>
          <a:prstGeom prst="rect">
            <a:avLst/>
          </a:prstGeom>
          <a:noFill/>
        </p:spPr>
        <p:txBody>
          <a:bodyPr wrap="none" lIns="91440" tIns="45720" rIns="91440" bIns="45720">
            <a:spAutoFit/>
            <a:scene3d>
              <a:camera prst="perspectiveHeroicExtremeLeftFacing"/>
              <a:lightRig rig="flat" dir="tl"/>
            </a:scene3d>
            <a:sp3d contourW="19050" prstMaterial="clear">
              <a:bevelT w="50800" h="50800"/>
              <a:contourClr>
                <a:schemeClr val="accent5">
                  <a:tint val="70000"/>
                  <a:satMod val="180000"/>
                  <a:alpha val="70000"/>
                </a:schemeClr>
              </a:contourClr>
            </a:sp3d>
          </a:bodyPr>
          <a:lstStyle/>
          <a:p>
            <a:pPr algn="ctr"/>
            <a:r>
              <a:rPr lang="es-ES" sz="5400" b="1" cap="none" spc="0" dirty="0" smtClean="0">
                <a:ln/>
                <a:solidFill>
                  <a:schemeClr val="accent5">
                    <a:tint val="50000"/>
                    <a:satMod val="180000"/>
                  </a:schemeClr>
                </a:solidFill>
                <a:effectLst/>
              </a:rPr>
              <a:t>UNIDAD 1</a:t>
            </a:r>
          </a:p>
          <a:p>
            <a:pPr algn="ctr"/>
            <a:r>
              <a:rPr lang="es-ES" sz="5400" b="1" dirty="0" smtClean="0">
                <a:ln/>
                <a:solidFill>
                  <a:schemeClr val="accent5">
                    <a:tint val="50000"/>
                    <a:satMod val="180000"/>
                  </a:schemeClr>
                </a:solidFill>
              </a:rPr>
              <a:t>EL PLANETA TIERRA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4" name="Picture 2" descr="Resultado de imagen de movimiento de traslacion"/>
          <p:cNvPicPr>
            <a:picLocks noChangeAspect="1" noChangeArrowheads="1"/>
          </p:cNvPicPr>
          <p:nvPr/>
        </p:nvPicPr>
        <p:blipFill>
          <a:blip r:embed="rId2" cstate="print"/>
          <a:srcRect/>
          <a:stretch>
            <a:fillRect/>
          </a:stretch>
        </p:blipFill>
        <p:spPr bwMode="auto">
          <a:xfrm>
            <a:off x="1" y="0"/>
            <a:ext cx="9138148" cy="68580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lantillas-powerpoint.com/wp-content/uploads/2008/10/plantilla-cielo-estrellado-powerpoint.jpg"/>
          <p:cNvPicPr>
            <a:picLocks noChangeAspect="1" noChangeArrowheads="1"/>
          </p:cNvPicPr>
          <p:nvPr/>
        </p:nvPicPr>
        <p:blipFill>
          <a:blip r:embed="rId2" cstate="print"/>
          <a:srcRect/>
          <a:stretch>
            <a:fillRect/>
          </a:stretch>
        </p:blipFill>
        <p:spPr bwMode="auto">
          <a:xfrm>
            <a:off x="0" y="0"/>
            <a:ext cx="9144000" cy="6883561"/>
          </a:xfrm>
          <a:prstGeom prst="rect">
            <a:avLst/>
          </a:prstGeom>
          <a:noFill/>
        </p:spPr>
      </p:pic>
      <p:sp>
        <p:nvSpPr>
          <p:cNvPr id="3" name="2 Rectángulo redondeado"/>
          <p:cNvSpPr/>
          <p:nvPr/>
        </p:nvSpPr>
        <p:spPr>
          <a:xfrm>
            <a:off x="5868144" y="188640"/>
            <a:ext cx="2952328"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dirty="0" smtClean="0">
                <a:latin typeface="Arial Black" pitchFamily="34" charset="0"/>
              </a:rPr>
              <a:t>LAS ZONAS TÉRMICAS</a:t>
            </a:r>
            <a:endParaRPr lang="es-ES" dirty="0">
              <a:latin typeface="Arial Black" pitchFamily="34" charset="0"/>
            </a:endParaRPr>
          </a:p>
        </p:txBody>
      </p:sp>
      <p:sp>
        <p:nvSpPr>
          <p:cNvPr id="4" name="3 Rectángulo redondeado"/>
          <p:cNvSpPr/>
          <p:nvPr/>
        </p:nvSpPr>
        <p:spPr>
          <a:xfrm>
            <a:off x="683568" y="907010"/>
            <a:ext cx="8064896" cy="109323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S" sz="2000" b="1" dirty="0" smtClean="0"/>
              <a:t>LA INCLINACIÓN DEL EJE TERRESTRE PROVOCA QUE LOS RAYOS SOLARES CALIENTEN MÁS O MENOS SEGÚN CAIGAN PERPENDICULARES O INCLINADOS.</a:t>
            </a:r>
            <a:endParaRPr lang="es-ES" sz="2000" b="1" dirty="0"/>
          </a:p>
        </p:txBody>
      </p:sp>
      <p:sp>
        <p:nvSpPr>
          <p:cNvPr id="5" name="4 Rectángulo redondeado"/>
          <p:cNvSpPr/>
          <p:nvPr/>
        </p:nvSpPr>
        <p:spPr>
          <a:xfrm>
            <a:off x="2843808" y="1916832"/>
            <a:ext cx="5976664" cy="86409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b="1" dirty="0" smtClean="0"/>
              <a:t>ASÍ, CADA ZONA DE LA TIERRA RECIBE UNA CANTIDAD DISTINTA DE ENERGÍA SOLAR.</a:t>
            </a:r>
            <a:endParaRPr lang="es-ES" b="1" dirty="0"/>
          </a:p>
        </p:txBody>
      </p:sp>
      <p:pic>
        <p:nvPicPr>
          <p:cNvPr id="5122" name="Picture 2" descr="http://www.brockmann-consult.de/iavisa-info-web/images/fallback-climate-zone-classification.gif"/>
          <p:cNvPicPr>
            <a:picLocks noChangeAspect="1" noChangeArrowheads="1"/>
          </p:cNvPicPr>
          <p:nvPr/>
        </p:nvPicPr>
        <p:blipFill>
          <a:blip r:embed="rId3" cstate="print"/>
          <a:srcRect/>
          <a:stretch>
            <a:fillRect/>
          </a:stretch>
        </p:blipFill>
        <p:spPr bwMode="auto">
          <a:xfrm>
            <a:off x="179512" y="2708920"/>
            <a:ext cx="5746236" cy="33843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6 Rectángulo redondeado"/>
          <p:cNvSpPr/>
          <p:nvPr/>
        </p:nvSpPr>
        <p:spPr>
          <a:xfrm>
            <a:off x="5868144" y="3861048"/>
            <a:ext cx="3096344" cy="115212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ES" sz="1600" b="1" dirty="0" smtClean="0"/>
              <a:t>EN LA ZONA CÁLIDA LOS RAYOS CAEN PERPENDICULARES, POR LO QUE LAS TEMPERATURAS SON SIEMPRE CÁLIDAS.</a:t>
            </a:r>
            <a:endParaRPr lang="es-ES" sz="1600" b="1" dirty="0"/>
          </a:p>
        </p:txBody>
      </p:sp>
      <p:sp>
        <p:nvSpPr>
          <p:cNvPr id="9" name="8 Rectángulo redondeado"/>
          <p:cNvSpPr/>
          <p:nvPr/>
        </p:nvSpPr>
        <p:spPr>
          <a:xfrm>
            <a:off x="5724128" y="5085184"/>
            <a:ext cx="3419872" cy="134421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S" sz="1600" b="1" dirty="0" smtClean="0">
                <a:latin typeface="Arial" pitchFamily="34" charset="0"/>
                <a:cs typeface="Arial" pitchFamily="34" charset="0"/>
              </a:rPr>
              <a:t>EN LAS ZONAS TEMPLADAS LAS TEMPERATURAS SON MODERADAS Y HAY DIFERENCIAS ENTRE LAS 4 ESTACIONES.</a:t>
            </a:r>
            <a:endParaRPr lang="es-ES" sz="1600" b="1" dirty="0">
              <a:latin typeface="Arial" pitchFamily="34" charset="0"/>
              <a:cs typeface="Arial" pitchFamily="34" charset="0"/>
            </a:endParaRPr>
          </a:p>
        </p:txBody>
      </p:sp>
      <p:sp>
        <p:nvSpPr>
          <p:cNvPr id="10" name="9 Rectángulo redondeado"/>
          <p:cNvSpPr/>
          <p:nvPr/>
        </p:nvSpPr>
        <p:spPr>
          <a:xfrm>
            <a:off x="5436096" y="2636912"/>
            <a:ext cx="3528392" cy="115212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ES" b="1" dirty="0" smtClean="0"/>
              <a:t>EN LAS ZONAS FRÍAS (POLARES) LOS RAYOS SOLARES CAEN INCLINADOS Y LAS TEMPERATURAS SON MUY BAJAS. </a:t>
            </a:r>
            <a:endParaRPr lang="es-ES" b="1" dirty="0"/>
          </a:p>
        </p:txBody>
      </p:sp>
      <p:sp>
        <p:nvSpPr>
          <p:cNvPr id="11" name="10 Flecha derecha"/>
          <p:cNvSpPr/>
          <p:nvPr/>
        </p:nvSpPr>
        <p:spPr>
          <a:xfrm>
            <a:off x="4211960" y="4005064"/>
            <a:ext cx="1512168" cy="360040"/>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a:p>
        </p:txBody>
      </p:sp>
      <p:sp>
        <p:nvSpPr>
          <p:cNvPr id="12" name="11 Flecha derecha"/>
          <p:cNvSpPr/>
          <p:nvPr/>
        </p:nvSpPr>
        <p:spPr>
          <a:xfrm rot="2229925">
            <a:off x="3459630" y="4200874"/>
            <a:ext cx="2890642" cy="288158"/>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S"/>
          </a:p>
        </p:txBody>
      </p:sp>
      <p:sp>
        <p:nvSpPr>
          <p:cNvPr id="14" name="13 Flecha derecha"/>
          <p:cNvSpPr/>
          <p:nvPr/>
        </p:nvSpPr>
        <p:spPr>
          <a:xfrm>
            <a:off x="3491880" y="5373216"/>
            <a:ext cx="2520280" cy="363695"/>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S"/>
          </a:p>
        </p:txBody>
      </p:sp>
      <p:sp>
        <p:nvSpPr>
          <p:cNvPr id="15" name="14 Flecha derecha"/>
          <p:cNvSpPr/>
          <p:nvPr/>
        </p:nvSpPr>
        <p:spPr>
          <a:xfrm>
            <a:off x="3203848" y="2852936"/>
            <a:ext cx="2376264"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15 Flecha derecha"/>
          <p:cNvSpPr/>
          <p:nvPr/>
        </p:nvSpPr>
        <p:spPr>
          <a:xfrm rot="18762971">
            <a:off x="2506402" y="4403880"/>
            <a:ext cx="3543087" cy="2405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box(in)">
                                      <p:cBhvr>
                                        <p:cTn id="12" dur="500"/>
                                        <p:tgtEl>
                                          <p:spTgt spid="512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ox(in)">
                                      <p:cBhvr>
                                        <p:cTn id="17" dur="500"/>
                                        <p:tgtEl>
                                          <p:spTgt spid="11"/>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ox(i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xit" presetSubtype="16" fill="hold" grpId="1" nodeType="clickEffect">
                                  <p:stCondLst>
                                    <p:cond delay="0"/>
                                  </p:stCondLst>
                                  <p:childTnLst>
                                    <p:animEffect transition="out" filter="box(in)">
                                      <p:cBhvr>
                                        <p:cTn id="24" dur="500"/>
                                        <p:tgtEl>
                                          <p:spTgt spid="11"/>
                                        </p:tgtEl>
                                      </p:cBhvr>
                                    </p:animEffect>
                                    <p:set>
                                      <p:cBhvr>
                                        <p:cTn id="25" dur="1" fill="hold">
                                          <p:stCondLst>
                                            <p:cond delay="499"/>
                                          </p:stCondLst>
                                        </p:cTn>
                                        <p:tgtEl>
                                          <p:spTgt spid="11"/>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ox(in)">
                                      <p:cBhvr>
                                        <p:cTn id="30" dur="500"/>
                                        <p:tgtEl>
                                          <p:spTgt spid="9"/>
                                        </p:tgtEl>
                                      </p:cBhvr>
                                    </p:animEffect>
                                  </p:childTnLst>
                                </p:cTn>
                              </p:par>
                              <p:par>
                                <p:cTn id="31" presetID="4" presetClass="entr" presetSubtype="16"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ox(in)">
                                      <p:cBhvr>
                                        <p:cTn id="33" dur="500"/>
                                        <p:tgtEl>
                                          <p:spTgt spid="12"/>
                                        </p:tgtEl>
                                      </p:cBhvr>
                                    </p:animEffect>
                                  </p:childTnLst>
                                </p:cTn>
                              </p:par>
                              <p:par>
                                <p:cTn id="34" presetID="4" presetClass="entr" presetSubtype="16"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box(in)">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xit" presetSubtype="16" fill="hold" grpId="1" nodeType="clickEffect">
                                  <p:stCondLst>
                                    <p:cond delay="0"/>
                                  </p:stCondLst>
                                  <p:childTnLst>
                                    <p:animEffect transition="out" filter="box(in)">
                                      <p:cBhvr>
                                        <p:cTn id="40" dur="500"/>
                                        <p:tgtEl>
                                          <p:spTgt spid="12"/>
                                        </p:tgtEl>
                                      </p:cBhvr>
                                    </p:animEffect>
                                    <p:set>
                                      <p:cBhvr>
                                        <p:cTn id="41" dur="1" fill="hold">
                                          <p:stCondLst>
                                            <p:cond delay="499"/>
                                          </p:stCondLst>
                                        </p:cTn>
                                        <p:tgtEl>
                                          <p:spTgt spid="12"/>
                                        </p:tgtEl>
                                        <p:attrNameLst>
                                          <p:attrName>style.visibility</p:attrName>
                                        </p:attrNameLst>
                                      </p:cBhvr>
                                      <p:to>
                                        <p:strVal val="hidden"/>
                                      </p:to>
                                    </p:set>
                                  </p:childTnLst>
                                </p:cTn>
                              </p:par>
                              <p:par>
                                <p:cTn id="42" presetID="4" presetClass="exit" presetSubtype="16" fill="hold" grpId="1" nodeType="withEffect">
                                  <p:stCondLst>
                                    <p:cond delay="0"/>
                                  </p:stCondLst>
                                  <p:childTnLst>
                                    <p:animEffect transition="out" filter="box(in)">
                                      <p:cBhvr>
                                        <p:cTn id="43" dur="500"/>
                                        <p:tgtEl>
                                          <p:spTgt spid="14"/>
                                        </p:tgtEl>
                                      </p:cBhvr>
                                    </p:animEffect>
                                    <p:set>
                                      <p:cBhvr>
                                        <p:cTn id="44" dur="1" fill="hold">
                                          <p:stCondLst>
                                            <p:cond delay="499"/>
                                          </p:stCondLst>
                                        </p:cTn>
                                        <p:tgtEl>
                                          <p:spTgt spid="14"/>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4" presetClass="entr" presetSubtype="16"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box(in)">
                                      <p:cBhvr>
                                        <p:cTn id="49" dur="500"/>
                                        <p:tgtEl>
                                          <p:spTgt spid="10"/>
                                        </p:tgtEl>
                                      </p:cBhvr>
                                    </p:animEffect>
                                  </p:childTnLst>
                                </p:cTn>
                              </p:par>
                              <p:par>
                                <p:cTn id="50" presetID="4" presetClass="entr" presetSubtype="16"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box(in)">
                                      <p:cBhvr>
                                        <p:cTn id="52" dur="500"/>
                                        <p:tgtEl>
                                          <p:spTgt spid="15"/>
                                        </p:tgtEl>
                                      </p:cBhvr>
                                    </p:animEffect>
                                  </p:childTnLst>
                                </p:cTn>
                              </p:par>
                              <p:par>
                                <p:cTn id="53" presetID="4" presetClass="entr" presetSubtype="16"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box(in)">
                                      <p:cBhvr>
                                        <p:cTn id="55" dur="500"/>
                                        <p:tgtEl>
                                          <p:spTgt spid="16"/>
                                        </p:tgtEl>
                                      </p:cBhvr>
                                    </p:animEffect>
                                  </p:childTnLst>
                                </p:cTn>
                              </p:par>
                            </p:childTnLst>
                          </p:cTn>
                        </p:par>
                      </p:childTnLst>
                    </p:cTn>
                  </p:par>
                  <p:par>
                    <p:cTn id="56" fill="hold">
                      <p:stCondLst>
                        <p:cond delay="indefinite"/>
                      </p:stCondLst>
                      <p:childTnLst>
                        <p:par>
                          <p:cTn id="57" fill="hold">
                            <p:stCondLst>
                              <p:cond delay="0"/>
                            </p:stCondLst>
                            <p:childTnLst>
                              <p:par>
                                <p:cTn id="58" presetID="4" presetClass="exit" presetSubtype="16" fill="hold" grpId="1" nodeType="clickEffect">
                                  <p:stCondLst>
                                    <p:cond delay="0"/>
                                  </p:stCondLst>
                                  <p:childTnLst>
                                    <p:animEffect transition="out" filter="box(in)">
                                      <p:cBhvr>
                                        <p:cTn id="59" dur="500"/>
                                        <p:tgtEl>
                                          <p:spTgt spid="15"/>
                                        </p:tgtEl>
                                      </p:cBhvr>
                                    </p:animEffect>
                                    <p:set>
                                      <p:cBhvr>
                                        <p:cTn id="60" dur="1" fill="hold">
                                          <p:stCondLst>
                                            <p:cond delay="499"/>
                                          </p:stCondLst>
                                        </p:cTn>
                                        <p:tgtEl>
                                          <p:spTgt spid="15"/>
                                        </p:tgtEl>
                                        <p:attrNameLst>
                                          <p:attrName>style.visibility</p:attrName>
                                        </p:attrNameLst>
                                      </p:cBhvr>
                                      <p:to>
                                        <p:strVal val="hidden"/>
                                      </p:to>
                                    </p:set>
                                  </p:childTnLst>
                                </p:cTn>
                              </p:par>
                              <p:par>
                                <p:cTn id="61" presetID="4" presetClass="exit" presetSubtype="16" fill="hold" grpId="1" nodeType="withEffect">
                                  <p:stCondLst>
                                    <p:cond delay="0"/>
                                  </p:stCondLst>
                                  <p:childTnLst>
                                    <p:animEffect transition="out" filter="box(in)">
                                      <p:cBhvr>
                                        <p:cTn id="62" dur="500"/>
                                        <p:tgtEl>
                                          <p:spTgt spid="16"/>
                                        </p:tgtEl>
                                      </p:cBhvr>
                                    </p:animEffect>
                                    <p:set>
                                      <p:cBhvr>
                                        <p:cTn id="63"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0" grpId="0" animBg="1"/>
      <p:bldP spid="11" grpId="0" animBg="1"/>
      <p:bldP spid="11" grpId="1" animBg="1"/>
      <p:bldP spid="12" grpId="0" animBg="1"/>
      <p:bldP spid="12" grpId="1" animBg="1"/>
      <p:bldP spid="14" grpId="0" animBg="1"/>
      <p:bldP spid="14" grpId="1" animBg="1"/>
      <p:bldP spid="15" grpId="0" animBg="1"/>
      <p:bldP spid="15" grpId="1" animBg="1"/>
      <p:bldP spid="16" grpId="0" animBg="1"/>
      <p:bldP spid="16"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plantillas-powerpoint.com/wp-content/uploads/2008/10/plantilla-cielo-estrellado-powerpoint.jpg"/>
          <p:cNvPicPr>
            <a:picLocks noChangeAspect="1" noChangeArrowheads="1"/>
          </p:cNvPicPr>
          <p:nvPr/>
        </p:nvPicPr>
        <p:blipFill>
          <a:blip r:embed="rId2" cstate="print"/>
          <a:srcRect/>
          <a:stretch>
            <a:fillRect/>
          </a:stretch>
        </p:blipFill>
        <p:spPr bwMode="auto">
          <a:xfrm>
            <a:off x="0" y="0"/>
            <a:ext cx="9144000" cy="6883561"/>
          </a:xfrm>
          <a:prstGeom prst="rect">
            <a:avLst/>
          </a:prstGeom>
          <a:noFill/>
        </p:spPr>
      </p:pic>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1026" name="Picture 2" descr="Resultado de imagen de mapa zonas climaticas"/>
          <p:cNvPicPr>
            <a:picLocks noChangeAspect="1" noChangeArrowheads="1"/>
          </p:cNvPicPr>
          <p:nvPr/>
        </p:nvPicPr>
        <p:blipFill>
          <a:blip r:embed="rId3" cstate="print"/>
          <a:srcRect/>
          <a:stretch>
            <a:fillRect/>
          </a:stretch>
        </p:blipFill>
        <p:spPr bwMode="auto">
          <a:xfrm>
            <a:off x="1" y="404664"/>
            <a:ext cx="9144000" cy="576064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lantillas-powerpoint.com/wp-content/uploads/2008/10/plantilla-cielo-estrellado-powerpoint.jpg"/>
          <p:cNvPicPr>
            <a:picLocks noChangeAspect="1" noChangeArrowheads="1"/>
          </p:cNvPicPr>
          <p:nvPr/>
        </p:nvPicPr>
        <p:blipFill>
          <a:blip r:embed="rId2" cstate="print"/>
          <a:srcRect/>
          <a:stretch>
            <a:fillRect/>
          </a:stretch>
        </p:blipFill>
        <p:spPr bwMode="auto">
          <a:xfrm>
            <a:off x="0" y="0"/>
            <a:ext cx="9144000" cy="6883561"/>
          </a:xfrm>
          <a:prstGeom prst="rect">
            <a:avLst/>
          </a:prstGeom>
        </p:spPr>
        <p:style>
          <a:lnRef idx="0">
            <a:schemeClr val="accent1"/>
          </a:lnRef>
          <a:fillRef idx="3">
            <a:schemeClr val="accent1"/>
          </a:fillRef>
          <a:effectRef idx="3">
            <a:schemeClr val="accent1"/>
          </a:effectRef>
          <a:fontRef idx="minor">
            <a:schemeClr val="lt1"/>
          </a:fontRef>
        </p:style>
      </p:pic>
      <p:pic>
        <p:nvPicPr>
          <p:cNvPr id="2050" name="Picture 2" descr="http://www.digitalgeography.co.uk/wp-content/uploads/2007/07/grid.jpg"/>
          <p:cNvPicPr>
            <a:picLocks noChangeAspect="1" noChangeArrowheads="1"/>
          </p:cNvPicPr>
          <p:nvPr/>
        </p:nvPicPr>
        <p:blipFill>
          <a:blip r:embed="rId3" cstate="print"/>
          <a:srcRect/>
          <a:stretch>
            <a:fillRect/>
          </a:stretch>
        </p:blipFill>
        <p:spPr bwMode="auto">
          <a:xfrm>
            <a:off x="4247125" y="908720"/>
            <a:ext cx="4501339" cy="345638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8 Rectángulo"/>
          <p:cNvSpPr/>
          <p:nvPr/>
        </p:nvSpPr>
        <p:spPr>
          <a:xfrm>
            <a:off x="179512" y="3717032"/>
            <a:ext cx="2448272" cy="302433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dirty="0" smtClean="0"/>
              <a:t>RODEA LA TIERRA A LA MISMA DISTANCIA DE AMBOS POLOS. DIVIDE EL PLANETA EN DOS MITADES IGUALES: </a:t>
            </a:r>
            <a:r>
              <a:rPr lang="es-ES" b="1" dirty="0" smtClean="0">
                <a:solidFill>
                  <a:srgbClr val="C00000"/>
                </a:solidFill>
              </a:rPr>
              <a:t>EL HEMISFERIO NORTE </a:t>
            </a:r>
            <a:r>
              <a:rPr lang="es-ES" dirty="0" smtClean="0"/>
              <a:t> Y EL </a:t>
            </a:r>
            <a:r>
              <a:rPr lang="es-ES" b="1" dirty="0" smtClean="0">
                <a:solidFill>
                  <a:srgbClr val="C00000"/>
                </a:solidFill>
              </a:rPr>
              <a:t>HEMISFERIO SUR.</a:t>
            </a:r>
            <a:endParaRPr lang="es-ES" b="1" dirty="0">
              <a:solidFill>
                <a:srgbClr val="C00000"/>
              </a:solidFill>
            </a:endParaRPr>
          </a:p>
        </p:txBody>
      </p:sp>
      <p:sp>
        <p:nvSpPr>
          <p:cNvPr id="14" name="13 Flecha curvada hacia la derecha"/>
          <p:cNvSpPr/>
          <p:nvPr/>
        </p:nvSpPr>
        <p:spPr>
          <a:xfrm>
            <a:off x="4283968" y="4509120"/>
            <a:ext cx="1800200" cy="1656184"/>
          </a:xfrm>
          <a:prstGeom prst="curv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a:solidFill>
                <a:schemeClr val="tx1"/>
              </a:solidFill>
            </a:endParaRPr>
          </a:p>
        </p:txBody>
      </p:sp>
      <p:sp>
        <p:nvSpPr>
          <p:cNvPr id="15" name="14 Flecha curvada hacia la izquierda"/>
          <p:cNvSpPr/>
          <p:nvPr/>
        </p:nvSpPr>
        <p:spPr>
          <a:xfrm>
            <a:off x="2411760" y="3140968"/>
            <a:ext cx="1728192" cy="266429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7" name="6 Elipse"/>
          <p:cNvSpPr/>
          <p:nvPr/>
        </p:nvSpPr>
        <p:spPr>
          <a:xfrm>
            <a:off x="395536" y="1556792"/>
            <a:ext cx="4104456" cy="2376264"/>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ES" dirty="0" smtClean="0">
                <a:solidFill>
                  <a:srgbClr val="002060"/>
                </a:solidFill>
                <a:latin typeface="Aharoni" pitchFamily="2" charset="-79"/>
                <a:cs typeface="Aharoni" pitchFamily="2" charset="-79"/>
              </a:rPr>
              <a:t>LOS PARALELOS SON LAS LÍNEAS IMAGINARIAS QUE VAN DE ESTE A OESTE. EL MÁS FAMOSO ES EL </a:t>
            </a:r>
            <a:r>
              <a:rPr lang="es-ES" dirty="0" smtClean="0">
                <a:solidFill>
                  <a:srgbClr val="FF0000"/>
                </a:solidFill>
                <a:latin typeface="Aharoni" pitchFamily="2" charset="-79"/>
                <a:cs typeface="Aharoni" pitchFamily="2" charset="-79"/>
              </a:rPr>
              <a:t>ECUADOR</a:t>
            </a:r>
            <a:r>
              <a:rPr lang="es-ES" dirty="0" smtClean="0">
                <a:solidFill>
                  <a:srgbClr val="002060"/>
                </a:solidFill>
                <a:latin typeface="Aharoni" pitchFamily="2" charset="-79"/>
                <a:cs typeface="Aharoni" pitchFamily="2" charset="-79"/>
              </a:rPr>
              <a:t>.</a:t>
            </a:r>
            <a:endParaRPr lang="es-ES" dirty="0">
              <a:solidFill>
                <a:srgbClr val="C00000"/>
              </a:solidFill>
              <a:latin typeface="Aharoni" pitchFamily="2" charset="-79"/>
              <a:cs typeface="Aharoni" pitchFamily="2" charset="-79"/>
            </a:endParaRPr>
          </a:p>
        </p:txBody>
      </p:sp>
      <p:sp>
        <p:nvSpPr>
          <p:cNvPr id="11" name="10 Rectángulo redondeado"/>
          <p:cNvSpPr/>
          <p:nvPr/>
        </p:nvSpPr>
        <p:spPr>
          <a:xfrm>
            <a:off x="6156176" y="5013176"/>
            <a:ext cx="2664296" cy="165618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S" dirty="0" smtClean="0"/>
              <a:t>EL MERIDIANO DE REFERENCIA ES EL DE GREENWICH, QUE ESTÁ A 0º DE LONGITUD. </a:t>
            </a:r>
            <a:endParaRPr lang="es-ES" dirty="0"/>
          </a:p>
        </p:txBody>
      </p:sp>
      <p:sp>
        <p:nvSpPr>
          <p:cNvPr id="3" name="2 Rectángulo redondeado"/>
          <p:cNvSpPr/>
          <p:nvPr/>
        </p:nvSpPr>
        <p:spPr>
          <a:xfrm>
            <a:off x="4716016" y="332656"/>
            <a:ext cx="4032448" cy="57606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S" dirty="0" smtClean="0">
                <a:latin typeface="Arial Black" pitchFamily="34" charset="0"/>
              </a:rPr>
              <a:t>PARALELOS Y MERIDIANOS</a:t>
            </a:r>
            <a:endParaRPr lang="es-ES" dirty="0">
              <a:latin typeface="Arial Black" pitchFamily="34" charset="0"/>
            </a:endParaRPr>
          </a:p>
        </p:txBody>
      </p:sp>
      <p:sp>
        <p:nvSpPr>
          <p:cNvPr id="12" name="11 Elipse"/>
          <p:cNvSpPr/>
          <p:nvPr/>
        </p:nvSpPr>
        <p:spPr>
          <a:xfrm>
            <a:off x="4427984" y="3501008"/>
            <a:ext cx="4392488" cy="1584176"/>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ES" dirty="0" smtClean="0">
                <a:solidFill>
                  <a:srgbClr val="002060"/>
                </a:solidFill>
                <a:latin typeface="Aharoni" pitchFamily="2" charset="-79"/>
                <a:cs typeface="Aharoni" pitchFamily="2" charset="-79"/>
              </a:rPr>
              <a:t>LOS MERIDIANOS SON LÍNEAS IMAGINARIAS QUE VAN DEL POLO NORTE AL POLO SUR.</a:t>
            </a:r>
            <a:endParaRPr lang="es-ES" dirty="0">
              <a:solidFill>
                <a:srgbClr val="002060"/>
              </a:solidFill>
              <a:latin typeface="Aharoni" pitchFamily="2" charset="-79"/>
              <a:cs typeface="Aharoni" pitchFamily="2" charset="-79"/>
            </a:endParaRPr>
          </a:p>
        </p:txBody>
      </p:sp>
      <p:sp>
        <p:nvSpPr>
          <p:cNvPr id="4" name="3 Rectángulo redondeado"/>
          <p:cNvSpPr/>
          <p:nvPr/>
        </p:nvSpPr>
        <p:spPr>
          <a:xfrm>
            <a:off x="467544" y="188640"/>
            <a:ext cx="3528392" cy="1584176"/>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s-ES" sz="1600" dirty="0" smtClean="0">
                <a:latin typeface="Aharoni" pitchFamily="2" charset="-79"/>
                <a:cs typeface="Aharoni" pitchFamily="2" charset="-79"/>
              </a:rPr>
              <a:t>SON LÍNEAS IMAGINARIAS QUE SE CRUZAN PARA FORMAR UNA RED GEOGRÁFICA Y QUE NOS PERMITEN LOCALIZAR CUALQUIER PUNTO EN LA SUPERFICIE TERRESTRE.</a:t>
            </a:r>
            <a:endParaRPr lang="es-ES" sz="1600" dirty="0">
              <a:latin typeface="Aharoni" pitchFamily="2" charset="-79"/>
              <a:cs typeface="Aharoni" pitchFamily="2" charset="-79"/>
            </a:endParaRPr>
          </a:p>
        </p:txBody>
      </p:sp>
      <p:sp>
        <p:nvSpPr>
          <p:cNvPr id="16" name="15 Botón de acción: Información">
            <a:hlinkClick r:id="" action="ppaction://noaction" highlightClick="1"/>
          </p:cNvPr>
          <p:cNvSpPr/>
          <p:nvPr/>
        </p:nvSpPr>
        <p:spPr>
          <a:xfrm>
            <a:off x="214282" y="3500438"/>
            <a:ext cx="428628" cy="357190"/>
          </a:xfrm>
          <a:prstGeom prst="actionButtonInformation">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S" dirty="0"/>
          </a:p>
        </p:txBody>
      </p:sp>
      <p:sp>
        <p:nvSpPr>
          <p:cNvPr id="17" name="16 Botón de acción: Información">
            <a:hlinkClick r:id="" action="ppaction://noaction" highlightClick="1"/>
          </p:cNvPr>
          <p:cNvSpPr/>
          <p:nvPr/>
        </p:nvSpPr>
        <p:spPr>
          <a:xfrm>
            <a:off x="8572528" y="4929198"/>
            <a:ext cx="428628" cy="357190"/>
          </a:xfrm>
          <a:prstGeom prst="actionButtonInformation">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ox(in)">
                                      <p:cBhvr>
                                        <p:cTn id="17" dur="500"/>
                                        <p:tgtEl>
                                          <p:spTgt spid="15"/>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ox(in)">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ox(in)">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box(in)">
                                      <p:cBhvr>
                                        <p:cTn id="30" dur="500"/>
                                        <p:tgtEl>
                                          <p:spTgt spid="14"/>
                                        </p:tgtEl>
                                      </p:cBhvr>
                                    </p:animEffect>
                                  </p:childTnLst>
                                </p:cTn>
                              </p:par>
                              <p:par>
                                <p:cTn id="31" presetID="4" presetClass="entr" presetSubtype="16"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ox(in)">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5" grpId="0" animBg="1"/>
      <p:bldP spid="7" grpId="0" animBg="1"/>
      <p:bldP spid="11" grpId="0" animBg="1"/>
      <p:bldP spid="12"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plantillas-powerpoint.com/wp-content/uploads/2008/10/plantilla-cielo-estrellado-powerpoint.jpg"/>
          <p:cNvPicPr>
            <a:picLocks noChangeAspect="1" noChangeArrowheads="1"/>
          </p:cNvPicPr>
          <p:nvPr/>
        </p:nvPicPr>
        <p:blipFill>
          <a:blip r:embed="rId2" cstate="print"/>
          <a:srcRect/>
          <a:stretch>
            <a:fillRect/>
          </a:stretch>
        </p:blipFill>
        <p:spPr bwMode="auto">
          <a:xfrm>
            <a:off x="0" y="0"/>
            <a:ext cx="9144000" cy="6883561"/>
          </a:xfrm>
          <a:prstGeom prst="rect">
            <a:avLst/>
          </a:prstGeom>
        </p:spPr>
        <p:style>
          <a:lnRef idx="0">
            <a:schemeClr val="accent1"/>
          </a:lnRef>
          <a:fillRef idx="3">
            <a:schemeClr val="accent1"/>
          </a:fillRef>
          <a:effectRef idx="3">
            <a:schemeClr val="accent1"/>
          </a:effectRef>
          <a:fontRef idx="minor">
            <a:schemeClr val="lt1"/>
          </a:fontRef>
        </p:style>
      </p:pic>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4" name="Picture 2" descr="Resultado de imagen de paralelos y meridianos"/>
          <p:cNvPicPr>
            <a:picLocks noChangeAspect="1" noChangeArrowheads="1"/>
          </p:cNvPicPr>
          <p:nvPr/>
        </p:nvPicPr>
        <p:blipFill>
          <a:blip r:embed="rId3" cstate="print"/>
          <a:srcRect/>
          <a:stretch>
            <a:fillRect/>
          </a:stretch>
        </p:blipFill>
        <p:spPr bwMode="auto">
          <a:xfrm>
            <a:off x="0" y="628057"/>
            <a:ext cx="9144000" cy="5603688"/>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lantillas-powerpoint.com/wp-content/uploads/2008/10/plantilla-cielo-estrellado-powerpoint.jpg"/>
          <p:cNvPicPr>
            <a:picLocks noChangeAspect="1" noChangeArrowheads="1"/>
          </p:cNvPicPr>
          <p:nvPr/>
        </p:nvPicPr>
        <p:blipFill>
          <a:blip r:embed="rId2" cstate="print"/>
          <a:srcRect/>
          <a:stretch>
            <a:fillRect/>
          </a:stretch>
        </p:blipFill>
        <p:spPr bwMode="auto">
          <a:xfrm>
            <a:off x="0" y="0"/>
            <a:ext cx="9144000" cy="6883561"/>
          </a:xfrm>
          <a:prstGeom prst="rect">
            <a:avLst/>
          </a:prstGeom>
          <a:noFill/>
        </p:spPr>
      </p:pic>
      <p:sp>
        <p:nvSpPr>
          <p:cNvPr id="3" name="2 Rectángulo redondeado"/>
          <p:cNvSpPr/>
          <p:nvPr/>
        </p:nvSpPr>
        <p:spPr>
          <a:xfrm>
            <a:off x="4283968" y="188640"/>
            <a:ext cx="4572000" cy="57606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S" sz="1600" dirty="0" smtClean="0">
                <a:latin typeface="Arial Black" pitchFamily="34" charset="0"/>
              </a:rPr>
              <a:t>LAS COORDENADAS GEOGRÁFICAS</a:t>
            </a:r>
            <a:endParaRPr lang="es-ES" sz="1600" dirty="0">
              <a:latin typeface="Arial Black" pitchFamily="34" charset="0"/>
            </a:endParaRPr>
          </a:p>
        </p:txBody>
      </p:sp>
      <p:sp>
        <p:nvSpPr>
          <p:cNvPr id="15" name="14 Rectángulo redondeado"/>
          <p:cNvSpPr/>
          <p:nvPr/>
        </p:nvSpPr>
        <p:spPr>
          <a:xfrm>
            <a:off x="142844" y="3929066"/>
            <a:ext cx="8929718" cy="121444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marL="342900" indent="-342900" algn="ctr"/>
            <a:r>
              <a:rPr lang="es-ES" dirty="0" smtClean="0">
                <a:solidFill>
                  <a:schemeClr val="bg1"/>
                </a:solidFill>
                <a:latin typeface="Arial Black" pitchFamily="34" charset="0"/>
              </a:rPr>
              <a:t> </a:t>
            </a:r>
          </a:p>
          <a:p>
            <a:pPr marL="342900" indent="-342900" algn="ctr"/>
            <a:r>
              <a:rPr lang="es-ES" sz="2000" b="1" dirty="0" smtClean="0">
                <a:solidFill>
                  <a:srgbClr val="92D050"/>
                </a:solidFill>
                <a:latin typeface="Arial Black" pitchFamily="34" charset="0"/>
                <a:cs typeface="Arial" pitchFamily="34" charset="0"/>
              </a:rPr>
              <a:t>LATITUD</a:t>
            </a:r>
            <a:r>
              <a:rPr lang="es-ES" sz="2000" b="1" dirty="0" smtClean="0">
                <a:solidFill>
                  <a:srgbClr val="92D050"/>
                </a:solidFill>
                <a:latin typeface="Arial" pitchFamily="34" charset="0"/>
                <a:cs typeface="Arial" pitchFamily="34" charset="0"/>
              </a:rPr>
              <a:t> </a:t>
            </a:r>
            <a:r>
              <a:rPr lang="es-ES" sz="2000" b="1" dirty="0" smtClean="0">
                <a:solidFill>
                  <a:schemeClr val="bg1"/>
                </a:solidFill>
                <a:latin typeface="Arial" pitchFamily="34" charset="0"/>
                <a:cs typeface="Arial" pitchFamily="34" charset="0"/>
              </a:rPr>
              <a:t>ES LA DISTANCIA ENTRE UN PUNTO DE LA SUPERFICIE TERRESTRE Y EL ECUADOR. </a:t>
            </a:r>
          </a:p>
          <a:p>
            <a:pPr marL="342900" indent="-342900" algn="ctr"/>
            <a:r>
              <a:rPr lang="es-ES" sz="2000" b="1" dirty="0" smtClean="0">
                <a:solidFill>
                  <a:srgbClr val="002060"/>
                </a:solidFill>
                <a:latin typeface="Arial" pitchFamily="34" charset="0"/>
                <a:cs typeface="Arial" pitchFamily="34" charset="0"/>
              </a:rPr>
              <a:t> </a:t>
            </a:r>
            <a:r>
              <a:rPr lang="es-ES" sz="2000" b="1" dirty="0" smtClean="0">
                <a:solidFill>
                  <a:srgbClr val="C00000"/>
                </a:solidFill>
                <a:latin typeface="Arial" pitchFamily="34" charset="0"/>
                <a:cs typeface="Arial" pitchFamily="34" charset="0"/>
              </a:rPr>
              <a:t>EL ECUADOR ESTÁ A 0º Y LOS POLOS A 90º DE LATITUD</a:t>
            </a:r>
          </a:p>
          <a:p>
            <a:pPr marL="342900" indent="-342900" algn="ctr"/>
            <a:endParaRPr lang="es-ES" sz="1400" dirty="0">
              <a:solidFill>
                <a:srgbClr val="002060"/>
              </a:solidFill>
              <a:latin typeface="Arial Black" pitchFamily="34" charset="0"/>
            </a:endParaRPr>
          </a:p>
        </p:txBody>
      </p:sp>
      <p:sp>
        <p:nvSpPr>
          <p:cNvPr id="16" name="15 Rectángulo redondeado"/>
          <p:cNvSpPr/>
          <p:nvPr/>
        </p:nvSpPr>
        <p:spPr>
          <a:xfrm>
            <a:off x="142844" y="5286388"/>
            <a:ext cx="8929718" cy="135732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marL="342900" indent="-342900" algn="ctr"/>
            <a:r>
              <a:rPr lang="es-ES" sz="2000" b="1" dirty="0" smtClean="0">
                <a:solidFill>
                  <a:srgbClr val="C00000"/>
                </a:solidFill>
                <a:latin typeface="Arial" pitchFamily="34" charset="0"/>
                <a:cs typeface="Arial" pitchFamily="34" charset="0"/>
              </a:rPr>
              <a:t>LONGITUD</a:t>
            </a:r>
            <a:r>
              <a:rPr lang="es-ES" sz="2000" b="1" dirty="0" smtClean="0">
                <a:solidFill>
                  <a:schemeClr val="bg1"/>
                </a:solidFill>
                <a:latin typeface="Arial" pitchFamily="34" charset="0"/>
                <a:cs typeface="Arial" pitchFamily="34" charset="0"/>
              </a:rPr>
              <a:t> ES LA DISTANCIA ENTRE UN PUNTO DE LA SUPERFICIE TERRESTRE Y EL MERIDIANO DE GREENWICH. VA DESDE LOS 0º DEL MERIDIANO DE GREENWICH HASTA LOS 180º O (OESTE) O LOS 180º E (ESTE) </a:t>
            </a:r>
          </a:p>
        </p:txBody>
      </p:sp>
      <p:sp>
        <p:nvSpPr>
          <p:cNvPr id="12" name="11 Rectángulo"/>
          <p:cNvSpPr/>
          <p:nvPr/>
        </p:nvSpPr>
        <p:spPr>
          <a:xfrm>
            <a:off x="6000760" y="1571612"/>
            <a:ext cx="2808312" cy="936104"/>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ES" dirty="0" smtClean="0"/>
              <a:t>AMBAS SE MIDEN EN GRADOS, MINUTOS Y SEGUNDOS. </a:t>
            </a:r>
            <a:endParaRPr lang="es-ES" dirty="0"/>
          </a:p>
        </p:txBody>
      </p:sp>
      <p:sp>
        <p:nvSpPr>
          <p:cNvPr id="17" name="16 Rectángulo redondeado"/>
          <p:cNvSpPr/>
          <p:nvPr/>
        </p:nvSpPr>
        <p:spPr>
          <a:xfrm>
            <a:off x="5076056" y="692696"/>
            <a:ext cx="3995936" cy="57606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S" dirty="0" smtClean="0">
                <a:latin typeface="Arial Black" pitchFamily="34" charset="0"/>
              </a:rPr>
              <a:t>LONGITUD Y LATITUD</a:t>
            </a:r>
            <a:endParaRPr lang="es-ES" dirty="0">
              <a:latin typeface="Arial Black" pitchFamily="34" charset="0"/>
            </a:endParaRPr>
          </a:p>
        </p:txBody>
      </p:sp>
      <p:pic>
        <p:nvPicPr>
          <p:cNvPr id="7170" name="Picture 2" descr="Resultado de imagen de latitud y longitud"/>
          <p:cNvPicPr>
            <a:picLocks noChangeAspect="1" noChangeArrowheads="1"/>
          </p:cNvPicPr>
          <p:nvPr/>
        </p:nvPicPr>
        <p:blipFill>
          <a:blip r:embed="rId3" cstate="print"/>
          <a:srcRect/>
          <a:stretch>
            <a:fillRect/>
          </a:stretch>
        </p:blipFill>
        <p:spPr bwMode="auto">
          <a:xfrm>
            <a:off x="642910" y="1214422"/>
            <a:ext cx="5048240" cy="252412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i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ox(i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ox(i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lantillas-powerpoint.com/wp-content/uploads/2008/10/plantilla-cielo-estrellado-powerpoint.jpg"/>
          <p:cNvPicPr>
            <a:picLocks noChangeAspect="1" noChangeArrowheads="1"/>
          </p:cNvPicPr>
          <p:nvPr/>
        </p:nvPicPr>
        <p:blipFill>
          <a:blip r:embed="rId2" cstate="print"/>
          <a:srcRect/>
          <a:stretch>
            <a:fillRect/>
          </a:stretch>
        </p:blipFill>
        <p:spPr bwMode="auto">
          <a:xfrm>
            <a:off x="0" y="0"/>
            <a:ext cx="9144000" cy="6883561"/>
          </a:xfrm>
          <a:prstGeom prst="rect">
            <a:avLst/>
          </a:prstGeom>
          <a:noFill/>
        </p:spPr>
      </p:pic>
      <p:pic>
        <p:nvPicPr>
          <p:cNvPr id="6146" name="Picture 2" descr="http://2.bp.blogspot.com/-FgqoMO3iZQc/T2TF5XSaN1I/AAAAAAAAAQU/PmvmO_FQzKo/s640/latandlong.jpg"/>
          <p:cNvPicPr>
            <a:picLocks noChangeAspect="1" noChangeArrowheads="1"/>
          </p:cNvPicPr>
          <p:nvPr/>
        </p:nvPicPr>
        <p:blipFill>
          <a:blip r:embed="rId3" cstate="print"/>
          <a:srcRect/>
          <a:stretch>
            <a:fillRect/>
          </a:stretch>
        </p:blipFill>
        <p:spPr bwMode="auto">
          <a:xfrm>
            <a:off x="550689" y="583559"/>
            <a:ext cx="8125767" cy="6157809"/>
          </a:xfrm>
          <a:prstGeom prst="rect">
            <a:avLst/>
          </a:prstGeom>
          <a:noFill/>
        </p:spPr>
      </p:pic>
      <p:sp>
        <p:nvSpPr>
          <p:cNvPr id="3" name="2 Rectángulo redondeado"/>
          <p:cNvSpPr/>
          <p:nvPr/>
        </p:nvSpPr>
        <p:spPr>
          <a:xfrm>
            <a:off x="4932040" y="116632"/>
            <a:ext cx="3995936" cy="57606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S" dirty="0" smtClean="0">
                <a:latin typeface="Arial Black" pitchFamily="34" charset="0"/>
              </a:rPr>
              <a:t>LONGITUDE AND LATITUDE</a:t>
            </a:r>
            <a:endParaRPr lang="es-ES" dirty="0">
              <a:latin typeface="Arial Black" pitchFamily="34" charset="0"/>
            </a:endParaRPr>
          </a:p>
        </p:txBody>
      </p:sp>
      <p:cxnSp>
        <p:nvCxnSpPr>
          <p:cNvPr id="7" name="6 Conector recto de flecha"/>
          <p:cNvCxnSpPr/>
          <p:nvPr/>
        </p:nvCxnSpPr>
        <p:spPr>
          <a:xfrm flipH="1" flipV="1">
            <a:off x="1475656" y="1484784"/>
            <a:ext cx="1008112" cy="43204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9" name="8 Rectángulo"/>
          <p:cNvSpPr/>
          <p:nvPr/>
        </p:nvSpPr>
        <p:spPr>
          <a:xfrm>
            <a:off x="179512" y="1340768"/>
            <a:ext cx="1296144" cy="36004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r>
              <a:rPr lang="es-ES" sz="1400" dirty="0" smtClean="0">
                <a:solidFill>
                  <a:schemeClr val="bg1"/>
                </a:solidFill>
                <a:latin typeface="Arial Rounded MT Bold" pitchFamily="34" charset="0"/>
              </a:rPr>
              <a:t>75ºN, 90ºO</a:t>
            </a:r>
            <a:endParaRPr lang="es-ES" sz="1400" dirty="0">
              <a:solidFill>
                <a:schemeClr val="bg1"/>
              </a:solidFill>
              <a:latin typeface="Arial Rounded MT Bold" pitchFamily="34" charset="0"/>
            </a:endParaRPr>
          </a:p>
        </p:txBody>
      </p:sp>
      <p:cxnSp>
        <p:nvCxnSpPr>
          <p:cNvPr id="10" name="9 Conector recto de flecha"/>
          <p:cNvCxnSpPr/>
          <p:nvPr/>
        </p:nvCxnSpPr>
        <p:spPr>
          <a:xfrm flipH="1" flipV="1">
            <a:off x="1475656" y="2492896"/>
            <a:ext cx="396552" cy="36004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1" name="10 Rectángulo"/>
          <p:cNvSpPr/>
          <p:nvPr/>
        </p:nvSpPr>
        <p:spPr>
          <a:xfrm>
            <a:off x="179512" y="2348880"/>
            <a:ext cx="1296144" cy="36004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r>
              <a:rPr lang="es-ES" sz="1400" dirty="0" smtClean="0">
                <a:solidFill>
                  <a:schemeClr val="bg1"/>
                </a:solidFill>
                <a:latin typeface="Arial Rounded MT Bold" pitchFamily="34" charset="0"/>
              </a:rPr>
              <a:t>60ºN, 120ºO</a:t>
            </a:r>
            <a:endParaRPr lang="es-ES" sz="1400" dirty="0">
              <a:solidFill>
                <a:schemeClr val="bg1"/>
              </a:solidFill>
              <a:latin typeface="Arial Rounded MT Bold" pitchFamily="34" charset="0"/>
            </a:endParaRPr>
          </a:p>
        </p:txBody>
      </p:sp>
      <p:cxnSp>
        <p:nvCxnSpPr>
          <p:cNvPr id="15" name="14 Conector recto de flecha"/>
          <p:cNvCxnSpPr/>
          <p:nvPr/>
        </p:nvCxnSpPr>
        <p:spPr>
          <a:xfrm flipH="1" flipV="1">
            <a:off x="4499992" y="2420888"/>
            <a:ext cx="1008112" cy="43204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6" name="15 Rectángulo"/>
          <p:cNvSpPr/>
          <p:nvPr/>
        </p:nvSpPr>
        <p:spPr>
          <a:xfrm>
            <a:off x="3203848" y="2276872"/>
            <a:ext cx="1296144" cy="36004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r>
              <a:rPr lang="es-ES" sz="1400" dirty="0" smtClean="0">
                <a:solidFill>
                  <a:schemeClr val="bg1"/>
                </a:solidFill>
                <a:latin typeface="Arial Rounded MT Bold" pitchFamily="34" charset="0"/>
              </a:rPr>
              <a:t>60ºN, 60ºE</a:t>
            </a:r>
            <a:endParaRPr lang="es-ES" sz="1400" dirty="0">
              <a:solidFill>
                <a:schemeClr val="bg1"/>
              </a:solidFill>
              <a:latin typeface="Arial Rounded MT Bold" pitchFamily="34" charset="0"/>
            </a:endParaRPr>
          </a:p>
        </p:txBody>
      </p:sp>
      <p:cxnSp>
        <p:nvCxnSpPr>
          <p:cNvPr id="17" name="16 Conector recto de flecha"/>
          <p:cNvCxnSpPr/>
          <p:nvPr/>
        </p:nvCxnSpPr>
        <p:spPr>
          <a:xfrm flipH="1" flipV="1">
            <a:off x="2339752" y="3645024"/>
            <a:ext cx="1008112" cy="43204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8" name="17 Rectángulo"/>
          <p:cNvSpPr/>
          <p:nvPr/>
        </p:nvSpPr>
        <p:spPr>
          <a:xfrm>
            <a:off x="1043608" y="3501008"/>
            <a:ext cx="1296144" cy="36004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r>
              <a:rPr lang="es-ES" sz="1400" smtClean="0">
                <a:solidFill>
                  <a:schemeClr val="bg1"/>
                </a:solidFill>
                <a:latin typeface="Arial Rounded MT Bold" pitchFamily="34" charset="0"/>
              </a:rPr>
              <a:t>15ºN, </a:t>
            </a:r>
            <a:r>
              <a:rPr lang="es-ES" sz="1400" dirty="0" smtClean="0">
                <a:solidFill>
                  <a:schemeClr val="bg1"/>
                </a:solidFill>
                <a:latin typeface="Arial Rounded MT Bold" pitchFamily="34" charset="0"/>
              </a:rPr>
              <a:t>45ºO</a:t>
            </a:r>
            <a:endParaRPr lang="es-ES" sz="1400" dirty="0">
              <a:solidFill>
                <a:schemeClr val="bg1"/>
              </a:solidFill>
              <a:latin typeface="Arial Rounded MT Bold" pitchFamily="34" charset="0"/>
            </a:endParaRPr>
          </a:p>
        </p:txBody>
      </p:sp>
      <p:cxnSp>
        <p:nvCxnSpPr>
          <p:cNvPr id="19" name="18 Conector recto de flecha"/>
          <p:cNvCxnSpPr/>
          <p:nvPr/>
        </p:nvCxnSpPr>
        <p:spPr>
          <a:xfrm>
            <a:off x="1259632" y="4365104"/>
            <a:ext cx="576064" cy="36004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0" name="19 Rectángulo"/>
          <p:cNvSpPr/>
          <p:nvPr/>
        </p:nvSpPr>
        <p:spPr>
          <a:xfrm>
            <a:off x="1907704" y="4581128"/>
            <a:ext cx="1296144" cy="36004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r>
              <a:rPr lang="es-ES" sz="1400" dirty="0" smtClean="0">
                <a:solidFill>
                  <a:schemeClr val="bg1"/>
                </a:solidFill>
                <a:latin typeface="Arial Rounded MT Bold" pitchFamily="34" charset="0"/>
              </a:rPr>
              <a:t>0º, 150ºO</a:t>
            </a:r>
            <a:endParaRPr lang="es-ES" sz="1400" dirty="0">
              <a:solidFill>
                <a:schemeClr val="bg1"/>
              </a:solidFill>
              <a:latin typeface="Arial Rounded MT Bold" pitchFamily="34" charset="0"/>
            </a:endParaRPr>
          </a:p>
        </p:txBody>
      </p:sp>
      <p:cxnSp>
        <p:nvCxnSpPr>
          <p:cNvPr id="23" name="22 Conector recto de flecha"/>
          <p:cNvCxnSpPr/>
          <p:nvPr/>
        </p:nvCxnSpPr>
        <p:spPr>
          <a:xfrm flipV="1">
            <a:off x="1835696" y="5589240"/>
            <a:ext cx="432048" cy="28803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4" name="23 Rectángulo"/>
          <p:cNvSpPr/>
          <p:nvPr/>
        </p:nvSpPr>
        <p:spPr>
          <a:xfrm>
            <a:off x="2267744" y="5301208"/>
            <a:ext cx="1296144" cy="36004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r>
              <a:rPr lang="es-ES" sz="1400" dirty="0" smtClean="0">
                <a:solidFill>
                  <a:schemeClr val="bg1"/>
                </a:solidFill>
                <a:latin typeface="Arial Rounded MT Bold" pitchFamily="34" charset="0"/>
              </a:rPr>
              <a:t>60ºS, 120ºO</a:t>
            </a:r>
            <a:endParaRPr lang="es-ES" sz="1400" dirty="0">
              <a:solidFill>
                <a:schemeClr val="bg1"/>
              </a:solidFill>
              <a:latin typeface="Arial Rounded MT Bold" pitchFamily="34" charset="0"/>
            </a:endParaRPr>
          </a:p>
        </p:txBody>
      </p:sp>
      <p:cxnSp>
        <p:nvCxnSpPr>
          <p:cNvPr id="27" name="26 Conector recto de flecha"/>
          <p:cNvCxnSpPr/>
          <p:nvPr/>
        </p:nvCxnSpPr>
        <p:spPr>
          <a:xfrm flipV="1">
            <a:off x="4355976" y="4509120"/>
            <a:ext cx="360040" cy="50405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8" name="27 Rectángulo"/>
          <p:cNvSpPr/>
          <p:nvPr/>
        </p:nvSpPr>
        <p:spPr>
          <a:xfrm>
            <a:off x="4716016" y="4221088"/>
            <a:ext cx="1296144" cy="36004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r>
              <a:rPr lang="es-ES" sz="1400" dirty="0" smtClean="0">
                <a:solidFill>
                  <a:schemeClr val="bg1"/>
                </a:solidFill>
                <a:latin typeface="Arial Rounded MT Bold" pitchFamily="34" charset="0"/>
              </a:rPr>
              <a:t>30ºS ,0º</a:t>
            </a:r>
            <a:endParaRPr lang="es-ES" sz="1400" dirty="0">
              <a:solidFill>
                <a:schemeClr val="bg1"/>
              </a:solidFill>
              <a:latin typeface="Arial Rounded MT Bold" pitchFamily="34" charset="0"/>
            </a:endParaRPr>
          </a:p>
        </p:txBody>
      </p:sp>
      <p:cxnSp>
        <p:nvCxnSpPr>
          <p:cNvPr id="30" name="29 Conector recto de flecha"/>
          <p:cNvCxnSpPr/>
          <p:nvPr/>
        </p:nvCxnSpPr>
        <p:spPr>
          <a:xfrm flipV="1">
            <a:off x="5868144" y="4437112"/>
            <a:ext cx="432048" cy="28803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31" name="30 Rectángulo"/>
          <p:cNvSpPr/>
          <p:nvPr/>
        </p:nvSpPr>
        <p:spPr>
          <a:xfrm>
            <a:off x="6300192" y="4149080"/>
            <a:ext cx="1080120" cy="36004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r>
              <a:rPr lang="es-ES" sz="1400" dirty="0" smtClean="0">
                <a:solidFill>
                  <a:schemeClr val="bg1"/>
                </a:solidFill>
                <a:latin typeface="Arial Rounded MT Bold" pitchFamily="34" charset="0"/>
              </a:rPr>
              <a:t>15ºS 75º E</a:t>
            </a:r>
            <a:endParaRPr lang="es-ES" sz="1400" dirty="0">
              <a:solidFill>
                <a:schemeClr val="bg1"/>
              </a:solidFill>
              <a:latin typeface="Arial Rounded MT Bold" pitchFamily="34" charset="0"/>
            </a:endParaRPr>
          </a:p>
        </p:txBody>
      </p:sp>
      <p:cxnSp>
        <p:nvCxnSpPr>
          <p:cNvPr id="32" name="31 Conector recto de flecha"/>
          <p:cNvCxnSpPr/>
          <p:nvPr/>
        </p:nvCxnSpPr>
        <p:spPr>
          <a:xfrm flipH="1" flipV="1">
            <a:off x="6300192" y="5085184"/>
            <a:ext cx="1008112" cy="43204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33" name="32 Rectángulo"/>
          <p:cNvSpPr/>
          <p:nvPr/>
        </p:nvSpPr>
        <p:spPr>
          <a:xfrm>
            <a:off x="5004048" y="4941168"/>
            <a:ext cx="1296144" cy="36004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r>
              <a:rPr lang="es-ES" sz="1400" dirty="0" smtClean="0">
                <a:solidFill>
                  <a:schemeClr val="bg1"/>
                </a:solidFill>
                <a:latin typeface="Arial Rounded MT Bold" pitchFamily="34" charset="0"/>
              </a:rPr>
              <a:t>45ºS, 150ºE</a:t>
            </a:r>
            <a:endParaRPr lang="es-ES" sz="1400" dirty="0">
              <a:solidFill>
                <a:schemeClr val="bg1"/>
              </a:solidFill>
              <a:latin typeface="Arial Rounded MT Bold" pitchFamily="34" charset="0"/>
            </a:endParaRPr>
          </a:p>
        </p:txBody>
      </p:sp>
      <p:cxnSp>
        <p:nvCxnSpPr>
          <p:cNvPr id="34" name="33 Conector recto de flecha"/>
          <p:cNvCxnSpPr/>
          <p:nvPr/>
        </p:nvCxnSpPr>
        <p:spPr>
          <a:xfrm flipH="1" flipV="1">
            <a:off x="6948264" y="3356992"/>
            <a:ext cx="1008112" cy="43204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35" name="34 Rectángulo"/>
          <p:cNvSpPr/>
          <p:nvPr/>
        </p:nvSpPr>
        <p:spPr>
          <a:xfrm>
            <a:off x="5652120" y="3212976"/>
            <a:ext cx="1296144" cy="36004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r>
              <a:rPr lang="es-ES" sz="1400" dirty="0" smtClean="0">
                <a:solidFill>
                  <a:schemeClr val="bg1"/>
                </a:solidFill>
                <a:latin typeface="Arial Rounded MT Bold" pitchFamily="34" charset="0"/>
              </a:rPr>
              <a:t>30ºN,180ºE</a:t>
            </a:r>
            <a:endParaRPr lang="es-ES" sz="1400" dirty="0">
              <a:solidFill>
                <a:schemeClr val="bg1"/>
              </a:solidFill>
              <a:latin typeface="Arial Rounded MT Bol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par>
                                <p:cTn id="8" presetID="4"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i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xit" presetSubtype="16" fill="hold" grpId="1" nodeType="clickEffect">
                                  <p:stCondLst>
                                    <p:cond delay="0"/>
                                  </p:stCondLst>
                                  <p:childTnLst>
                                    <p:animEffect transition="out" filter="box(in)">
                                      <p:cBhvr>
                                        <p:cTn id="14" dur="500"/>
                                        <p:tgtEl>
                                          <p:spTgt spid="9"/>
                                        </p:tgtEl>
                                      </p:cBhvr>
                                    </p:animEffect>
                                    <p:set>
                                      <p:cBhvr>
                                        <p:cTn id="15" dur="1" fill="hold">
                                          <p:stCondLst>
                                            <p:cond delay="499"/>
                                          </p:stCondLst>
                                        </p:cTn>
                                        <p:tgtEl>
                                          <p:spTgt spid="9"/>
                                        </p:tgtEl>
                                        <p:attrNameLst>
                                          <p:attrName>style.visibility</p:attrName>
                                        </p:attrNameLst>
                                      </p:cBhvr>
                                      <p:to>
                                        <p:strVal val="hidden"/>
                                      </p:to>
                                    </p:set>
                                  </p:childTnLst>
                                </p:cTn>
                              </p:par>
                              <p:par>
                                <p:cTn id="16" presetID="4" presetClass="exit" presetSubtype="16" fill="hold" nodeType="withEffect">
                                  <p:stCondLst>
                                    <p:cond delay="0"/>
                                  </p:stCondLst>
                                  <p:childTnLst>
                                    <p:animEffect transition="out" filter="box(in)">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ox(in)">
                                      <p:cBhvr>
                                        <p:cTn id="23" dur="500"/>
                                        <p:tgtEl>
                                          <p:spTgt spid="11"/>
                                        </p:tgtEl>
                                      </p:cBhvr>
                                    </p:animEffect>
                                  </p:childTnLst>
                                </p:cTn>
                              </p:par>
                              <p:par>
                                <p:cTn id="24" presetID="4" presetClass="entr" presetSubtype="16"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ox(in)">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xit" presetSubtype="16" fill="hold" grpId="1" nodeType="clickEffect">
                                  <p:stCondLst>
                                    <p:cond delay="0"/>
                                  </p:stCondLst>
                                  <p:childTnLst>
                                    <p:animEffect transition="out" filter="box(in)">
                                      <p:cBhvr>
                                        <p:cTn id="30" dur="500"/>
                                        <p:tgtEl>
                                          <p:spTgt spid="11"/>
                                        </p:tgtEl>
                                      </p:cBhvr>
                                    </p:animEffect>
                                    <p:set>
                                      <p:cBhvr>
                                        <p:cTn id="31" dur="1" fill="hold">
                                          <p:stCondLst>
                                            <p:cond delay="499"/>
                                          </p:stCondLst>
                                        </p:cTn>
                                        <p:tgtEl>
                                          <p:spTgt spid="11"/>
                                        </p:tgtEl>
                                        <p:attrNameLst>
                                          <p:attrName>style.visibility</p:attrName>
                                        </p:attrNameLst>
                                      </p:cBhvr>
                                      <p:to>
                                        <p:strVal val="hidden"/>
                                      </p:to>
                                    </p:set>
                                  </p:childTnLst>
                                </p:cTn>
                              </p:par>
                              <p:par>
                                <p:cTn id="32" presetID="4" presetClass="exit" presetSubtype="16" fill="hold" nodeType="withEffect">
                                  <p:stCondLst>
                                    <p:cond delay="0"/>
                                  </p:stCondLst>
                                  <p:childTnLst>
                                    <p:animEffect transition="out" filter="box(in)">
                                      <p:cBhvr>
                                        <p:cTn id="33" dur="500"/>
                                        <p:tgtEl>
                                          <p:spTgt spid="10"/>
                                        </p:tgtEl>
                                      </p:cBhvr>
                                    </p:animEffect>
                                    <p:set>
                                      <p:cBhvr>
                                        <p:cTn id="34" dur="1" fill="hold">
                                          <p:stCondLst>
                                            <p:cond delay="499"/>
                                          </p:stCondLst>
                                        </p:cTn>
                                        <p:tgtEl>
                                          <p:spTgt spid="10"/>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ox(in)">
                                      <p:cBhvr>
                                        <p:cTn id="39" dur="500"/>
                                        <p:tgtEl>
                                          <p:spTgt spid="16"/>
                                        </p:tgtEl>
                                      </p:cBhvr>
                                    </p:animEffect>
                                  </p:childTnLst>
                                </p:cTn>
                              </p:par>
                              <p:par>
                                <p:cTn id="40" presetID="4" presetClass="entr" presetSubtype="16" fill="hold"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ox(in)">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xit" presetSubtype="16" fill="hold" grpId="1" nodeType="clickEffect">
                                  <p:stCondLst>
                                    <p:cond delay="0"/>
                                  </p:stCondLst>
                                  <p:childTnLst>
                                    <p:animEffect transition="out" filter="box(in)">
                                      <p:cBhvr>
                                        <p:cTn id="46" dur="500"/>
                                        <p:tgtEl>
                                          <p:spTgt spid="16"/>
                                        </p:tgtEl>
                                      </p:cBhvr>
                                    </p:animEffect>
                                    <p:set>
                                      <p:cBhvr>
                                        <p:cTn id="47" dur="1" fill="hold">
                                          <p:stCondLst>
                                            <p:cond delay="499"/>
                                          </p:stCondLst>
                                        </p:cTn>
                                        <p:tgtEl>
                                          <p:spTgt spid="16"/>
                                        </p:tgtEl>
                                        <p:attrNameLst>
                                          <p:attrName>style.visibility</p:attrName>
                                        </p:attrNameLst>
                                      </p:cBhvr>
                                      <p:to>
                                        <p:strVal val="hidden"/>
                                      </p:to>
                                    </p:set>
                                  </p:childTnLst>
                                </p:cTn>
                              </p:par>
                              <p:par>
                                <p:cTn id="48" presetID="4" presetClass="exit" presetSubtype="16" fill="hold" nodeType="withEffect">
                                  <p:stCondLst>
                                    <p:cond delay="0"/>
                                  </p:stCondLst>
                                  <p:childTnLst>
                                    <p:animEffect transition="out" filter="box(in)">
                                      <p:cBhvr>
                                        <p:cTn id="49" dur="500"/>
                                        <p:tgtEl>
                                          <p:spTgt spid="15"/>
                                        </p:tgtEl>
                                      </p:cBhvr>
                                    </p:animEffect>
                                    <p:set>
                                      <p:cBhvr>
                                        <p:cTn id="50" dur="1" fill="hold">
                                          <p:stCondLst>
                                            <p:cond delay="499"/>
                                          </p:stCondLst>
                                        </p:cTn>
                                        <p:tgtEl>
                                          <p:spTgt spid="15"/>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4" presetClass="entr" presetSubtype="16"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box(in)">
                                      <p:cBhvr>
                                        <p:cTn id="55" dur="500"/>
                                        <p:tgtEl>
                                          <p:spTgt spid="18"/>
                                        </p:tgtEl>
                                      </p:cBhvr>
                                    </p:animEffect>
                                  </p:childTnLst>
                                </p:cTn>
                              </p:par>
                              <p:par>
                                <p:cTn id="56" presetID="4" presetClass="entr" presetSubtype="16" fill="hold" nodeType="with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box(in)">
                                      <p:cBhvr>
                                        <p:cTn id="58" dur="500"/>
                                        <p:tgtEl>
                                          <p:spTgt spid="17"/>
                                        </p:tgtEl>
                                      </p:cBhvr>
                                    </p:animEffect>
                                  </p:childTnLst>
                                </p:cTn>
                              </p:par>
                            </p:childTnLst>
                          </p:cTn>
                        </p:par>
                      </p:childTnLst>
                    </p:cTn>
                  </p:par>
                  <p:par>
                    <p:cTn id="59" fill="hold">
                      <p:stCondLst>
                        <p:cond delay="indefinite"/>
                      </p:stCondLst>
                      <p:childTnLst>
                        <p:par>
                          <p:cTn id="60" fill="hold">
                            <p:stCondLst>
                              <p:cond delay="0"/>
                            </p:stCondLst>
                            <p:childTnLst>
                              <p:par>
                                <p:cTn id="61" presetID="4" presetClass="exit" presetSubtype="16" fill="hold" grpId="1" nodeType="clickEffect">
                                  <p:stCondLst>
                                    <p:cond delay="0"/>
                                  </p:stCondLst>
                                  <p:childTnLst>
                                    <p:animEffect transition="out" filter="box(in)">
                                      <p:cBhvr>
                                        <p:cTn id="62" dur="500"/>
                                        <p:tgtEl>
                                          <p:spTgt spid="18"/>
                                        </p:tgtEl>
                                      </p:cBhvr>
                                    </p:animEffect>
                                    <p:set>
                                      <p:cBhvr>
                                        <p:cTn id="63" dur="1" fill="hold">
                                          <p:stCondLst>
                                            <p:cond delay="499"/>
                                          </p:stCondLst>
                                        </p:cTn>
                                        <p:tgtEl>
                                          <p:spTgt spid="18"/>
                                        </p:tgtEl>
                                        <p:attrNameLst>
                                          <p:attrName>style.visibility</p:attrName>
                                        </p:attrNameLst>
                                      </p:cBhvr>
                                      <p:to>
                                        <p:strVal val="hidden"/>
                                      </p:to>
                                    </p:set>
                                  </p:childTnLst>
                                </p:cTn>
                              </p:par>
                              <p:par>
                                <p:cTn id="64" presetID="4" presetClass="exit" presetSubtype="16" fill="hold" nodeType="withEffect">
                                  <p:stCondLst>
                                    <p:cond delay="0"/>
                                  </p:stCondLst>
                                  <p:childTnLst>
                                    <p:animEffect transition="out" filter="box(in)">
                                      <p:cBhvr>
                                        <p:cTn id="65" dur="500"/>
                                        <p:tgtEl>
                                          <p:spTgt spid="17"/>
                                        </p:tgtEl>
                                      </p:cBhvr>
                                    </p:animEffect>
                                    <p:set>
                                      <p:cBhvr>
                                        <p:cTn id="66" dur="1" fill="hold">
                                          <p:stCondLst>
                                            <p:cond delay="499"/>
                                          </p:stCondLst>
                                        </p:cTn>
                                        <p:tgtEl>
                                          <p:spTgt spid="17"/>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4" presetClass="entr" presetSubtype="16" fill="hold" grpId="0" nodeType="click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box(in)">
                                      <p:cBhvr>
                                        <p:cTn id="71" dur="500"/>
                                        <p:tgtEl>
                                          <p:spTgt spid="20"/>
                                        </p:tgtEl>
                                      </p:cBhvr>
                                    </p:animEffect>
                                  </p:childTnLst>
                                </p:cTn>
                              </p:par>
                              <p:par>
                                <p:cTn id="72" presetID="4" presetClass="entr" presetSubtype="16" fill="hold" nodeType="with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box(in)">
                                      <p:cBhvr>
                                        <p:cTn id="74" dur="500"/>
                                        <p:tgtEl>
                                          <p:spTgt spid="19"/>
                                        </p:tgtEl>
                                      </p:cBhvr>
                                    </p:animEffect>
                                  </p:childTnLst>
                                </p:cTn>
                              </p:par>
                            </p:childTnLst>
                          </p:cTn>
                        </p:par>
                      </p:childTnLst>
                    </p:cTn>
                  </p:par>
                  <p:par>
                    <p:cTn id="75" fill="hold">
                      <p:stCondLst>
                        <p:cond delay="indefinite"/>
                      </p:stCondLst>
                      <p:childTnLst>
                        <p:par>
                          <p:cTn id="76" fill="hold">
                            <p:stCondLst>
                              <p:cond delay="0"/>
                            </p:stCondLst>
                            <p:childTnLst>
                              <p:par>
                                <p:cTn id="77" presetID="4" presetClass="exit" presetSubtype="16" fill="hold" grpId="1" nodeType="clickEffect">
                                  <p:stCondLst>
                                    <p:cond delay="0"/>
                                  </p:stCondLst>
                                  <p:childTnLst>
                                    <p:animEffect transition="out" filter="box(in)">
                                      <p:cBhvr>
                                        <p:cTn id="78" dur="500"/>
                                        <p:tgtEl>
                                          <p:spTgt spid="20"/>
                                        </p:tgtEl>
                                      </p:cBhvr>
                                    </p:animEffect>
                                    <p:set>
                                      <p:cBhvr>
                                        <p:cTn id="79" dur="1" fill="hold">
                                          <p:stCondLst>
                                            <p:cond delay="499"/>
                                          </p:stCondLst>
                                        </p:cTn>
                                        <p:tgtEl>
                                          <p:spTgt spid="20"/>
                                        </p:tgtEl>
                                        <p:attrNameLst>
                                          <p:attrName>style.visibility</p:attrName>
                                        </p:attrNameLst>
                                      </p:cBhvr>
                                      <p:to>
                                        <p:strVal val="hidden"/>
                                      </p:to>
                                    </p:set>
                                  </p:childTnLst>
                                </p:cTn>
                              </p:par>
                              <p:par>
                                <p:cTn id="80" presetID="4" presetClass="exit" presetSubtype="16" fill="hold" nodeType="withEffect">
                                  <p:stCondLst>
                                    <p:cond delay="0"/>
                                  </p:stCondLst>
                                  <p:childTnLst>
                                    <p:animEffect transition="out" filter="box(in)">
                                      <p:cBhvr>
                                        <p:cTn id="81" dur="500"/>
                                        <p:tgtEl>
                                          <p:spTgt spid="19"/>
                                        </p:tgtEl>
                                      </p:cBhvr>
                                    </p:animEffect>
                                    <p:set>
                                      <p:cBhvr>
                                        <p:cTn id="82" dur="1" fill="hold">
                                          <p:stCondLst>
                                            <p:cond delay="499"/>
                                          </p:stCondLst>
                                        </p:cTn>
                                        <p:tgtEl>
                                          <p:spTgt spid="19"/>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4" presetClass="entr" presetSubtype="16" fill="hold" grpId="0" nodeType="click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box(in)">
                                      <p:cBhvr>
                                        <p:cTn id="87" dur="500"/>
                                        <p:tgtEl>
                                          <p:spTgt spid="24"/>
                                        </p:tgtEl>
                                      </p:cBhvr>
                                    </p:animEffect>
                                  </p:childTnLst>
                                </p:cTn>
                              </p:par>
                              <p:par>
                                <p:cTn id="88" presetID="4" presetClass="entr" presetSubtype="16" fill="hold" nodeType="withEffect">
                                  <p:stCondLst>
                                    <p:cond delay="0"/>
                                  </p:stCondLst>
                                  <p:childTnLst>
                                    <p:set>
                                      <p:cBhvr>
                                        <p:cTn id="89" dur="1" fill="hold">
                                          <p:stCondLst>
                                            <p:cond delay="0"/>
                                          </p:stCondLst>
                                        </p:cTn>
                                        <p:tgtEl>
                                          <p:spTgt spid="23"/>
                                        </p:tgtEl>
                                        <p:attrNameLst>
                                          <p:attrName>style.visibility</p:attrName>
                                        </p:attrNameLst>
                                      </p:cBhvr>
                                      <p:to>
                                        <p:strVal val="visible"/>
                                      </p:to>
                                    </p:set>
                                    <p:animEffect transition="in" filter="box(in)">
                                      <p:cBhvr>
                                        <p:cTn id="90" dur="500"/>
                                        <p:tgtEl>
                                          <p:spTgt spid="23"/>
                                        </p:tgtEl>
                                      </p:cBhvr>
                                    </p:animEffect>
                                  </p:childTnLst>
                                </p:cTn>
                              </p:par>
                            </p:childTnLst>
                          </p:cTn>
                        </p:par>
                      </p:childTnLst>
                    </p:cTn>
                  </p:par>
                  <p:par>
                    <p:cTn id="91" fill="hold">
                      <p:stCondLst>
                        <p:cond delay="indefinite"/>
                      </p:stCondLst>
                      <p:childTnLst>
                        <p:par>
                          <p:cTn id="92" fill="hold">
                            <p:stCondLst>
                              <p:cond delay="0"/>
                            </p:stCondLst>
                            <p:childTnLst>
                              <p:par>
                                <p:cTn id="93" presetID="4" presetClass="exit" presetSubtype="16" fill="hold" grpId="1" nodeType="clickEffect">
                                  <p:stCondLst>
                                    <p:cond delay="0"/>
                                  </p:stCondLst>
                                  <p:childTnLst>
                                    <p:animEffect transition="out" filter="box(in)">
                                      <p:cBhvr>
                                        <p:cTn id="94" dur="500"/>
                                        <p:tgtEl>
                                          <p:spTgt spid="24"/>
                                        </p:tgtEl>
                                      </p:cBhvr>
                                    </p:animEffect>
                                    <p:set>
                                      <p:cBhvr>
                                        <p:cTn id="95" dur="1" fill="hold">
                                          <p:stCondLst>
                                            <p:cond delay="499"/>
                                          </p:stCondLst>
                                        </p:cTn>
                                        <p:tgtEl>
                                          <p:spTgt spid="24"/>
                                        </p:tgtEl>
                                        <p:attrNameLst>
                                          <p:attrName>style.visibility</p:attrName>
                                        </p:attrNameLst>
                                      </p:cBhvr>
                                      <p:to>
                                        <p:strVal val="hidden"/>
                                      </p:to>
                                    </p:set>
                                  </p:childTnLst>
                                </p:cTn>
                              </p:par>
                              <p:par>
                                <p:cTn id="96" presetID="4" presetClass="exit" presetSubtype="16" fill="hold" nodeType="withEffect">
                                  <p:stCondLst>
                                    <p:cond delay="0"/>
                                  </p:stCondLst>
                                  <p:childTnLst>
                                    <p:animEffect transition="out" filter="box(in)">
                                      <p:cBhvr>
                                        <p:cTn id="97" dur="500"/>
                                        <p:tgtEl>
                                          <p:spTgt spid="23"/>
                                        </p:tgtEl>
                                      </p:cBhvr>
                                    </p:animEffect>
                                    <p:set>
                                      <p:cBhvr>
                                        <p:cTn id="98" dur="1" fill="hold">
                                          <p:stCondLst>
                                            <p:cond delay="499"/>
                                          </p:stCondLst>
                                        </p:cTn>
                                        <p:tgtEl>
                                          <p:spTgt spid="23"/>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4" presetClass="entr" presetSubtype="16" fill="hold" grpId="0" nodeType="clickEffect">
                                  <p:stCondLst>
                                    <p:cond delay="0"/>
                                  </p:stCondLst>
                                  <p:childTnLst>
                                    <p:set>
                                      <p:cBhvr>
                                        <p:cTn id="102" dur="1" fill="hold">
                                          <p:stCondLst>
                                            <p:cond delay="0"/>
                                          </p:stCondLst>
                                        </p:cTn>
                                        <p:tgtEl>
                                          <p:spTgt spid="28"/>
                                        </p:tgtEl>
                                        <p:attrNameLst>
                                          <p:attrName>style.visibility</p:attrName>
                                        </p:attrNameLst>
                                      </p:cBhvr>
                                      <p:to>
                                        <p:strVal val="visible"/>
                                      </p:to>
                                    </p:set>
                                    <p:animEffect transition="in" filter="box(in)">
                                      <p:cBhvr>
                                        <p:cTn id="103" dur="500"/>
                                        <p:tgtEl>
                                          <p:spTgt spid="28"/>
                                        </p:tgtEl>
                                      </p:cBhvr>
                                    </p:animEffect>
                                  </p:childTnLst>
                                </p:cTn>
                              </p:par>
                              <p:par>
                                <p:cTn id="104" presetID="4" presetClass="entr" presetSubtype="16" fill="hold" nodeType="withEffect">
                                  <p:stCondLst>
                                    <p:cond delay="0"/>
                                  </p:stCondLst>
                                  <p:childTnLst>
                                    <p:set>
                                      <p:cBhvr>
                                        <p:cTn id="105" dur="1" fill="hold">
                                          <p:stCondLst>
                                            <p:cond delay="0"/>
                                          </p:stCondLst>
                                        </p:cTn>
                                        <p:tgtEl>
                                          <p:spTgt spid="27"/>
                                        </p:tgtEl>
                                        <p:attrNameLst>
                                          <p:attrName>style.visibility</p:attrName>
                                        </p:attrNameLst>
                                      </p:cBhvr>
                                      <p:to>
                                        <p:strVal val="visible"/>
                                      </p:to>
                                    </p:set>
                                    <p:animEffect transition="in" filter="box(in)">
                                      <p:cBhvr>
                                        <p:cTn id="106" dur="500"/>
                                        <p:tgtEl>
                                          <p:spTgt spid="27"/>
                                        </p:tgtEl>
                                      </p:cBhvr>
                                    </p:animEffect>
                                  </p:childTnLst>
                                </p:cTn>
                              </p:par>
                            </p:childTnLst>
                          </p:cTn>
                        </p:par>
                      </p:childTnLst>
                    </p:cTn>
                  </p:par>
                  <p:par>
                    <p:cTn id="107" fill="hold">
                      <p:stCondLst>
                        <p:cond delay="indefinite"/>
                      </p:stCondLst>
                      <p:childTnLst>
                        <p:par>
                          <p:cTn id="108" fill="hold">
                            <p:stCondLst>
                              <p:cond delay="0"/>
                            </p:stCondLst>
                            <p:childTnLst>
                              <p:par>
                                <p:cTn id="109" presetID="4" presetClass="exit" presetSubtype="16" fill="hold" grpId="1" nodeType="clickEffect">
                                  <p:stCondLst>
                                    <p:cond delay="0"/>
                                  </p:stCondLst>
                                  <p:childTnLst>
                                    <p:animEffect transition="out" filter="box(in)">
                                      <p:cBhvr>
                                        <p:cTn id="110" dur="500"/>
                                        <p:tgtEl>
                                          <p:spTgt spid="28"/>
                                        </p:tgtEl>
                                      </p:cBhvr>
                                    </p:animEffect>
                                    <p:set>
                                      <p:cBhvr>
                                        <p:cTn id="111" dur="1" fill="hold">
                                          <p:stCondLst>
                                            <p:cond delay="499"/>
                                          </p:stCondLst>
                                        </p:cTn>
                                        <p:tgtEl>
                                          <p:spTgt spid="28"/>
                                        </p:tgtEl>
                                        <p:attrNameLst>
                                          <p:attrName>style.visibility</p:attrName>
                                        </p:attrNameLst>
                                      </p:cBhvr>
                                      <p:to>
                                        <p:strVal val="hidden"/>
                                      </p:to>
                                    </p:set>
                                  </p:childTnLst>
                                </p:cTn>
                              </p:par>
                              <p:par>
                                <p:cTn id="112" presetID="4" presetClass="exit" presetSubtype="16" fill="hold" nodeType="withEffect">
                                  <p:stCondLst>
                                    <p:cond delay="0"/>
                                  </p:stCondLst>
                                  <p:childTnLst>
                                    <p:animEffect transition="out" filter="box(in)">
                                      <p:cBhvr>
                                        <p:cTn id="113" dur="500"/>
                                        <p:tgtEl>
                                          <p:spTgt spid="27"/>
                                        </p:tgtEl>
                                      </p:cBhvr>
                                    </p:animEffect>
                                    <p:set>
                                      <p:cBhvr>
                                        <p:cTn id="114" dur="1" fill="hold">
                                          <p:stCondLst>
                                            <p:cond delay="499"/>
                                          </p:stCondLst>
                                        </p:cTn>
                                        <p:tgtEl>
                                          <p:spTgt spid="27"/>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4" presetClass="entr" presetSubtype="16" fill="hold" grpId="0" nodeType="click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box(in)">
                                      <p:cBhvr>
                                        <p:cTn id="119" dur="500"/>
                                        <p:tgtEl>
                                          <p:spTgt spid="31"/>
                                        </p:tgtEl>
                                      </p:cBhvr>
                                    </p:animEffect>
                                  </p:childTnLst>
                                </p:cTn>
                              </p:par>
                              <p:par>
                                <p:cTn id="120" presetID="4" presetClass="entr" presetSubtype="16" fill="hold" nodeType="withEffect">
                                  <p:stCondLst>
                                    <p:cond delay="0"/>
                                  </p:stCondLst>
                                  <p:childTnLst>
                                    <p:set>
                                      <p:cBhvr>
                                        <p:cTn id="121" dur="1" fill="hold">
                                          <p:stCondLst>
                                            <p:cond delay="0"/>
                                          </p:stCondLst>
                                        </p:cTn>
                                        <p:tgtEl>
                                          <p:spTgt spid="30"/>
                                        </p:tgtEl>
                                        <p:attrNameLst>
                                          <p:attrName>style.visibility</p:attrName>
                                        </p:attrNameLst>
                                      </p:cBhvr>
                                      <p:to>
                                        <p:strVal val="visible"/>
                                      </p:to>
                                    </p:set>
                                    <p:animEffect transition="in" filter="box(in)">
                                      <p:cBhvr>
                                        <p:cTn id="122" dur="500"/>
                                        <p:tgtEl>
                                          <p:spTgt spid="30"/>
                                        </p:tgtEl>
                                      </p:cBhvr>
                                    </p:animEffect>
                                  </p:childTnLst>
                                </p:cTn>
                              </p:par>
                            </p:childTnLst>
                          </p:cTn>
                        </p:par>
                      </p:childTnLst>
                    </p:cTn>
                  </p:par>
                  <p:par>
                    <p:cTn id="123" fill="hold">
                      <p:stCondLst>
                        <p:cond delay="indefinite"/>
                      </p:stCondLst>
                      <p:childTnLst>
                        <p:par>
                          <p:cTn id="124" fill="hold">
                            <p:stCondLst>
                              <p:cond delay="0"/>
                            </p:stCondLst>
                            <p:childTnLst>
                              <p:par>
                                <p:cTn id="125" presetID="4" presetClass="exit" presetSubtype="16" fill="hold" grpId="1" nodeType="clickEffect">
                                  <p:stCondLst>
                                    <p:cond delay="0"/>
                                  </p:stCondLst>
                                  <p:childTnLst>
                                    <p:animEffect transition="out" filter="box(in)">
                                      <p:cBhvr>
                                        <p:cTn id="126" dur="500"/>
                                        <p:tgtEl>
                                          <p:spTgt spid="31"/>
                                        </p:tgtEl>
                                      </p:cBhvr>
                                    </p:animEffect>
                                    <p:set>
                                      <p:cBhvr>
                                        <p:cTn id="127" dur="1" fill="hold">
                                          <p:stCondLst>
                                            <p:cond delay="499"/>
                                          </p:stCondLst>
                                        </p:cTn>
                                        <p:tgtEl>
                                          <p:spTgt spid="31"/>
                                        </p:tgtEl>
                                        <p:attrNameLst>
                                          <p:attrName>style.visibility</p:attrName>
                                        </p:attrNameLst>
                                      </p:cBhvr>
                                      <p:to>
                                        <p:strVal val="hidden"/>
                                      </p:to>
                                    </p:set>
                                  </p:childTnLst>
                                </p:cTn>
                              </p:par>
                              <p:par>
                                <p:cTn id="128" presetID="4" presetClass="exit" presetSubtype="16" fill="hold" nodeType="withEffect">
                                  <p:stCondLst>
                                    <p:cond delay="0"/>
                                  </p:stCondLst>
                                  <p:childTnLst>
                                    <p:animEffect transition="out" filter="box(in)">
                                      <p:cBhvr>
                                        <p:cTn id="129" dur="500"/>
                                        <p:tgtEl>
                                          <p:spTgt spid="30"/>
                                        </p:tgtEl>
                                      </p:cBhvr>
                                    </p:animEffect>
                                    <p:set>
                                      <p:cBhvr>
                                        <p:cTn id="130" dur="1" fill="hold">
                                          <p:stCondLst>
                                            <p:cond delay="499"/>
                                          </p:stCondLst>
                                        </p:cTn>
                                        <p:tgtEl>
                                          <p:spTgt spid="30"/>
                                        </p:tgtEl>
                                        <p:attrNameLst>
                                          <p:attrName>style.visibility</p:attrName>
                                        </p:attrNameLst>
                                      </p:cBhvr>
                                      <p:to>
                                        <p:strVal val="hidden"/>
                                      </p:to>
                                    </p:set>
                                  </p:childTnLst>
                                </p:cTn>
                              </p:par>
                            </p:childTnLst>
                          </p:cTn>
                        </p:par>
                      </p:childTnLst>
                    </p:cTn>
                  </p:par>
                  <p:par>
                    <p:cTn id="131" fill="hold">
                      <p:stCondLst>
                        <p:cond delay="indefinite"/>
                      </p:stCondLst>
                      <p:childTnLst>
                        <p:par>
                          <p:cTn id="132" fill="hold">
                            <p:stCondLst>
                              <p:cond delay="0"/>
                            </p:stCondLst>
                            <p:childTnLst>
                              <p:par>
                                <p:cTn id="133" presetID="4" presetClass="entr" presetSubtype="16" fill="hold" grpId="0" nodeType="click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box(in)">
                                      <p:cBhvr>
                                        <p:cTn id="135" dur="500"/>
                                        <p:tgtEl>
                                          <p:spTgt spid="33"/>
                                        </p:tgtEl>
                                      </p:cBhvr>
                                    </p:animEffect>
                                  </p:childTnLst>
                                </p:cTn>
                              </p:par>
                              <p:par>
                                <p:cTn id="136" presetID="4" presetClass="entr" presetSubtype="16" fill="hold"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box(in)">
                                      <p:cBhvr>
                                        <p:cTn id="138" dur="500"/>
                                        <p:tgtEl>
                                          <p:spTgt spid="32"/>
                                        </p:tgtEl>
                                      </p:cBhvr>
                                    </p:animEffect>
                                  </p:childTnLst>
                                </p:cTn>
                              </p:par>
                            </p:childTnLst>
                          </p:cTn>
                        </p:par>
                      </p:childTnLst>
                    </p:cTn>
                  </p:par>
                  <p:par>
                    <p:cTn id="139" fill="hold">
                      <p:stCondLst>
                        <p:cond delay="indefinite"/>
                      </p:stCondLst>
                      <p:childTnLst>
                        <p:par>
                          <p:cTn id="140" fill="hold">
                            <p:stCondLst>
                              <p:cond delay="0"/>
                            </p:stCondLst>
                            <p:childTnLst>
                              <p:par>
                                <p:cTn id="141" presetID="4" presetClass="exit" presetSubtype="16" fill="hold" grpId="1" nodeType="clickEffect">
                                  <p:stCondLst>
                                    <p:cond delay="0"/>
                                  </p:stCondLst>
                                  <p:childTnLst>
                                    <p:animEffect transition="out" filter="box(in)">
                                      <p:cBhvr>
                                        <p:cTn id="142" dur="500"/>
                                        <p:tgtEl>
                                          <p:spTgt spid="33"/>
                                        </p:tgtEl>
                                      </p:cBhvr>
                                    </p:animEffect>
                                    <p:set>
                                      <p:cBhvr>
                                        <p:cTn id="143" dur="1" fill="hold">
                                          <p:stCondLst>
                                            <p:cond delay="499"/>
                                          </p:stCondLst>
                                        </p:cTn>
                                        <p:tgtEl>
                                          <p:spTgt spid="33"/>
                                        </p:tgtEl>
                                        <p:attrNameLst>
                                          <p:attrName>style.visibility</p:attrName>
                                        </p:attrNameLst>
                                      </p:cBhvr>
                                      <p:to>
                                        <p:strVal val="hidden"/>
                                      </p:to>
                                    </p:set>
                                  </p:childTnLst>
                                </p:cTn>
                              </p:par>
                              <p:par>
                                <p:cTn id="144" presetID="4" presetClass="exit" presetSubtype="16" fill="hold" nodeType="withEffect">
                                  <p:stCondLst>
                                    <p:cond delay="0"/>
                                  </p:stCondLst>
                                  <p:childTnLst>
                                    <p:animEffect transition="out" filter="box(in)">
                                      <p:cBhvr>
                                        <p:cTn id="145" dur="500"/>
                                        <p:tgtEl>
                                          <p:spTgt spid="32"/>
                                        </p:tgtEl>
                                      </p:cBhvr>
                                    </p:animEffect>
                                    <p:set>
                                      <p:cBhvr>
                                        <p:cTn id="146" dur="1" fill="hold">
                                          <p:stCondLst>
                                            <p:cond delay="499"/>
                                          </p:stCondLst>
                                        </p:cTn>
                                        <p:tgtEl>
                                          <p:spTgt spid="32"/>
                                        </p:tgtEl>
                                        <p:attrNameLst>
                                          <p:attrName>style.visibility</p:attrName>
                                        </p:attrNameLst>
                                      </p:cBhvr>
                                      <p:to>
                                        <p:strVal val="hidden"/>
                                      </p:to>
                                    </p:set>
                                  </p:childTnLst>
                                </p:cTn>
                              </p:par>
                            </p:childTnLst>
                          </p:cTn>
                        </p:par>
                      </p:childTnLst>
                    </p:cTn>
                  </p:par>
                  <p:par>
                    <p:cTn id="147" fill="hold">
                      <p:stCondLst>
                        <p:cond delay="indefinite"/>
                      </p:stCondLst>
                      <p:childTnLst>
                        <p:par>
                          <p:cTn id="148" fill="hold">
                            <p:stCondLst>
                              <p:cond delay="0"/>
                            </p:stCondLst>
                            <p:childTnLst>
                              <p:par>
                                <p:cTn id="149" presetID="4" presetClass="entr" presetSubtype="16" fill="hold" grpId="0" nodeType="clickEffect">
                                  <p:stCondLst>
                                    <p:cond delay="0"/>
                                  </p:stCondLst>
                                  <p:childTnLst>
                                    <p:set>
                                      <p:cBhvr>
                                        <p:cTn id="150" dur="1" fill="hold">
                                          <p:stCondLst>
                                            <p:cond delay="0"/>
                                          </p:stCondLst>
                                        </p:cTn>
                                        <p:tgtEl>
                                          <p:spTgt spid="35"/>
                                        </p:tgtEl>
                                        <p:attrNameLst>
                                          <p:attrName>style.visibility</p:attrName>
                                        </p:attrNameLst>
                                      </p:cBhvr>
                                      <p:to>
                                        <p:strVal val="visible"/>
                                      </p:to>
                                    </p:set>
                                    <p:animEffect transition="in" filter="box(in)">
                                      <p:cBhvr>
                                        <p:cTn id="151" dur="500"/>
                                        <p:tgtEl>
                                          <p:spTgt spid="35"/>
                                        </p:tgtEl>
                                      </p:cBhvr>
                                    </p:animEffect>
                                  </p:childTnLst>
                                </p:cTn>
                              </p:par>
                              <p:par>
                                <p:cTn id="152" presetID="4" presetClass="entr" presetSubtype="16" fill="hold" nodeType="withEffect">
                                  <p:stCondLst>
                                    <p:cond delay="0"/>
                                  </p:stCondLst>
                                  <p:childTnLst>
                                    <p:set>
                                      <p:cBhvr>
                                        <p:cTn id="153" dur="1" fill="hold">
                                          <p:stCondLst>
                                            <p:cond delay="0"/>
                                          </p:stCondLst>
                                        </p:cTn>
                                        <p:tgtEl>
                                          <p:spTgt spid="34"/>
                                        </p:tgtEl>
                                        <p:attrNameLst>
                                          <p:attrName>style.visibility</p:attrName>
                                        </p:attrNameLst>
                                      </p:cBhvr>
                                      <p:to>
                                        <p:strVal val="visible"/>
                                      </p:to>
                                    </p:set>
                                    <p:animEffect transition="in" filter="box(in)">
                                      <p:cBhvr>
                                        <p:cTn id="154" dur="500"/>
                                        <p:tgtEl>
                                          <p:spTgt spid="34"/>
                                        </p:tgtEl>
                                      </p:cBhvr>
                                    </p:animEffect>
                                  </p:childTnLst>
                                </p:cTn>
                              </p:par>
                            </p:childTnLst>
                          </p:cTn>
                        </p:par>
                      </p:childTnLst>
                    </p:cTn>
                  </p:par>
                  <p:par>
                    <p:cTn id="155" fill="hold">
                      <p:stCondLst>
                        <p:cond delay="indefinite"/>
                      </p:stCondLst>
                      <p:childTnLst>
                        <p:par>
                          <p:cTn id="156" fill="hold">
                            <p:stCondLst>
                              <p:cond delay="0"/>
                            </p:stCondLst>
                            <p:childTnLst>
                              <p:par>
                                <p:cTn id="157" presetID="4" presetClass="exit" presetSubtype="16" fill="hold" grpId="1" nodeType="clickEffect">
                                  <p:stCondLst>
                                    <p:cond delay="0"/>
                                  </p:stCondLst>
                                  <p:childTnLst>
                                    <p:animEffect transition="out" filter="box(in)">
                                      <p:cBhvr>
                                        <p:cTn id="158" dur="500"/>
                                        <p:tgtEl>
                                          <p:spTgt spid="35"/>
                                        </p:tgtEl>
                                      </p:cBhvr>
                                    </p:animEffect>
                                    <p:set>
                                      <p:cBhvr>
                                        <p:cTn id="159" dur="1" fill="hold">
                                          <p:stCondLst>
                                            <p:cond delay="499"/>
                                          </p:stCondLst>
                                        </p:cTn>
                                        <p:tgtEl>
                                          <p:spTgt spid="35"/>
                                        </p:tgtEl>
                                        <p:attrNameLst>
                                          <p:attrName>style.visibility</p:attrName>
                                        </p:attrNameLst>
                                      </p:cBhvr>
                                      <p:to>
                                        <p:strVal val="hidden"/>
                                      </p:to>
                                    </p:set>
                                  </p:childTnLst>
                                </p:cTn>
                              </p:par>
                              <p:par>
                                <p:cTn id="160" presetID="4" presetClass="exit" presetSubtype="16" fill="hold" nodeType="withEffect">
                                  <p:stCondLst>
                                    <p:cond delay="0"/>
                                  </p:stCondLst>
                                  <p:childTnLst>
                                    <p:animEffect transition="out" filter="box(in)">
                                      <p:cBhvr>
                                        <p:cTn id="161" dur="500"/>
                                        <p:tgtEl>
                                          <p:spTgt spid="34"/>
                                        </p:tgtEl>
                                      </p:cBhvr>
                                    </p:animEffect>
                                    <p:set>
                                      <p:cBhvr>
                                        <p:cTn id="162" dur="1" fill="hold">
                                          <p:stCondLst>
                                            <p:cond delay="499"/>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1" grpId="0" animBg="1"/>
      <p:bldP spid="11" grpId="1" animBg="1"/>
      <p:bldP spid="16" grpId="0" animBg="1"/>
      <p:bldP spid="16" grpId="1" animBg="1"/>
      <p:bldP spid="18" grpId="0" animBg="1"/>
      <p:bldP spid="18" grpId="1" animBg="1"/>
      <p:bldP spid="20" grpId="0" animBg="1"/>
      <p:bldP spid="20" grpId="1" animBg="1"/>
      <p:bldP spid="24" grpId="0" animBg="1"/>
      <p:bldP spid="24" grpId="1" animBg="1"/>
      <p:bldP spid="28" grpId="0" animBg="1"/>
      <p:bldP spid="28" grpId="1" animBg="1"/>
      <p:bldP spid="31" grpId="0" animBg="1"/>
      <p:bldP spid="31" grpId="1" animBg="1"/>
      <p:bldP spid="33" grpId="0" animBg="1"/>
      <p:bldP spid="33" grpId="1" animBg="1"/>
      <p:bldP spid="35" grpId="0" animBg="1"/>
      <p:bldP spid="35"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lantillas-powerpoint.com/wp-content/uploads/2008/10/plantilla-cielo-estrellado-powerpoint.jpg"/>
          <p:cNvPicPr>
            <a:picLocks noChangeAspect="1" noChangeArrowheads="1"/>
          </p:cNvPicPr>
          <p:nvPr/>
        </p:nvPicPr>
        <p:blipFill>
          <a:blip r:embed="rId2" cstate="print"/>
          <a:srcRect/>
          <a:stretch>
            <a:fillRect/>
          </a:stretch>
        </p:blipFill>
        <p:spPr bwMode="auto">
          <a:xfrm>
            <a:off x="0" y="0"/>
            <a:ext cx="9144000" cy="6883561"/>
          </a:xfrm>
          <a:prstGeom prst="rect">
            <a:avLst/>
          </a:prstGeom>
          <a:noFill/>
        </p:spPr>
      </p:pic>
      <p:sp>
        <p:nvSpPr>
          <p:cNvPr id="3" name="2 Rectángulo redondeado"/>
          <p:cNvSpPr/>
          <p:nvPr/>
        </p:nvSpPr>
        <p:spPr>
          <a:xfrm>
            <a:off x="7380312" y="188640"/>
            <a:ext cx="1440160"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dirty="0" smtClean="0">
                <a:latin typeface="Arial Black" pitchFamily="34" charset="0"/>
              </a:rPr>
              <a:t>MAPAS</a:t>
            </a:r>
            <a:endParaRPr lang="es-ES" dirty="0">
              <a:latin typeface="Arial Black" pitchFamily="34" charset="0"/>
            </a:endParaRPr>
          </a:p>
        </p:txBody>
      </p:sp>
      <p:sp>
        <p:nvSpPr>
          <p:cNvPr id="4" name="3 Rectángulo redondeado"/>
          <p:cNvSpPr/>
          <p:nvPr/>
        </p:nvSpPr>
        <p:spPr>
          <a:xfrm>
            <a:off x="395536" y="260648"/>
            <a:ext cx="6480720" cy="122413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ES" dirty="0" smtClean="0">
                <a:latin typeface="Aharoni" pitchFamily="2" charset="-79"/>
                <a:cs typeface="Aharoni" pitchFamily="2" charset="-79"/>
              </a:rPr>
              <a:t>LOS MAPAS SON REPRESANCIONES DE TODA O UNA PARTE DE LA TIERRA SOBRE UNA SUPERFICIE PLANA. </a:t>
            </a:r>
            <a:endParaRPr lang="es-ES" dirty="0">
              <a:latin typeface="Aharoni" pitchFamily="2" charset="-79"/>
              <a:cs typeface="Aharoni" pitchFamily="2" charset="-79"/>
            </a:endParaRPr>
          </a:p>
        </p:txBody>
      </p:sp>
      <p:sp>
        <p:nvSpPr>
          <p:cNvPr id="5" name="4 Elipse"/>
          <p:cNvSpPr/>
          <p:nvPr/>
        </p:nvSpPr>
        <p:spPr>
          <a:xfrm>
            <a:off x="4139952" y="908720"/>
            <a:ext cx="4536504" cy="144016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S" dirty="0" smtClean="0">
                <a:latin typeface="Aharoni" pitchFamily="2" charset="-79"/>
                <a:cs typeface="Aharoni" pitchFamily="2" charset="-79"/>
              </a:rPr>
              <a:t>EL ESTUDIO Y LA ELABORACIÓN DE MAPAS SE LLAMA </a:t>
            </a:r>
            <a:r>
              <a:rPr lang="es-ES" dirty="0" smtClean="0">
                <a:solidFill>
                  <a:srgbClr val="C00000"/>
                </a:solidFill>
                <a:latin typeface="Aharoni" pitchFamily="2" charset="-79"/>
                <a:cs typeface="Aharoni" pitchFamily="2" charset="-79"/>
              </a:rPr>
              <a:t>CARTOGRAFÍA</a:t>
            </a:r>
            <a:endParaRPr lang="es-ES" dirty="0">
              <a:solidFill>
                <a:srgbClr val="C00000"/>
              </a:solidFill>
            </a:endParaRPr>
          </a:p>
        </p:txBody>
      </p:sp>
      <p:sp>
        <p:nvSpPr>
          <p:cNvPr id="6" name="5 Rectángulo"/>
          <p:cNvSpPr/>
          <p:nvPr/>
        </p:nvSpPr>
        <p:spPr>
          <a:xfrm rot="21324176">
            <a:off x="-72988" y="1348638"/>
            <a:ext cx="5178377" cy="115896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sz="2400" b="1" dirty="0" smtClean="0">
                <a:latin typeface="Arial Black" pitchFamily="34" charset="0"/>
              </a:rPr>
              <a:t>¿PARA QUÉ USAMOS LOS MAPAS?</a:t>
            </a:r>
            <a:endParaRPr lang="es-ES" sz="2400" b="1" dirty="0">
              <a:latin typeface="Arial Black" pitchFamily="34" charset="0"/>
            </a:endParaRPr>
          </a:p>
        </p:txBody>
      </p:sp>
      <p:pic>
        <p:nvPicPr>
          <p:cNvPr id="4098" name="Picture 2" descr="http://www.hdwallpapers3d.com/wp-content/uploads/2013/04/k-483295-World_Map.gif"/>
          <p:cNvPicPr>
            <a:picLocks noChangeAspect="1" noChangeArrowheads="1"/>
          </p:cNvPicPr>
          <p:nvPr/>
        </p:nvPicPr>
        <p:blipFill>
          <a:blip r:embed="rId3" cstate="print"/>
          <a:srcRect/>
          <a:stretch>
            <a:fillRect/>
          </a:stretch>
        </p:blipFill>
        <p:spPr bwMode="auto">
          <a:xfrm>
            <a:off x="0" y="3422915"/>
            <a:ext cx="5023719" cy="295841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100" name="Picture 4" descr="https://encrypted-tbn3.gstatic.com/images?q=tbn:ANd9GcQ9yLXDSKQr-Sb_rYT2kODY1l9C3PQYXvg3aXqnvsa5M0lLTCKF"/>
          <p:cNvPicPr>
            <a:picLocks noChangeAspect="1" noChangeArrowheads="1"/>
          </p:cNvPicPr>
          <p:nvPr/>
        </p:nvPicPr>
        <p:blipFill>
          <a:blip r:embed="rId4" cstate="print"/>
          <a:srcRect/>
          <a:stretch>
            <a:fillRect/>
          </a:stretch>
        </p:blipFill>
        <p:spPr bwMode="auto">
          <a:xfrm>
            <a:off x="4570065" y="2132856"/>
            <a:ext cx="2162175" cy="21145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102" name="Picture 6" descr="https://upload.wikimedia.org/wikipedia/commons/4/4e/Maps-roman-empire-peak-150AD.jpg"/>
          <p:cNvPicPr>
            <a:picLocks noChangeAspect="1" noChangeArrowheads="1"/>
          </p:cNvPicPr>
          <p:nvPr/>
        </p:nvPicPr>
        <p:blipFill>
          <a:blip r:embed="rId5" cstate="print"/>
          <a:srcRect/>
          <a:stretch>
            <a:fillRect/>
          </a:stretch>
        </p:blipFill>
        <p:spPr bwMode="auto">
          <a:xfrm>
            <a:off x="4716016" y="3573016"/>
            <a:ext cx="4176464" cy="30810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animEffect transition="in" filter="box(in)">
                                      <p:cBhvr>
                                        <p:cTn id="17" dur="500"/>
                                        <p:tgtEl>
                                          <p:spTgt spid="409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4100"/>
                                        </p:tgtEl>
                                        <p:attrNameLst>
                                          <p:attrName>style.visibility</p:attrName>
                                        </p:attrNameLst>
                                      </p:cBhvr>
                                      <p:to>
                                        <p:strVal val="visible"/>
                                      </p:to>
                                    </p:set>
                                    <p:animEffect transition="in" filter="box(in)">
                                      <p:cBhvr>
                                        <p:cTn id="22" dur="500"/>
                                        <p:tgtEl>
                                          <p:spTgt spid="4100"/>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4102"/>
                                        </p:tgtEl>
                                        <p:attrNameLst>
                                          <p:attrName>style.visibility</p:attrName>
                                        </p:attrNameLst>
                                      </p:cBhvr>
                                      <p:to>
                                        <p:strVal val="visible"/>
                                      </p:to>
                                    </p:set>
                                    <p:animEffect transition="in" filter="box(in)">
                                      <p:cBhvr>
                                        <p:cTn id="27"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lantillas-powerpoint.com/wp-content/uploads/2008/10/plantilla-cielo-estrellado-powerpoint.jpg"/>
          <p:cNvPicPr>
            <a:picLocks noChangeAspect="1" noChangeArrowheads="1"/>
          </p:cNvPicPr>
          <p:nvPr/>
        </p:nvPicPr>
        <p:blipFill>
          <a:blip r:embed="rId2" cstate="print"/>
          <a:srcRect/>
          <a:stretch>
            <a:fillRect/>
          </a:stretch>
        </p:blipFill>
        <p:spPr bwMode="auto">
          <a:xfrm>
            <a:off x="0" y="0"/>
            <a:ext cx="9144000" cy="6883561"/>
          </a:xfrm>
          <a:prstGeom prst="rect">
            <a:avLst/>
          </a:prstGeom>
          <a:noFill/>
        </p:spPr>
      </p:pic>
      <p:sp>
        <p:nvSpPr>
          <p:cNvPr id="4" name="3 Rectángulo"/>
          <p:cNvSpPr/>
          <p:nvPr/>
        </p:nvSpPr>
        <p:spPr>
          <a:xfrm>
            <a:off x="539552" y="476672"/>
            <a:ext cx="6264696" cy="108012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S" sz="1700" dirty="0" smtClean="0">
                <a:latin typeface="Arial Rounded MT Bold" pitchFamily="34" charset="0"/>
              </a:rPr>
              <a:t>LOS MAPAS SIEMPRE DISTORSIONAN LA FORMA DE LA TIERRA PORQUE SON REPRESENTACIONES DE UN OBJETO TRIDIMENSIONAL EN UNA </a:t>
            </a:r>
            <a:r>
              <a:rPr lang="es-ES" sz="1700" dirty="0" smtClean="0">
                <a:solidFill>
                  <a:srgbClr val="FF0000"/>
                </a:solidFill>
                <a:latin typeface="Arial Rounded MT Bold" pitchFamily="34" charset="0"/>
              </a:rPr>
              <a:t>SUPERFICIE PLANA</a:t>
            </a:r>
            <a:r>
              <a:rPr lang="es-ES" sz="1700" dirty="0" smtClean="0">
                <a:latin typeface="Arial Rounded MT Bold" pitchFamily="34" charset="0"/>
              </a:rPr>
              <a:t>.</a:t>
            </a:r>
            <a:endParaRPr lang="es-ES" sz="1700" dirty="0">
              <a:latin typeface="Arial Rounded MT Bold" pitchFamily="34" charset="0"/>
            </a:endParaRPr>
          </a:p>
        </p:txBody>
      </p:sp>
      <p:sp>
        <p:nvSpPr>
          <p:cNvPr id="5" name="4 Rectángulo"/>
          <p:cNvSpPr/>
          <p:nvPr/>
        </p:nvSpPr>
        <p:spPr>
          <a:xfrm>
            <a:off x="179512" y="1484784"/>
            <a:ext cx="6480720" cy="576064"/>
          </a:xfrm>
          <a:prstGeom prst="rect">
            <a:avLst/>
          </a:prstGeom>
          <a:ln w="57150"/>
        </p:spPr>
        <p:style>
          <a:lnRef idx="1">
            <a:schemeClr val="accent3"/>
          </a:lnRef>
          <a:fillRef idx="2">
            <a:schemeClr val="accent3"/>
          </a:fillRef>
          <a:effectRef idx="1">
            <a:schemeClr val="accent3"/>
          </a:effectRef>
          <a:fontRef idx="minor">
            <a:schemeClr val="dk1"/>
          </a:fontRef>
        </p:style>
        <p:txBody>
          <a:bodyPr rtlCol="0" anchor="ctr"/>
          <a:lstStyle/>
          <a:p>
            <a:pPr algn="ctr"/>
            <a:r>
              <a:rPr lang="es-ES" b="1" dirty="0" smtClean="0"/>
              <a:t>POR ESO, USAMOS UNA TÉCNICA LLAMADA </a:t>
            </a:r>
            <a:r>
              <a:rPr lang="es-ES" b="1" dirty="0" smtClean="0">
                <a:solidFill>
                  <a:srgbClr val="FF0000"/>
                </a:solidFill>
              </a:rPr>
              <a:t>SISTEMAS DE PROYECCIÓN</a:t>
            </a:r>
            <a:endParaRPr lang="es-ES" b="1" dirty="0">
              <a:solidFill>
                <a:srgbClr val="FF0000"/>
              </a:solidFill>
            </a:endParaRPr>
          </a:p>
        </p:txBody>
      </p:sp>
      <p:sp>
        <p:nvSpPr>
          <p:cNvPr id="6" name="5 Rectángulo"/>
          <p:cNvSpPr/>
          <p:nvPr/>
        </p:nvSpPr>
        <p:spPr>
          <a:xfrm>
            <a:off x="539552" y="3861048"/>
            <a:ext cx="2448272" cy="576064"/>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S" dirty="0" smtClean="0">
                <a:solidFill>
                  <a:srgbClr val="C00000"/>
                </a:solidFill>
                <a:latin typeface="Aharoni" pitchFamily="2" charset="-79"/>
                <a:cs typeface="Aharoni" pitchFamily="2" charset="-79"/>
              </a:rPr>
              <a:t>PROYECCIÓN CILÍNDRICA</a:t>
            </a:r>
            <a:endParaRPr lang="es-ES" dirty="0">
              <a:solidFill>
                <a:srgbClr val="C00000"/>
              </a:solidFill>
              <a:latin typeface="Aharoni" pitchFamily="2" charset="-79"/>
              <a:cs typeface="Aharoni" pitchFamily="2" charset="-79"/>
            </a:endParaRPr>
          </a:p>
        </p:txBody>
      </p:sp>
      <p:sp>
        <p:nvSpPr>
          <p:cNvPr id="7" name="6 Rectángulo"/>
          <p:cNvSpPr/>
          <p:nvPr/>
        </p:nvSpPr>
        <p:spPr>
          <a:xfrm>
            <a:off x="3347864" y="3861048"/>
            <a:ext cx="2448272" cy="576064"/>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S" dirty="0" smtClean="0">
                <a:solidFill>
                  <a:srgbClr val="C00000"/>
                </a:solidFill>
                <a:latin typeface="Aharoni" pitchFamily="2" charset="-79"/>
                <a:cs typeface="Aharoni" pitchFamily="2" charset="-79"/>
              </a:rPr>
              <a:t>PROYECCIÓN ACIMUTAL O PLANA</a:t>
            </a:r>
            <a:endParaRPr lang="es-ES" dirty="0">
              <a:solidFill>
                <a:srgbClr val="C00000"/>
              </a:solidFill>
              <a:latin typeface="Aharoni" pitchFamily="2" charset="-79"/>
              <a:cs typeface="Aharoni" pitchFamily="2" charset="-79"/>
            </a:endParaRPr>
          </a:p>
        </p:txBody>
      </p:sp>
      <p:sp>
        <p:nvSpPr>
          <p:cNvPr id="8" name="7 Rectángulo"/>
          <p:cNvSpPr/>
          <p:nvPr/>
        </p:nvSpPr>
        <p:spPr>
          <a:xfrm>
            <a:off x="6084168" y="3861048"/>
            <a:ext cx="2448272" cy="576064"/>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S" dirty="0" smtClean="0">
                <a:solidFill>
                  <a:srgbClr val="C00000"/>
                </a:solidFill>
                <a:latin typeface="Aharoni" pitchFamily="2" charset="-79"/>
                <a:cs typeface="Aharoni" pitchFamily="2" charset="-79"/>
              </a:rPr>
              <a:t>PROYECCIÓN CÓNICA</a:t>
            </a:r>
            <a:endParaRPr lang="es-ES" dirty="0">
              <a:solidFill>
                <a:srgbClr val="C00000"/>
              </a:solidFill>
              <a:latin typeface="Aharoni" pitchFamily="2" charset="-79"/>
              <a:cs typeface="Aharoni" pitchFamily="2" charset="-79"/>
            </a:endParaRPr>
          </a:p>
        </p:txBody>
      </p:sp>
      <p:sp>
        <p:nvSpPr>
          <p:cNvPr id="9" name="8 Rectángulo"/>
          <p:cNvSpPr/>
          <p:nvPr/>
        </p:nvSpPr>
        <p:spPr>
          <a:xfrm>
            <a:off x="539552" y="4509120"/>
            <a:ext cx="2448272" cy="1080120"/>
          </a:xfrm>
          <a:prstGeom prst="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ctr"/>
            <a:r>
              <a:rPr lang="es-ES" sz="1600" dirty="0" smtClean="0"/>
              <a:t>BASTANTE APROXIMADA EN EL ECUADOR AUNQUE DISTORSIONADA EN LOS POLOS.</a:t>
            </a:r>
            <a:endParaRPr lang="es-ES" sz="1600" dirty="0"/>
          </a:p>
        </p:txBody>
      </p:sp>
      <p:pic>
        <p:nvPicPr>
          <p:cNvPr id="3074" name="Picture 2" descr="Image showing curved surface of the Earth on the flat surface of a map."/>
          <p:cNvPicPr>
            <a:picLocks noChangeAspect="1" noChangeArrowheads="1"/>
          </p:cNvPicPr>
          <p:nvPr/>
        </p:nvPicPr>
        <p:blipFill>
          <a:blip r:embed="rId3" cstate="print"/>
          <a:srcRect/>
          <a:stretch>
            <a:fillRect/>
          </a:stretch>
        </p:blipFill>
        <p:spPr bwMode="auto">
          <a:xfrm>
            <a:off x="6588224" y="980728"/>
            <a:ext cx="2476500" cy="1295401"/>
          </a:xfrm>
          <a:prstGeom prst="rect">
            <a:avLst/>
          </a:prstGeom>
          <a:ln w="38100" cap="sq">
            <a:solidFill>
              <a:srgbClr val="92D050"/>
            </a:solidFill>
            <a:prstDash val="solid"/>
            <a:miter lim="800000"/>
          </a:ln>
          <a:effectLst>
            <a:outerShdw blurRad="50800" dist="38100" dir="2700000" algn="tl" rotWithShape="0">
              <a:srgbClr val="000000">
                <a:alpha val="43000"/>
              </a:srgbClr>
            </a:outerShdw>
          </a:effectLst>
        </p:spPr>
      </p:pic>
      <p:sp>
        <p:nvSpPr>
          <p:cNvPr id="3" name="2 Rectángulo redondeado"/>
          <p:cNvSpPr/>
          <p:nvPr/>
        </p:nvSpPr>
        <p:spPr>
          <a:xfrm>
            <a:off x="6696744" y="332656"/>
            <a:ext cx="2339752" cy="72008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ES" dirty="0" smtClean="0">
                <a:latin typeface="Arial Black" pitchFamily="34" charset="0"/>
              </a:rPr>
              <a:t>PROYECCIONES</a:t>
            </a:r>
            <a:endParaRPr lang="es-ES" dirty="0">
              <a:latin typeface="Arial Black" pitchFamily="34" charset="0"/>
            </a:endParaRPr>
          </a:p>
        </p:txBody>
      </p:sp>
      <p:sp>
        <p:nvSpPr>
          <p:cNvPr id="14" name="13 Flecha abajo"/>
          <p:cNvSpPr/>
          <p:nvPr/>
        </p:nvSpPr>
        <p:spPr>
          <a:xfrm>
            <a:off x="1403648" y="3140968"/>
            <a:ext cx="504056" cy="576064"/>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a:p>
        </p:txBody>
      </p:sp>
      <p:sp>
        <p:nvSpPr>
          <p:cNvPr id="15" name="14 Flecha abajo"/>
          <p:cNvSpPr/>
          <p:nvPr/>
        </p:nvSpPr>
        <p:spPr>
          <a:xfrm>
            <a:off x="4427984" y="3140968"/>
            <a:ext cx="504056" cy="576064"/>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a:p>
        </p:txBody>
      </p:sp>
      <p:sp>
        <p:nvSpPr>
          <p:cNvPr id="16" name="15 Flecha abajo"/>
          <p:cNvSpPr/>
          <p:nvPr/>
        </p:nvSpPr>
        <p:spPr>
          <a:xfrm>
            <a:off x="7020272" y="3140968"/>
            <a:ext cx="504056" cy="576064"/>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a:p>
        </p:txBody>
      </p:sp>
      <p:sp>
        <p:nvSpPr>
          <p:cNvPr id="17" name="16 Rectángulo redondeado"/>
          <p:cNvSpPr/>
          <p:nvPr/>
        </p:nvSpPr>
        <p:spPr>
          <a:xfrm>
            <a:off x="539552" y="2060848"/>
            <a:ext cx="6264696" cy="93610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ES" sz="2400" b="1" dirty="0" smtClean="0"/>
              <a:t>HAY CIENTOS, PERO LAS MÁS COMUNES SON:</a:t>
            </a:r>
            <a:endParaRPr lang="es-ES" sz="2400" b="1" dirty="0"/>
          </a:p>
        </p:txBody>
      </p:sp>
      <p:sp>
        <p:nvSpPr>
          <p:cNvPr id="18" name="17 Elipse"/>
          <p:cNvSpPr/>
          <p:nvPr/>
        </p:nvSpPr>
        <p:spPr>
          <a:xfrm rot="21117190">
            <a:off x="742429" y="5462563"/>
            <a:ext cx="2376264" cy="1008112"/>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1600" b="1" dirty="0" smtClean="0"/>
              <a:t>LA MÁS CONOCIDA ES LA DE </a:t>
            </a:r>
            <a:r>
              <a:rPr lang="es-ES" sz="1600" b="1" dirty="0" smtClean="0">
                <a:solidFill>
                  <a:srgbClr val="FF0000"/>
                </a:solidFill>
              </a:rPr>
              <a:t>MERCATOR.</a:t>
            </a:r>
            <a:endParaRPr lang="es-ES" sz="1600" b="1" dirty="0">
              <a:solidFill>
                <a:srgbClr val="FF0000"/>
              </a:solidFill>
            </a:endParaRPr>
          </a:p>
        </p:txBody>
      </p:sp>
      <p:sp>
        <p:nvSpPr>
          <p:cNvPr id="19" name="18 Rectángulo"/>
          <p:cNvSpPr/>
          <p:nvPr/>
        </p:nvSpPr>
        <p:spPr>
          <a:xfrm>
            <a:off x="3347864" y="4509120"/>
            <a:ext cx="2448272" cy="1080120"/>
          </a:xfrm>
          <a:prstGeom prst="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ctr"/>
            <a:r>
              <a:rPr lang="es-ES" sz="1600" dirty="0" smtClean="0"/>
              <a:t>MUY ÚTIL PARA REPRESENTAR LOS POLOS</a:t>
            </a:r>
            <a:endParaRPr lang="es-ES" sz="1600" dirty="0"/>
          </a:p>
        </p:txBody>
      </p:sp>
      <p:sp>
        <p:nvSpPr>
          <p:cNvPr id="20" name="19 Rectángulo"/>
          <p:cNvSpPr/>
          <p:nvPr/>
        </p:nvSpPr>
        <p:spPr>
          <a:xfrm>
            <a:off x="6084168" y="4509120"/>
            <a:ext cx="2448272" cy="1080120"/>
          </a:xfrm>
          <a:prstGeom prst="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ctr"/>
            <a:r>
              <a:rPr lang="es-ES" sz="1600" dirty="0" smtClean="0"/>
              <a:t>SÓLO PERMITE REPRESENTAR UNA PARTE DE LA TIERRA</a:t>
            </a:r>
            <a:endParaRPr lang="es-ES" sz="1600" dirty="0"/>
          </a:p>
        </p:txBody>
      </p:sp>
      <p:pic>
        <p:nvPicPr>
          <p:cNvPr id="3076" name="Picture 4" descr="http://pacoelchato.com/cqs/imagenes/g503701.jpg"/>
          <p:cNvPicPr>
            <a:picLocks noChangeAspect="1" noChangeArrowheads="1"/>
          </p:cNvPicPr>
          <p:nvPr/>
        </p:nvPicPr>
        <p:blipFill>
          <a:blip r:embed="rId4" cstate="print"/>
          <a:srcRect/>
          <a:stretch>
            <a:fillRect/>
          </a:stretch>
        </p:blipFill>
        <p:spPr bwMode="auto">
          <a:xfrm>
            <a:off x="0" y="3789040"/>
            <a:ext cx="4638675" cy="2857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078" name="Picture 6" descr="https://encrypted-tbn1.gstatic.com/images?q=tbn:ANd9GcRKp-MnTWxv7FeIHUL6M2xcaNzWwxYX24MSExphj1p7i4__7YBo"/>
          <p:cNvPicPr>
            <a:picLocks noChangeAspect="1" noChangeArrowheads="1"/>
          </p:cNvPicPr>
          <p:nvPr/>
        </p:nvPicPr>
        <p:blipFill>
          <a:blip r:embed="rId5" cstate="print"/>
          <a:srcRect/>
          <a:stretch>
            <a:fillRect/>
          </a:stretch>
        </p:blipFill>
        <p:spPr bwMode="auto">
          <a:xfrm>
            <a:off x="2915816" y="3789040"/>
            <a:ext cx="3262541" cy="28803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080" name="Picture 8" descr="http://geohistorias.wikispaces.com/file/view/Proyecci%C3%B3n_c%C3%B3nica_2.jpg/169280231/Proyecci%C3%B3n_c%C3%B3nica_2.jpg"/>
          <p:cNvPicPr>
            <a:picLocks noChangeAspect="1" noChangeArrowheads="1"/>
          </p:cNvPicPr>
          <p:nvPr/>
        </p:nvPicPr>
        <p:blipFill>
          <a:blip r:embed="rId6" cstate="print"/>
          <a:srcRect/>
          <a:stretch>
            <a:fillRect/>
          </a:stretch>
        </p:blipFill>
        <p:spPr bwMode="auto">
          <a:xfrm>
            <a:off x="4477977" y="3861048"/>
            <a:ext cx="4666023" cy="28083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1" name="20 Botón de acción: Información">
            <a:hlinkClick r:id="" action="ppaction://noaction" highlightClick="1"/>
          </p:cNvPr>
          <p:cNvSpPr/>
          <p:nvPr/>
        </p:nvSpPr>
        <p:spPr>
          <a:xfrm>
            <a:off x="8501090" y="214290"/>
            <a:ext cx="428628" cy="357190"/>
          </a:xfrm>
          <a:prstGeom prst="actionButtonInformation">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S" dirty="0"/>
          </a:p>
        </p:txBody>
      </p:sp>
      <p:sp>
        <p:nvSpPr>
          <p:cNvPr id="22" name="21 Botón de acción: Película">
            <a:hlinkClick r:id="rId7" highlightClick="1"/>
          </p:cNvPr>
          <p:cNvSpPr/>
          <p:nvPr/>
        </p:nvSpPr>
        <p:spPr>
          <a:xfrm>
            <a:off x="7858148" y="2571744"/>
            <a:ext cx="1042416" cy="1042416"/>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ox(in)">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ox(in)">
                                      <p:cBhvr>
                                        <p:cTn id="22" dur="500"/>
                                        <p:tgtEl>
                                          <p:spTgt spid="14"/>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500"/>
                                        <p:tgtEl>
                                          <p:spTgt spid="6"/>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ox(in)">
                                      <p:cBhvr>
                                        <p:cTn id="28" dur="500"/>
                                        <p:tgtEl>
                                          <p:spTgt spid="15"/>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ox(in)">
                                      <p:cBhvr>
                                        <p:cTn id="31" dur="500"/>
                                        <p:tgtEl>
                                          <p:spTgt spid="7"/>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ox(in)">
                                      <p:cBhvr>
                                        <p:cTn id="34" dur="500"/>
                                        <p:tgtEl>
                                          <p:spTgt spid="16"/>
                                        </p:tgtEl>
                                      </p:cBhvr>
                                    </p:animEffect>
                                  </p:childTnLst>
                                </p:cTn>
                              </p:par>
                              <p:par>
                                <p:cTn id="35" presetID="4" presetClass="entr" presetSubtype="16"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ox(i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ox(in)">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ox(in)">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nodeType="clickEffect">
                                  <p:stCondLst>
                                    <p:cond delay="0"/>
                                  </p:stCondLst>
                                  <p:childTnLst>
                                    <p:set>
                                      <p:cBhvr>
                                        <p:cTn id="51" dur="1" fill="hold">
                                          <p:stCondLst>
                                            <p:cond delay="0"/>
                                          </p:stCondLst>
                                        </p:cTn>
                                        <p:tgtEl>
                                          <p:spTgt spid="3076"/>
                                        </p:tgtEl>
                                        <p:attrNameLst>
                                          <p:attrName>style.visibility</p:attrName>
                                        </p:attrNameLst>
                                      </p:cBhvr>
                                      <p:to>
                                        <p:strVal val="visible"/>
                                      </p:to>
                                    </p:set>
                                    <p:animEffect transition="in" filter="box(in)">
                                      <p:cBhvr>
                                        <p:cTn id="52" dur="500"/>
                                        <p:tgtEl>
                                          <p:spTgt spid="3076"/>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xit" presetSubtype="16" fill="hold" nodeType="clickEffect">
                                  <p:stCondLst>
                                    <p:cond delay="0"/>
                                  </p:stCondLst>
                                  <p:childTnLst>
                                    <p:animEffect transition="out" filter="box(in)">
                                      <p:cBhvr>
                                        <p:cTn id="56" dur="500"/>
                                        <p:tgtEl>
                                          <p:spTgt spid="3076"/>
                                        </p:tgtEl>
                                      </p:cBhvr>
                                    </p:animEffect>
                                    <p:set>
                                      <p:cBhvr>
                                        <p:cTn id="57" dur="1" fill="hold">
                                          <p:stCondLst>
                                            <p:cond delay="499"/>
                                          </p:stCondLst>
                                        </p:cTn>
                                        <p:tgtEl>
                                          <p:spTgt spid="3076"/>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box(in)">
                                      <p:cBhvr>
                                        <p:cTn id="62" dur="500"/>
                                        <p:tgtEl>
                                          <p:spTgt spid="19"/>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nodeType="clickEffect">
                                  <p:stCondLst>
                                    <p:cond delay="0"/>
                                  </p:stCondLst>
                                  <p:childTnLst>
                                    <p:set>
                                      <p:cBhvr>
                                        <p:cTn id="66" dur="1" fill="hold">
                                          <p:stCondLst>
                                            <p:cond delay="0"/>
                                          </p:stCondLst>
                                        </p:cTn>
                                        <p:tgtEl>
                                          <p:spTgt spid="3078"/>
                                        </p:tgtEl>
                                        <p:attrNameLst>
                                          <p:attrName>style.visibility</p:attrName>
                                        </p:attrNameLst>
                                      </p:cBhvr>
                                      <p:to>
                                        <p:strVal val="visible"/>
                                      </p:to>
                                    </p:set>
                                    <p:animEffect transition="in" filter="box(in)">
                                      <p:cBhvr>
                                        <p:cTn id="67" dur="500"/>
                                        <p:tgtEl>
                                          <p:spTgt spid="3078"/>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xit" presetSubtype="16" fill="hold" nodeType="clickEffect">
                                  <p:stCondLst>
                                    <p:cond delay="0"/>
                                  </p:stCondLst>
                                  <p:childTnLst>
                                    <p:animEffect transition="out" filter="box(in)">
                                      <p:cBhvr>
                                        <p:cTn id="71" dur="500"/>
                                        <p:tgtEl>
                                          <p:spTgt spid="3078"/>
                                        </p:tgtEl>
                                      </p:cBhvr>
                                    </p:animEffect>
                                    <p:set>
                                      <p:cBhvr>
                                        <p:cTn id="72" dur="1" fill="hold">
                                          <p:stCondLst>
                                            <p:cond delay="499"/>
                                          </p:stCondLst>
                                        </p:cTn>
                                        <p:tgtEl>
                                          <p:spTgt spid="3078"/>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grpId="0" nodeType="click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box(in)">
                                      <p:cBhvr>
                                        <p:cTn id="77" dur="500"/>
                                        <p:tgtEl>
                                          <p:spTgt spid="20"/>
                                        </p:tgtEl>
                                      </p:cBhvr>
                                    </p:animEffect>
                                  </p:childTnLst>
                                </p:cTn>
                              </p:par>
                            </p:childTnLst>
                          </p:cTn>
                        </p:par>
                      </p:childTnLst>
                    </p:cTn>
                  </p:par>
                  <p:par>
                    <p:cTn id="78" fill="hold">
                      <p:stCondLst>
                        <p:cond delay="indefinite"/>
                      </p:stCondLst>
                      <p:childTnLst>
                        <p:par>
                          <p:cTn id="79" fill="hold">
                            <p:stCondLst>
                              <p:cond delay="0"/>
                            </p:stCondLst>
                            <p:childTnLst>
                              <p:par>
                                <p:cTn id="80" presetID="4" presetClass="entr" presetSubtype="16" fill="hold" nodeType="clickEffect">
                                  <p:stCondLst>
                                    <p:cond delay="0"/>
                                  </p:stCondLst>
                                  <p:childTnLst>
                                    <p:set>
                                      <p:cBhvr>
                                        <p:cTn id="81" dur="1" fill="hold">
                                          <p:stCondLst>
                                            <p:cond delay="0"/>
                                          </p:stCondLst>
                                        </p:cTn>
                                        <p:tgtEl>
                                          <p:spTgt spid="3080"/>
                                        </p:tgtEl>
                                        <p:attrNameLst>
                                          <p:attrName>style.visibility</p:attrName>
                                        </p:attrNameLst>
                                      </p:cBhvr>
                                      <p:to>
                                        <p:strVal val="visible"/>
                                      </p:to>
                                    </p:set>
                                    <p:animEffect transition="in" filter="box(in)">
                                      <p:cBhvr>
                                        <p:cTn id="82" dur="500"/>
                                        <p:tgtEl>
                                          <p:spTgt spid="3080"/>
                                        </p:tgtEl>
                                      </p:cBhvr>
                                    </p:animEffect>
                                  </p:childTnLst>
                                </p:cTn>
                              </p:par>
                            </p:childTnLst>
                          </p:cTn>
                        </p:par>
                      </p:childTnLst>
                    </p:cTn>
                  </p:par>
                  <p:par>
                    <p:cTn id="83" fill="hold">
                      <p:stCondLst>
                        <p:cond delay="indefinite"/>
                      </p:stCondLst>
                      <p:childTnLst>
                        <p:par>
                          <p:cTn id="84" fill="hold">
                            <p:stCondLst>
                              <p:cond delay="0"/>
                            </p:stCondLst>
                            <p:childTnLst>
                              <p:par>
                                <p:cTn id="85" presetID="4" presetClass="exit" presetSubtype="16" fill="hold" nodeType="clickEffect">
                                  <p:stCondLst>
                                    <p:cond delay="0"/>
                                  </p:stCondLst>
                                  <p:childTnLst>
                                    <p:animEffect transition="out" filter="box(in)">
                                      <p:cBhvr>
                                        <p:cTn id="86" dur="500"/>
                                        <p:tgtEl>
                                          <p:spTgt spid="3080"/>
                                        </p:tgtEl>
                                      </p:cBhvr>
                                    </p:animEffect>
                                    <p:set>
                                      <p:cBhvr>
                                        <p:cTn id="87" dur="1" fill="hold">
                                          <p:stCondLst>
                                            <p:cond delay="499"/>
                                          </p:stCondLst>
                                        </p:cTn>
                                        <p:tgtEl>
                                          <p:spTgt spid="308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4" grpId="0" animBg="1"/>
      <p:bldP spid="15" grpId="0" animBg="1"/>
      <p:bldP spid="16" grpId="0" animBg="1"/>
      <p:bldP spid="17" grpId="0" animBg="1"/>
      <p:bldP spid="18" grpId="0" animBg="1"/>
      <p:bldP spid="19" grpId="0" animBg="1"/>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lantillas-powerpoint.com/wp-content/uploads/2008/10/plantilla-cielo-estrellado-powerpoint.jpg"/>
          <p:cNvPicPr>
            <a:picLocks noChangeAspect="1" noChangeArrowheads="1"/>
          </p:cNvPicPr>
          <p:nvPr/>
        </p:nvPicPr>
        <p:blipFill>
          <a:blip r:embed="rId2" cstate="print"/>
          <a:srcRect/>
          <a:stretch>
            <a:fillRect/>
          </a:stretch>
        </p:blipFill>
        <p:spPr bwMode="auto">
          <a:xfrm>
            <a:off x="0" y="0"/>
            <a:ext cx="9144000" cy="6883561"/>
          </a:xfrm>
          <a:prstGeom prst="rect">
            <a:avLst/>
          </a:prstGeom>
          <a:noFill/>
        </p:spPr>
      </p:pic>
      <p:pic>
        <p:nvPicPr>
          <p:cNvPr id="2050" name="Picture 2" descr="http://www.nationsonline.org/maps/spain_map.jpg"/>
          <p:cNvPicPr>
            <a:picLocks noChangeAspect="1" noChangeArrowheads="1"/>
          </p:cNvPicPr>
          <p:nvPr/>
        </p:nvPicPr>
        <p:blipFill>
          <a:blip r:embed="rId3" cstate="print"/>
          <a:stretch>
            <a:fillRect/>
          </a:stretch>
        </p:blipFill>
        <p:spPr bwMode="auto">
          <a:xfrm>
            <a:off x="0" y="962560"/>
            <a:ext cx="8806198" cy="5895440"/>
          </a:xfrm>
          <a:prstGeom prst="rect">
            <a:avLst/>
          </a:prstGeom>
          <a:ln>
            <a:noFill/>
          </a:ln>
          <a:effectLst>
            <a:outerShdw blurRad="292100" dist="139700" dir="2700000" algn="tl" rotWithShape="0">
              <a:srgbClr val="333333">
                <a:alpha val="65000"/>
              </a:srgbClr>
            </a:outerShdw>
          </a:effectLst>
        </p:spPr>
      </p:pic>
      <p:sp>
        <p:nvSpPr>
          <p:cNvPr id="3" name="2 Rectángulo"/>
          <p:cNvSpPr/>
          <p:nvPr/>
        </p:nvSpPr>
        <p:spPr>
          <a:xfrm>
            <a:off x="-36512" y="6353944"/>
            <a:ext cx="3096344" cy="50405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S" dirty="0" smtClean="0">
                <a:latin typeface="Arial Rounded MT Bold" pitchFamily="34" charset="0"/>
              </a:rPr>
              <a:t>ELEMENTOS DE UN MAPA</a:t>
            </a:r>
            <a:endParaRPr lang="es-ES" dirty="0">
              <a:latin typeface="Arial Rounded MT Bold" pitchFamily="34" charset="0"/>
            </a:endParaRPr>
          </a:p>
        </p:txBody>
      </p:sp>
      <p:sp>
        <p:nvSpPr>
          <p:cNvPr id="5" name="4 Rectángulo"/>
          <p:cNvSpPr/>
          <p:nvPr/>
        </p:nvSpPr>
        <p:spPr>
          <a:xfrm>
            <a:off x="6588224" y="476672"/>
            <a:ext cx="2339752" cy="1296144"/>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ES" sz="1400" dirty="0" smtClean="0">
                <a:latin typeface="Arial Narrow" pitchFamily="34" charset="0"/>
              </a:rPr>
              <a:t>ES LA RELACIÓN ENTRE UNA DISTANCIA MEDIDA SOBRE EL MAPA Y LA DISTANCIA SOBRE EL TERRENO. HAY DE DOS TIPOS.</a:t>
            </a:r>
            <a:endParaRPr lang="es-ES" sz="1400" dirty="0">
              <a:latin typeface="Arial Narrow" pitchFamily="34" charset="0"/>
            </a:endParaRPr>
          </a:p>
        </p:txBody>
      </p:sp>
      <p:sp>
        <p:nvSpPr>
          <p:cNvPr id="6" name="5 Rectángulo"/>
          <p:cNvSpPr/>
          <p:nvPr/>
        </p:nvSpPr>
        <p:spPr>
          <a:xfrm>
            <a:off x="7020272" y="72008"/>
            <a:ext cx="1224136" cy="332656"/>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ES" b="1" dirty="0" smtClean="0">
                <a:latin typeface="Arial Narrow" pitchFamily="34" charset="0"/>
              </a:rPr>
              <a:t>ESCALA</a:t>
            </a:r>
          </a:p>
        </p:txBody>
      </p:sp>
      <p:sp>
        <p:nvSpPr>
          <p:cNvPr id="10" name="9 Flecha curvada hacia la derecha"/>
          <p:cNvSpPr/>
          <p:nvPr/>
        </p:nvSpPr>
        <p:spPr>
          <a:xfrm>
            <a:off x="4716016" y="2708920"/>
            <a:ext cx="2664296" cy="4536504"/>
          </a:xfrm>
          <a:prstGeom prst="curvedRightArrow">
            <a:avLst>
              <a:gd name="adj1" fmla="val 25000"/>
              <a:gd name="adj2" fmla="val 53282"/>
              <a:gd name="adj3" fmla="val 25000"/>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
              <a:solidFill>
                <a:schemeClr val="tx1"/>
              </a:solidFill>
            </a:endParaRPr>
          </a:p>
        </p:txBody>
      </p:sp>
      <p:sp>
        <p:nvSpPr>
          <p:cNvPr id="7" name="6 Elipse"/>
          <p:cNvSpPr/>
          <p:nvPr/>
        </p:nvSpPr>
        <p:spPr>
          <a:xfrm>
            <a:off x="4788024" y="1412776"/>
            <a:ext cx="2376264" cy="1728192"/>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1400" b="1" dirty="0" smtClean="0">
                <a:solidFill>
                  <a:srgbClr val="C00000"/>
                </a:solidFill>
              </a:rPr>
              <a:t>GRÁFICA</a:t>
            </a:r>
            <a:r>
              <a:rPr lang="es-ES" sz="1400" dirty="0" smtClean="0"/>
              <a:t>, UNA LÍNEA RECTA DIVIDIDA EN SEGMENTOS  CON LA QUE PODEMOS USAR UNA REGLA.</a:t>
            </a:r>
          </a:p>
        </p:txBody>
      </p:sp>
      <p:sp>
        <p:nvSpPr>
          <p:cNvPr id="8" name="7 Elipse"/>
          <p:cNvSpPr/>
          <p:nvPr/>
        </p:nvSpPr>
        <p:spPr>
          <a:xfrm>
            <a:off x="6660232" y="1628800"/>
            <a:ext cx="2411760" cy="18002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S" sz="1400" b="1" dirty="0" smtClean="0">
                <a:solidFill>
                  <a:srgbClr val="C00000"/>
                </a:solidFill>
              </a:rPr>
              <a:t>NUMÉRICA</a:t>
            </a:r>
            <a:r>
              <a:rPr lang="es-ES" sz="1400" dirty="0" smtClean="0"/>
              <a:t>, DOS CIFRAS EXPRESAN LA RELACIÓN ENTRE EL MAPA Y LA REALIDAD.</a:t>
            </a:r>
            <a:endParaRPr lang="es-ES" sz="1400" dirty="0"/>
          </a:p>
        </p:txBody>
      </p:sp>
      <p:sp>
        <p:nvSpPr>
          <p:cNvPr id="9" name="8 Rectángulo"/>
          <p:cNvSpPr/>
          <p:nvPr/>
        </p:nvSpPr>
        <p:spPr>
          <a:xfrm>
            <a:off x="7236296" y="3284984"/>
            <a:ext cx="1584176" cy="50405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1400" dirty="0" smtClean="0"/>
              <a:t>1: 1.200.000</a:t>
            </a:r>
          </a:p>
          <a:p>
            <a:pPr algn="ctr"/>
            <a:r>
              <a:rPr lang="es-ES" sz="1400" dirty="0" smtClean="0"/>
              <a:t>(1cm=1,2km</a:t>
            </a:r>
            <a:r>
              <a:rPr lang="es-ES" dirty="0" smtClean="0"/>
              <a:t>) </a:t>
            </a:r>
            <a:endParaRPr lang="es-ES" dirty="0"/>
          </a:p>
        </p:txBody>
      </p:sp>
      <p:sp>
        <p:nvSpPr>
          <p:cNvPr id="11" name="10 Rectángulo"/>
          <p:cNvSpPr/>
          <p:nvPr/>
        </p:nvSpPr>
        <p:spPr>
          <a:xfrm>
            <a:off x="854914" y="260648"/>
            <a:ext cx="18473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es-E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2" name="11 Rectángulo"/>
          <p:cNvSpPr/>
          <p:nvPr/>
        </p:nvSpPr>
        <p:spPr>
          <a:xfrm>
            <a:off x="611560" y="0"/>
            <a:ext cx="1872208" cy="69269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ESPAÑA</a:t>
            </a:r>
            <a:endParaRPr lang="es-E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3" name="12 Rectángulo"/>
          <p:cNvSpPr/>
          <p:nvPr/>
        </p:nvSpPr>
        <p:spPr>
          <a:xfrm>
            <a:off x="899592" y="1124744"/>
            <a:ext cx="1224136" cy="332656"/>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ES" b="1" dirty="0" smtClean="0">
                <a:latin typeface="Arial Narrow" pitchFamily="34" charset="0"/>
              </a:rPr>
              <a:t>TÍTULO</a:t>
            </a:r>
          </a:p>
        </p:txBody>
      </p:sp>
      <p:sp>
        <p:nvSpPr>
          <p:cNvPr id="14" name="13 Flecha derecha"/>
          <p:cNvSpPr/>
          <p:nvPr/>
        </p:nvSpPr>
        <p:spPr>
          <a:xfrm rot="16200000">
            <a:off x="1223628" y="728700"/>
            <a:ext cx="504056" cy="288032"/>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a:p>
        </p:txBody>
      </p:sp>
      <p:sp>
        <p:nvSpPr>
          <p:cNvPr id="15" name="14 Rectángulo"/>
          <p:cNvSpPr/>
          <p:nvPr/>
        </p:nvSpPr>
        <p:spPr>
          <a:xfrm>
            <a:off x="251520" y="1628800"/>
            <a:ext cx="1224136" cy="332656"/>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ES" b="1" dirty="0" smtClean="0">
                <a:latin typeface="Arial Narrow" pitchFamily="34" charset="0"/>
              </a:rPr>
              <a:t>LEYENDA</a:t>
            </a:r>
          </a:p>
        </p:txBody>
      </p:sp>
      <p:sp>
        <p:nvSpPr>
          <p:cNvPr id="17" name="16 Flecha curvada hacia la derecha"/>
          <p:cNvSpPr/>
          <p:nvPr/>
        </p:nvSpPr>
        <p:spPr>
          <a:xfrm rot="19440000">
            <a:off x="1767917" y="1249322"/>
            <a:ext cx="3716475" cy="6528566"/>
          </a:xfrm>
          <a:prstGeom prst="curved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
              <a:solidFill>
                <a:schemeClr val="tx1"/>
              </a:solidFill>
            </a:endParaRPr>
          </a:p>
        </p:txBody>
      </p:sp>
      <p:sp>
        <p:nvSpPr>
          <p:cNvPr id="16" name="15 Rectángulo"/>
          <p:cNvSpPr/>
          <p:nvPr/>
        </p:nvSpPr>
        <p:spPr>
          <a:xfrm>
            <a:off x="323528" y="1916832"/>
            <a:ext cx="2448272" cy="79208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1400" dirty="0" smtClean="0"/>
              <a:t>ES UNA LISTA DE LOS SIGNOS UTILIZADOS  Y SU SIGNIFICADO EN EL MAPA.</a:t>
            </a:r>
            <a:endParaRPr lang="es-E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ox(i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ox(in)">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xit" presetSubtype="16" fill="hold" grpId="1" nodeType="clickEffect">
                                  <p:stCondLst>
                                    <p:cond delay="0"/>
                                  </p:stCondLst>
                                  <p:childTnLst>
                                    <p:animEffect transition="out" filter="box(in)">
                                      <p:cBhvr>
                                        <p:cTn id="36" dur="500"/>
                                        <p:tgtEl>
                                          <p:spTgt spid="10"/>
                                        </p:tgtEl>
                                      </p:cBhvr>
                                    </p:animEffect>
                                    <p:set>
                                      <p:cBhvr>
                                        <p:cTn id="37" dur="1" fill="hold">
                                          <p:stCondLst>
                                            <p:cond delay="499"/>
                                          </p:stCondLst>
                                        </p:cTn>
                                        <p:tgtEl>
                                          <p:spTgt spid="10"/>
                                        </p:tgtEl>
                                        <p:attrNameLst>
                                          <p:attrName>style.visibility</p:attrName>
                                        </p:attrNameLst>
                                      </p:cBhvr>
                                      <p:to>
                                        <p:strVal val="hidden"/>
                                      </p:to>
                                    </p:set>
                                  </p:childTnLst>
                                </p:cTn>
                              </p:par>
                              <p:par>
                                <p:cTn id="38" presetID="4" presetClass="exit" presetSubtype="16" fill="hold" grpId="1" nodeType="withEffect">
                                  <p:stCondLst>
                                    <p:cond delay="0"/>
                                  </p:stCondLst>
                                  <p:childTnLst>
                                    <p:animEffect transition="out" filter="box(in)">
                                      <p:cBhvr>
                                        <p:cTn id="39" dur="500"/>
                                        <p:tgtEl>
                                          <p:spTgt spid="9"/>
                                        </p:tgtEl>
                                      </p:cBhvr>
                                    </p:animEffect>
                                    <p:set>
                                      <p:cBhvr>
                                        <p:cTn id="40" dur="1" fill="hold">
                                          <p:stCondLst>
                                            <p:cond delay="499"/>
                                          </p:stCondLst>
                                        </p:cTn>
                                        <p:tgtEl>
                                          <p:spTgt spid="9"/>
                                        </p:tgtEl>
                                        <p:attrNameLst>
                                          <p:attrName>style.visibility</p:attrName>
                                        </p:attrNameLst>
                                      </p:cBhvr>
                                      <p:to>
                                        <p:strVal val="hidden"/>
                                      </p:to>
                                    </p:set>
                                  </p:childTnLst>
                                </p:cTn>
                              </p:par>
                              <p:par>
                                <p:cTn id="41" presetID="4" presetClass="exit" presetSubtype="16" fill="hold" grpId="1" nodeType="withEffect">
                                  <p:stCondLst>
                                    <p:cond delay="0"/>
                                  </p:stCondLst>
                                  <p:childTnLst>
                                    <p:animEffect transition="out" filter="box(in)">
                                      <p:cBhvr>
                                        <p:cTn id="42" dur="500"/>
                                        <p:tgtEl>
                                          <p:spTgt spid="8"/>
                                        </p:tgtEl>
                                      </p:cBhvr>
                                    </p:animEffect>
                                    <p:set>
                                      <p:cBhvr>
                                        <p:cTn id="43" dur="1" fill="hold">
                                          <p:stCondLst>
                                            <p:cond delay="499"/>
                                          </p:stCondLst>
                                        </p:cTn>
                                        <p:tgtEl>
                                          <p:spTgt spid="8"/>
                                        </p:tgtEl>
                                        <p:attrNameLst>
                                          <p:attrName>style.visibility</p:attrName>
                                        </p:attrNameLst>
                                      </p:cBhvr>
                                      <p:to>
                                        <p:strVal val="hidden"/>
                                      </p:to>
                                    </p:set>
                                  </p:childTnLst>
                                </p:cTn>
                              </p:par>
                              <p:par>
                                <p:cTn id="44" presetID="4" presetClass="exit" presetSubtype="16" fill="hold" grpId="1" nodeType="withEffect">
                                  <p:stCondLst>
                                    <p:cond delay="0"/>
                                  </p:stCondLst>
                                  <p:childTnLst>
                                    <p:animEffect transition="out" filter="box(in)">
                                      <p:cBhvr>
                                        <p:cTn id="45" dur="500"/>
                                        <p:tgtEl>
                                          <p:spTgt spid="7"/>
                                        </p:tgtEl>
                                      </p:cBhvr>
                                    </p:animEffect>
                                    <p:set>
                                      <p:cBhvr>
                                        <p:cTn id="46" dur="1" fill="hold">
                                          <p:stCondLst>
                                            <p:cond delay="499"/>
                                          </p:stCondLst>
                                        </p:cTn>
                                        <p:tgtEl>
                                          <p:spTgt spid="7"/>
                                        </p:tgtEl>
                                        <p:attrNameLst>
                                          <p:attrName>style.visibility</p:attrName>
                                        </p:attrNameLst>
                                      </p:cBhvr>
                                      <p:to>
                                        <p:strVal val="hidden"/>
                                      </p:to>
                                    </p:set>
                                  </p:childTnLst>
                                </p:cTn>
                              </p:par>
                              <p:par>
                                <p:cTn id="47" presetID="4" presetClass="exit" presetSubtype="16" fill="hold" grpId="1" nodeType="withEffect">
                                  <p:stCondLst>
                                    <p:cond delay="0"/>
                                  </p:stCondLst>
                                  <p:childTnLst>
                                    <p:animEffect transition="out" filter="box(in)">
                                      <p:cBhvr>
                                        <p:cTn id="48" dur="500"/>
                                        <p:tgtEl>
                                          <p:spTgt spid="5"/>
                                        </p:tgtEl>
                                      </p:cBhvr>
                                    </p:animEffect>
                                    <p:set>
                                      <p:cBhvr>
                                        <p:cTn id="49" dur="1" fill="hold">
                                          <p:stCondLst>
                                            <p:cond delay="499"/>
                                          </p:stCondLst>
                                        </p:cTn>
                                        <p:tgtEl>
                                          <p:spTgt spid="5"/>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4" presetClass="entr" presetSubtype="16" fill="hold" grpId="1"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box(in)">
                                      <p:cBhvr>
                                        <p:cTn id="54" dur="500"/>
                                        <p:tgtEl>
                                          <p:spTgt spid="13"/>
                                        </p:tgtEl>
                                      </p:cBhvr>
                                    </p:animEffect>
                                  </p:childTnLst>
                                </p:cTn>
                              </p:par>
                            </p:childTnLst>
                          </p:cTn>
                        </p:par>
                      </p:childTnLst>
                    </p:cTn>
                  </p:par>
                  <p:par>
                    <p:cTn id="55" fill="hold">
                      <p:stCondLst>
                        <p:cond delay="indefinite"/>
                      </p:stCondLst>
                      <p:childTnLst>
                        <p:par>
                          <p:cTn id="56" fill="hold">
                            <p:stCondLst>
                              <p:cond delay="0"/>
                            </p:stCondLst>
                            <p:childTnLst>
                              <p:par>
                                <p:cTn id="57" presetID="4" presetClass="entr" presetSubtype="16"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box(in)">
                                      <p:cBhvr>
                                        <p:cTn id="59" dur="500"/>
                                        <p:tgtEl>
                                          <p:spTgt spid="14"/>
                                        </p:tgtEl>
                                      </p:cBhvr>
                                    </p:animEffect>
                                  </p:childTnLst>
                                </p:cTn>
                              </p:par>
                            </p:childTnLst>
                          </p:cTn>
                        </p:par>
                      </p:childTnLst>
                    </p:cTn>
                  </p:par>
                  <p:par>
                    <p:cTn id="60" fill="hold">
                      <p:stCondLst>
                        <p:cond delay="indefinite"/>
                      </p:stCondLst>
                      <p:childTnLst>
                        <p:par>
                          <p:cTn id="61" fill="hold">
                            <p:stCondLst>
                              <p:cond delay="0"/>
                            </p:stCondLst>
                            <p:childTnLst>
                              <p:par>
                                <p:cTn id="62" presetID="4" presetClass="exit" presetSubtype="16" fill="hold" grpId="1" nodeType="clickEffect">
                                  <p:stCondLst>
                                    <p:cond delay="0"/>
                                  </p:stCondLst>
                                  <p:childTnLst>
                                    <p:animEffect transition="out" filter="box(in)">
                                      <p:cBhvr>
                                        <p:cTn id="63" dur="500"/>
                                        <p:tgtEl>
                                          <p:spTgt spid="14"/>
                                        </p:tgtEl>
                                      </p:cBhvr>
                                    </p:animEffect>
                                    <p:set>
                                      <p:cBhvr>
                                        <p:cTn id="64" dur="1" fill="hold">
                                          <p:stCondLst>
                                            <p:cond delay="499"/>
                                          </p:stCondLst>
                                        </p:cTn>
                                        <p:tgtEl>
                                          <p:spTgt spid="14"/>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4" presetClass="entr" presetSubtype="16" fill="hold" grpId="0" nodeType="click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box(in)">
                                      <p:cBhvr>
                                        <p:cTn id="69" dur="500"/>
                                        <p:tgtEl>
                                          <p:spTgt spid="15"/>
                                        </p:tgtEl>
                                      </p:cBhvr>
                                    </p:animEffect>
                                  </p:childTnLst>
                                </p:cTn>
                              </p:par>
                            </p:childTnLst>
                          </p:cTn>
                        </p:par>
                      </p:childTnLst>
                    </p:cTn>
                  </p:par>
                  <p:par>
                    <p:cTn id="70" fill="hold">
                      <p:stCondLst>
                        <p:cond delay="indefinite"/>
                      </p:stCondLst>
                      <p:childTnLst>
                        <p:par>
                          <p:cTn id="71" fill="hold">
                            <p:stCondLst>
                              <p:cond delay="0"/>
                            </p:stCondLst>
                            <p:childTnLst>
                              <p:par>
                                <p:cTn id="72" presetID="4" presetClass="entr" presetSubtype="16" fill="hold" grpId="0" nodeType="click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box(in)">
                                      <p:cBhvr>
                                        <p:cTn id="74" dur="500"/>
                                        <p:tgtEl>
                                          <p:spTgt spid="16"/>
                                        </p:tgtEl>
                                      </p:cBhvr>
                                    </p:animEffect>
                                  </p:childTnLst>
                                </p:cTn>
                              </p:par>
                            </p:childTnLst>
                          </p:cTn>
                        </p:par>
                      </p:childTnLst>
                    </p:cTn>
                  </p:par>
                  <p:par>
                    <p:cTn id="75" fill="hold">
                      <p:stCondLst>
                        <p:cond delay="indefinite"/>
                      </p:stCondLst>
                      <p:childTnLst>
                        <p:par>
                          <p:cTn id="76" fill="hold">
                            <p:stCondLst>
                              <p:cond delay="0"/>
                            </p:stCondLst>
                            <p:childTnLst>
                              <p:par>
                                <p:cTn id="77" presetID="4" presetClass="entr" presetSubtype="16" fill="hold" grpId="0" nodeType="click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box(in)">
                                      <p:cBhvr>
                                        <p:cTn id="79" dur="500"/>
                                        <p:tgtEl>
                                          <p:spTgt spid="17"/>
                                        </p:tgtEl>
                                      </p:cBhvr>
                                    </p:animEffect>
                                  </p:childTnLst>
                                </p:cTn>
                              </p:par>
                            </p:childTnLst>
                          </p:cTn>
                        </p:par>
                      </p:childTnLst>
                    </p:cTn>
                  </p:par>
                  <p:par>
                    <p:cTn id="80" fill="hold">
                      <p:stCondLst>
                        <p:cond delay="indefinite"/>
                      </p:stCondLst>
                      <p:childTnLst>
                        <p:par>
                          <p:cTn id="81" fill="hold">
                            <p:stCondLst>
                              <p:cond delay="0"/>
                            </p:stCondLst>
                            <p:childTnLst>
                              <p:par>
                                <p:cTn id="82" presetID="4" presetClass="exit" presetSubtype="16" fill="hold" grpId="1" nodeType="clickEffect">
                                  <p:stCondLst>
                                    <p:cond delay="0"/>
                                  </p:stCondLst>
                                  <p:childTnLst>
                                    <p:animEffect transition="out" filter="box(in)">
                                      <p:cBhvr>
                                        <p:cTn id="83" dur="500"/>
                                        <p:tgtEl>
                                          <p:spTgt spid="17"/>
                                        </p:tgtEl>
                                      </p:cBhvr>
                                    </p:animEffect>
                                    <p:set>
                                      <p:cBhvr>
                                        <p:cTn id="84" dur="1" fill="hold">
                                          <p:stCondLst>
                                            <p:cond delay="499"/>
                                          </p:stCondLst>
                                        </p:cTn>
                                        <p:tgtEl>
                                          <p:spTgt spid="17"/>
                                        </p:tgtEl>
                                        <p:attrNameLst>
                                          <p:attrName>style.visibility</p:attrName>
                                        </p:attrNameLst>
                                      </p:cBhvr>
                                      <p:to>
                                        <p:strVal val="hidden"/>
                                      </p:to>
                                    </p:set>
                                  </p:childTnLst>
                                </p:cTn>
                              </p:par>
                              <p:par>
                                <p:cTn id="85" presetID="4" presetClass="exit" presetSubtype="16" fill="hold" grpId="1" nodeType="withEffect">
                                  <p:stCondLst>
                                    <p:cond delay="0"/>
                                  </p:stCondLst>
                                  <p:childTnLst>
                                    <p:animEffect transition="out" filter="box(in)">
                                      <p:cBhvr>
                                        <p:cTn id="86" dur="500"/>
                                        <p:tgtEl>
                                          <p:spTgt spid="16"/>
                                        </p:tgtEl>
                                      </p:cBhvr>
                                    </p:animEffect>
                                    <p:set>
                                      <p:cBhvr>
                                        <p:cTn id="87"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10" grpId="0" animBg="1"/>
      <p:bldP spid="10" grpId="1" animBg="1"/>
      <p:bldP spid="7" grpId="0" animBg="1"/>
      <p:bldP spid="7" grpId="1" animBg="1"/>
      <p:bldP spid="8" grpId="0" animBg="1"/>
      <p:bldP spid="8" grpId="1" animBg="1"/>
      <p:bldP spid="9" grpId="0" animBg="1"/>
      <p:bldP spid="9" grpId="1" animBg="1"/>
      <p:bldP spid="13" grpId="1" animBg="1"/>
      <p:bldP spid="14" grpId="0" animBg="1"/>
      <p:bldP spid="14" grpId="1" animBg="1"/>
      <p:bldP spid="15" grpId="0" animBg="1"/>
      <p:bldP spid="17" grpId="0" animBg="1"/>
      <p:bldP spid="17" grpId="1" animBg="1"/>
      <p:bldP spid="16" grpId="0" animBg="1"/>
      <p:bldP spid="16"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lantillas-powerpoint.com/wp-content/uploads/2008/10/plantilla-cielo-estrellado-powerpoint.jpg"/>
          <p:cNvPicPr>
            <a:picLocks noChangeAspect="1" noChangeArrowheads="1"/>
          </p:cNvPicPr>
          <p:nvPr/>
        </p:nvPicPr>
        <p:blipFill>
          <a:blip r:embed="rId2" cstate="print"/>
          <a:srcRect/>
          <a:stretch>
            <a:fillRect/>
          </a:stretch>
        </p:blipFill>
        <p:spPr bwMode="auto">
          <a:xfrm>
            <a:off x="0" y="0"/>
            <a:ext cx="9144000" cy="6883561"/>
          </a:xfrm>
          <a:prstGeom prst="rect">
            <a:avLst/>
          </a:prstGeom>
          <a:noFill/>
        </p:spPr>
      </p:pic>
      <p:pic>
        <p:nvPicPr>
          <p:cNvPr id="9218" name="Picture 2" descr="http://fondosparapowerpoint.com/wp-content/uploads/images/bc/powerpoint-con-personas.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4" name="3 Rectángulo"/>
          <p:cNvSpPr/>
          <p:nvPr/>
        </p:nvSpPr>
        <p:spPr>
          <a:xfrm>
            <a:off x="1043608" y="188640"/>
            <a:ext cx="4680520" cy="792088"/>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ES" dirty="0" smtClean="0">
                <a:latin typeface="Arial Rounded MT Bold" pitchFamily="34" charset="0"/>
              </a:rPr>
              <a:t>EN ESTA UNIDAD APRENDERÁS A…</a:t>
            </a:r>
            <a:endParaRPr lang="es-ES" dirty="0">
              <a:latin typeface="Arial Rounded MT Bold" pitchFamily="34" charset="0"/>
            </a:endParaRPr>
          </a:p>
        </p:txBody>
      </p:sp>
      <p:grpSp>
        <p:nvGrpSpPr>
          <p:cNvPr id="12" name="11 Grupo"/>
          <p:cNvGrpSpPr/>
          <p:nvPr/>
        </p:nvGrpSpPr>
        <p:grpSpPr>
          <a:xfrm>
            <a:off x="1285852" y="1000108"/>
            <a:ext cx="7344816" cy="3384376"/>
            <a:chOff x="1285852" y="1000108"/>
            <a:chExt cx="7344816" cy="3384376"/>
          </a:xfrm>
        </p:grpSpPr>
        <p:sp>
          <p:nvSpPr>
            <p:cNvPr id="5" name="4 Rectángulo"/>
            <p:cNvSpPr/>
            <p:nvPr/>
          </p:nvSpPr>
          <p:spPr>
            <a:xfrm>
              <a:off x="1285852" y="1000108"/>
              <a:ext cx="7344816" cy="3384376"/>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lvl="1"/>
              <a:r>
                <a:rPr lang="es-ES" b="1" dirty="0" smtClean="0">
                  <a:solidFill>
                    <a:schemeClr val="tx1"/>
                  </a:solidFill>
                  <a:latin typeface="Arial Narrow" pitchFamily="34" charset="0"/>
                </a:rPr>
                <a:t>IDENTIFICAR EL LUGAR DE LA TIERRA EN EL SISTEMA SOLAR</a:t>
              </a:r>
            </a:p>
            <a:p>
              <a:pPr lvl="1"/>
              <a:endParaRPr lang="es-ES" b="1" dirty="0" smtClean="0">
                <a:solidFill>
                  <a:schemeClr val="tx1"/>
                </a:solidFill>
                <a:latin typeface="Arial Narrow" pitchFamily="34" charset="0"/>
              </a:endParaRPr>
            </a:p>
            <a:p>
              <a:pPr lvl="1"/>
              <a:r>
                <a:rPr lang="es-ES" b="1" dirty="0" smtClean="0">
                  <a:solidFill>
                    <a:schemeClr val="tx1"/>
                  </a:solidFill>
                  <a:latin typeface="Arial Narrow" pitchFamily="34" charset="0"/>
                </a:rPr>
                <a:t>RECONOCER LOS MOVIMIENTOS DE LA TIERRA Y SUS CONSECUENCIAS</a:t>
              </a:r>
            </a:p>
            <a:p>
              <a:pPr lvl="1"/>
              <a:endParaRPr lang="es-ES" b="1" dirty="0" smtClean="0">
                <a:solidFill>
                  <a:schemeClr val="tx1"/>
                </a:solidFill>
                <a:latin typeface="Arial Narrow" pitchFamily="34" charset="0"/>
              </a:endParaRPr>
            </a:p>
            <a:p>
              <a:pPr lvl="1"/>
              <a:r>
                <a:rPr lang="es-ES" b="1" dirty="0" smtClean="0">
                  <a:solidFill>
                    <a:schemeClr val="tx1"/>
                  </a:solidFill>
                  <a:latin typeface="Arial Narrow" pitchFamily="34" charset="0"/>
                </a:rPr>
                <a:t>DIFERENCIAR ENTRE LATITUD Y LONGITUD</a:t>
              </a:r>
            </a:p>
            <a:p>
              <a:pPr lvl="1"/>
              <a:endParaRPr lang="es-ES" b="1" dirty="0" smtClean="0">
                <a:solidFill>
                  <a:schemeClr val="tx1"/>
                </a:solidFill>
                <a:latin typeface="Arial Narrow" pitchFamily="34" charset="0"/>
              </a:endParaRPr>
            </a:p>
            <a:p>
              <a:pPr lvl="1"/>
              <a:r>
                <a:rPr lang="es-ES" b="1" dirty="0" smtClean="0">
                  <a:solidFill>
                    <a:schemeClr val="tx1"/>
                  </a:solidFill>
                  <a:latin typeface="Arial Narrow" pitchFamily="34" charset="0"/>
                </a:rPr>
                <a:t>CALCULAR QUÉ HORA ES EN DIFERENTES PARTES DEL MUNDO</a:t>
              </a:r>
            </a:p>
            <a:p>
              <a:pPr lvl="1"/>
              <a:endParaRPr lang="es-ES" b="1" dirty="0" smtClean="0">
                <a:solidFill>
                  <a:schemeClr val="tx1"/>
                </a:solidFill>
                <a:latin typeface="Arial Narrow" pitchFamily="34" charset="0"/>
              </a:endParaRPr>
            </a:p>
            <a:p>
              <a:pPr lvl="1"/>
              <a:r>
                <a:rPr lang="es-ES" b="1" dirty="0" smtClean="0">
                  <a:solidFill>
                    <a:schemeClr val="tx1"/>
                  </a:solidFill>
                  <a:latin typeface="Arial Narrow" pitchFamily="34" charset="0"/>
                </a:rPr>
                <a:t>IDENTIFICAR LAS FORMAS DE REPRESENTAR LA TIERRA A TRAVÉS DE MAPAS</a:t>
              </a:r>
              <a:endParaRPr lang="es-ES" b="1" dirty="0">
                <a:solidFill>
                  <a:schemeClr val="tx1"/>
                </a:solidFill>
                <a:latin typeface="Arial Narrow" pitchFamily="34" charset="0"/>
              </a:endParaRPr>
            </a:p>
          </p:txBody>
        </p:sp>
        <p:grpSp>
          <p:nvGrpSpPr>
            <p:cNvPr id="11" name="10 Grupo"/>
            <p:cNvGrpSpPr/>
            <p:nvPr/>
          </p:nvGrpSpPr>
          <p:grpSpPr>
            <a:xfrm>
              <a:off x="1403648" y="1268760"/>
              <a:ext cx="360040" cy="2448272"/>
              <a:chOff x="1403648" y="1268760"/>
              <a:chExt cx="360040" cy="2448272"/>
            </a:xfrm>
          </p:grpSpPr>
          <p:sp>
            <p:nvSpPr>
              <p:cNvPr id="6" name="5 Flecha a la derecha con muesca"/>
              <p:cNvSpPr/>
              <p:nvPr/>
            </p:nvSpPr>
            <p:spPr>
              <a:xfrm>
                <a:off x="1403648" y="1268760"/>
                <a:ext cx="360040" cy="216024"/>
              </a:xfrm>
              <a:prstGeom prst="notchedRigh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s-ES"/>
              </a:p>
            </p:txBody>
          </p:sp>
          <p:sp>
            <p:nvSpPr>
              <p:cNvPr id="7" name="6 Flecha a la derecha con muesca"/>
              <p:cNvSpPr/>
              <p:nvPr/>
            </p:nvSpPr>
            <p:spPr>
              <a:xfrm>
                <a:off x="1403648" y="1772816"/>
                <a:ext cx="360040" cy="216024"/>
              </a:xfrm>
              <a:prstGeom prst="notchedRigh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s-ES"/>
              </a:p>
            </p:txBody>
          </p:sp>
          <p:sp>
            <p:nvSpPr>
              <p:cNvPr id="8" name="7 Flecha a la derecha con muesca"/>
              <p:cNvSpPr/>
              <p:nvPr/>
            </p:nvSpPr>
            <p:spPr>
              <a:xfrm>
                <a:off x="1403648" y="2348880"/>
                <a:ext cx="360040" cy="216024"/>
              </a:xfrm>
              <a:prstGeom prst="notchedRigh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s-ES"/>
              </a:p>
            </p:txBody>
          </p:sp>
          <p:sp>
            <p:nvSpPr>
              <p:cNvPr id="9" name="8 Flecha a la derecha con muesca"/>
              <p:cNvSpPr/>
              <p:nvPr/>
            </p:nvSpPr>
            <p:spPr>
              <a:xfrm>
                <a:off x="1403648" y="2924944"/>
                <a:ext cx="360040" cy="216024"/>
              </a:xfrm>
              <a:prstGeom prst="notchedRigh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s-ES"/>
              </a:p>
            </p:txBody>
          </p:sp>
          <p:sp>
            <p:nvSpPr>
              <p:cNvPr id="10" name="9 Flecha a la derecha con muesca"/>
              <p:cNvSpPr/>
              <p:nvPr/>
            </p:nvSpPr>
            <p:spPr>
              <a:xfrm>
                <a:off x="1403648" y="3501008"/>
                <a:ext cx="360040" cy="216024"/>
              </a:xfrm>
              <a:prstGeom prst="notchedRigh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s-E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lantillas-powerpoint.com/wp-content/uploads/2008/10/plantilla-cielo-estrellado-powerpoint.jpg"/>
          <p:cNvPicPr>
            <a:picLocks noChangeAspect="1" noChangeArrowheads="1"/>
          </p:cNvPicPr>
          <p:nvPr/>
        </p:nvPicPr>
        <p:blipFill>
          <a:blip r:embed="rId2" cstate="print"/>
          <a:srcRect/>
          <a:stretch>
            <a:fillRect/>
          </a:stretch>
        </p:blipFill>
        <p:spPr bwMode="auto">
          <a:xfrm>
            <a:off x="0" y="0"/>
            <a:ext cx="9144000" cy="6883561"/>
          </a:xfrm>
          <a:prstGeom prst="rect">
            <a:avLst/>
          </a:prstGeom>
          <a:noFill/>
        </p:spPr>
      </p:pic>
      <p:sp>
        <p:nvSpPr>
          <p:cNvPr id="3" name="2 Rectángulo redondeado"/>
          <p:cNvSpPr/>
          <p:nvPr/>
        </p:nvSpPr>
        <p:spPr>
          <a:xfrm>
            <a:off x="4500562" y="404664"/>
            <a:ext cx="4247902" cy="73832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S" dirty="0" smtClean="0">
                <a:latin typeface="Arial Black" pitchFamily="34" charset="0"/>
              </a:rPr>
              <a:t>EL UNIVERSO</a:t>
            </a:r>
            <a:endParaRPr lang="es-ES" dirty="0">
              <a:latin typeface="Arial Black" pitchFamily="34" charset="0"/>
            </a:endParaRPr>
          </a:p>
        </p:txBody>
      </p:sp>
      <p:sp>
        <p:nvSpPr>
          <p:cNvPr id="7" name="6 Elipse"/>
          <p:cNvSpPr/>
          <p:nvPr/>
        </p:nvSpPr>
        <p:spPr>
          <a:xfrm>
            <a:off x="1043608" y="3717032"/>
            <a:ext cx="4320480" cy="2664296"/>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ES" dirty="0" smtClean="0">
                <a:latin typeface="Arial Rounded MT Bold" pitchFamily="34" charset="0"/>
              </a:rPr>
              <a:t>EL BIG BANG FUE UNA GIGANTESCA  EXPLOSIÓN QUE PROPULSÓ MATERIA Y ENERGÍA AL ESPACIO PARA CREAR LAS GALAXIAS. </a:t>
            </a:r>
            <a:endParaRPr lang="es-ES" dirty="0">
              <a:latin typeface="Arial Rounded MT Bold" pitchFamily="34" charset="0"/>
            </a:endParaRPr>
          </a:p>
        </p:txBody>
      </p:sp>
      <p:sp>
        <p:nvSpPr>
          <p:cNvPr id="6" name="5 Flecha curvada hacia la izquierda"/>
          <p:cNvSpPr/>
          <p:nvPr/>
        </p:nvSpPr>
        <p:spPr>
          <a:xfrm>
            <a:off x="5148064" y="2420888"/>
            <a:ext cx="2448272" cy="3096344"/>
          </a:xfrm>
          <a:prstGeom prst="curvedLef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a:solidFill>
                <a:schemeClr val="tx1"/>
              </a:solidFill>
            </a:endParaRPr>
          </a:p>
        </p:txBody>
      </p:sp>
      <p:sp>
        <p:nvSpPr>
          <p:cNvPr id="5" name="4 Rectángulo redondeado"/>
          <p:cNvSpPr/>
          <p:nvPr/>
        </p:nvSpPr>
        <p:spPr>
          <a:xfrm>
            <a:off x="1475656" y="2060848"/>
            <a:ext cx="4176464" cy="172819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S" dirty="0" smtClean="0">
                <a:latin typeface="Arial Black" pitchFamily="34" charset="0"/>
              </a:rPr>
              <a:t>SEGÚN LA TEORÍA DEL </a:t>
            </a:r>
            <a:r>
              <a:rPr lang="es-ES" dirty="0" smtClean="0">
                <a:solidFill>
                  <a:schemeClr val="tx1"/>
                </a:solidFill>
                <a:latin typeface="Arial Black" pitchFamily="34" charset="0"/>
              </a:rPr>
              <a:t>BIG BANG</a:t>
            </a:r>
            <a:r>
              <a:rPr lang="es-ES" dirty="0" smtClean="0">
                <a:latin typeface="Arial Black" pitchFamily="34" charset="0"/>
              </a:rPr>
              <a:t>, EL UNIVERSO SE FORMÓ HACE CASI 14.000 MILLONES DE AÑOS.</a:t>
            </a:r>
            <a:endParaRPr lang="es-ES" dirty="0">
              <a:latin typeface="Arial Black" pitchFamily="34" charset="0"/>
            </a:endParaRPr>
          </a:p>
        </p:txBody>
      </p:sp>
      <p:sp>
        <p:nvSpPr>
          <p:cNvPr id="4" name="3 Rectángulo redondeado"/>
          <p:cNvSpPr/>
          <p:nvPr/>
        </p:nvSpPr>
        <p:spPr>
          <a:xfrm>
            <a:off x="899592" y="548680"/>
            <a:ext cx="3456384" cy="158417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 dirty="0" smtClean="0">
                <a:latin typeface="Aharoni" pitchFamily="2" charset="-79"/>
                <a:cs typeface="Aharoni" pitchFamily="2" charset="-79"/>
              </a:rPr>
              <a:t>EL UNIVERSO ESTÁ FORMADO POR TODOS LOS OBJETOS ASTRONÓMICOS EN EL ESPACIO</a:t>
            </a:r>
            <a:endParaRPr lang="es-ES" dirty="0">
              <a:latin typeface="Aharoni" pitchFamily="2" charset="-79"/>
              <a:cs typeface="Aharoni" pitchFamily="2" charset="-79"/>
            </a:endParaRPr>
          </a:p>
        </p:txBody>
      </p:sp>
      <p:sp>
        <p:nvSpPr>
          <p:cNvPr id="8" name="7 Botón de acción: Información">
            <a:hlinkClick r:id="rId3" highlightClick="1"/>
          </p:cNvPr>
          <p:cNvSpPr/>
          <p:nvPr/>
        </p:nvSpPr>
        <p:spPr>
          <a:xfrm>
            <a:off x="5143504" y="5357826"/>
            <a:ext cx="576064" cy="720080"/>
          </a:xfrm>
          <a:prstGeom prst="actionButtonInformatio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S"/>
          </a:p>
        </p:txBody>
      </p:sp>
      <p:sp>
        <p:nvSpPr>
          <p:cNvPr id="9" name="8 Pentágono"/>
          <p:cNvSpPr/>
          <p:nvPr/>
        </p:nvSpPr>
        <p:spPr>
          <a:xfrm>
            <a:off x="5857884" y="5352126"/>
            <a:ext cx="2880320" cy="720080"/>
          </a:xfrm>
          <a:prstGeom prst="homePlat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sz="1000" dirty="0" smtClean="0"/>
              <a:t>PINCHA PARA VER UN VÍDEO QUE MUESTRA EL TAMAÑO REAL DE LA TIERRA CON RESPECTO AL UNIVERSO.</a:t>
            </a:r>
            <a:endParaRPr lang="es-ES" sz="1000" dirty="0"/>
          </a:p>
        </p:txBody>
      </p:sp>
      <p:sp>
        <p:nvSpPr>
          <p:cNvPr id="12" name="11 Almacenamiento de acceso secuencial"/>
          <p:cNvSpPr/>
          <p:nvPr/>
        </p:nvSpPr>
        <p:spPr>
          <a:xfrm rot="589338">
            <a:off x="6106712" y="4400807"/>
            <a:ext cx="2304256" cy="1440160"/>
          </a:xfrm>
          <a:prstGeom prst="flowChartMagneticTap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dirty="0" smtClean="0">
                <a:latin typeface="Aharoni" pitchFamily="2" charset="-79"/>
                <a:cs typeface="Aharoni" pitchFamily="2" charset="-79"/>
              </a:rPr>
              <a:t>¿Sabes qué es la Vía Láctea?</a:t>
            </a:r>
            <a:endParaRPr lang="es-ES" dirty="0">
              <a:latin typeface="Aharoni" pitchFamily="2" charset="-79"/>
              <a:cs typeface="Aharoni" pitchFamily="2" charset="-79"/>
            </a:endParaRPr>
          </a:p>
        </p:txBody>
      </p:sp>
      <p:sp>
        <p:nvSpPr>
          <p:cNvPr id="13" name="12 Botón de acción: Información">
            <a:hlinkClick r:id="rId4" highlightClick="1"/>
          </p:cNvPr>
          <p:cNvSpPr/>
          <p:nvPr/>
        </p:nvSpPr>
        <p:spPr>
          <a:xfrm>
            <a:off x="5137234" y="6138514"/>
            <a:ext cx="648072" cy="648072"/>
          </a:xfrm>
          <a:prstGeom prst="actionButtonInformatio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S"/>
          </a:p>
        </p:txBody>
      </p:sp>
      <p:sp>
        <p:nvSpPr>
          <p:cNvPr id="14" name="13 Pentágono"/>
          <p:cNvSpPr/>
          <p:nvPr/>
        </p:nvSpPr>
        <p:spPr>
          <a:xfrm>
            <a:off x="5929322" y="6138514"/>
            <a:ext cx="2448272" cy="648072"/>
          </a:xfrm>
          <a:prstGeom prst="homePlat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S" sz="1400" dirty="0" smtClean="0"/>
              <a:t>Un vídeo sobre cómo se formó el universo.</a:t>
            </a:r>
            <a:endParaRPr lang="es-ES" sz="1400" dirty="0"/>
          </a:p>
        </p:txBody>
      </p:sp>
      <p:sp>
        <p:nvSpPr>
          <p:cNvPr id="15" name="14 Botón de acción: Información">
            <a:hlinkClick r:id="" action="ppaction://noaction" highlightClick="1"/>
          </p:cNvPr>
          <p:cNvSpPr/>
          <p:nvPr/>
        </p:nvSpPr>
        <p:spPr>
          <a:xfrm>
            <a:off x="1071538" y="428604"/>
            <a:ext cx="428628" cy="357190"/>
          </a:xfrm>
          <a:prstGeom prst="actionButtonInformation">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S" dirty="0"/>
          </a:p>
        </p:txBody>
      </p:sp>
      <p:sp>
        <p:nvSpPr>
          <p:cNvPr id="16" name="15 Botón de acción: Información">
            <a:hlinkClick r:id="" action="ppaction://noaction" highlightClick="1"/>
          </p:cNvPr>
          <p:cNvSpPr/>
          <p:nvPr/>
        </p:nvSpPr>
        <p:spPr>
          <a:xfrm>
            <a:off x="4643438" y="4071942"/>
            <a:ext cx="428628" cy="357190"/>
          </a:xfrm>
          <a:prstGeom prst="actionButtonInformation">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ox(i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ox(in)">
                                      <p:cBhvr>
                                        <p:cTn id="25" dur="500"/>
                                        <p:tgtEl>
                                          <p:spTgt spid="9"/>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ox(in)">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ox(in)">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ox(in)">
                                      <p:cBhvr>
                                        <p:cTn id="38" dur="500"/>
                                        <p:tgtEl>
                                          <p:spTgt spid="13"/>
                                        </p:tgtEl>
                                      </p:cBhvr>
                                    </p:animEffect>
                                  </p:childTnLst>
                                </p:cTn>
                              </p:par>
                              <p:par>
                                <p:cTn id="39" presetID="4" presetClass="entr" presetSubtype="16"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box(in)">
                                      <p:cBhvr>
                                        <p:cTn id="4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5" grpId="0" animBg="1"/>
      <p:bldP spid="4" grpId="0" animBg="1"/>
      <p:bldP spid="8" grpId="0" animBg="1"/>
      <p:bldP spid="9" grpId="0" animBg="1"/>
      <p:bldP spid="12" grpId="0" animBg="1"/>
      <p:bldP spid="13"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lantillas-powerpoint.com/wp-content/uploads/2008/10/plantilla-cielo-estrellado-powerpoint.jpg"/>
          <p:cNvPicPr>
            <a:picLocks noChangeAspect="1" noChangeArrowheads="1"/>
          </p:cNvPicPr>
          <p:nvPr/>
        </p:nvPicPr>
        <p:blipFill>
          <a:blip r:embed="rId2" cstate="print"/>
          <a:srcRect/>
          <a:stretch>
            <a:fillRect/>
          </a:stretch>
        </p:blipFill>
        <p:spPr bwMode="auto">
          <a:xfrm>
            <a:off x="0" y="0"/>
            <a:ext cx="9144000" cy="6883561"/>
          </a:xfrm>
          <a:prstGeom prst="rect">
            <a:avLst/>
          </a:prstGeom>
          <a:noFill/>
        </p:spPr>
      </p:pic>
      <p:sp>
        <p:nvSpPr>
          <p:cNvPr id="3" name="2 Rectángulo redondeado"/>
          <p:cNvSpPr/>
          <p:nvPr/>
        </p:nvSpPr>
        <p:spPr>
          <a:xfrm>
            <a:off x="5364088" y="404664"/>
            <a:ext cx="3384376" cy="57606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S" dirty="0" smtClean="0">
                <a:latin typeface="Arial Black" pitchFamily="34" charset="0"/>
              </a:rPr>
              <a:t>EL SISTEMA SOLAR</a:t>
            </a:r>
            <a:endParaRPr lang="es-ES" dirty="0">
              <a:latin typeface="Arial Black" pitchFamily="34" charset="0"/>
            </a:endParaRPr>
          </a:p>
        </p:txBody>
      </p:sp>
      <p:sp>
        <p:nvSpPr>
          <p:cNvPr id="7" name="6 Elipse"/>
          <p:cNvSpPr/>
          <p:nvPr/>
        </p:nvSpPr>
        <p:spPr>
          <a:xfrm>
            <a:off x="1043608" y="3717032"/>
            <a:ext cx="4320480" cy="2664296"/>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ES" dirty="0" smtClean="0">
                <a:latin typeface="Arial Rounded MT Bold" pitchFamily="34" charset="0"/>
              </a:rPr>
              <a:t>POR EJEMPLO:</a:t>
            </a:r>
          </a:p>
          <a:p>
            <a:pPr algn="ctr"/>
            <a:r>
              <a:rPr lang="es-ES" dirty="0" smtClean="0">
                <a:latin typeface="Arial Rounded MT Bold" pitchFamily="34" charset="0"/>
              </a:rPr>
              <a:t> </a:t>
            </a:r>
          </a:p>
          <a:p>
            <a:pPr algn="ctr"/>
            <a:r>
              <a:rPr lang="es-ES" dirty="0" smtClean="0">
                <a:solidFill>
                  <a:srgbClr val="FF0000"/>
                </a:solidFill>
                <a:latin typeface="Algerian" pitchFamily="82" charset="0"/>
              </a:rPr>
              <a:t>ASTEROIDES</a:t>
            </a:r>
          </a:p>
          <a:p>
            <a:pPr algn="ctr"/>
            <a:r>
              <a:rPr lang="es-ES" dirty="0" smtClean="0">
                <a:solidFill>
                  <a:srgbClr val="0070C0"/>
                </a:solidFill>
                <a:latin typeface="Algerian" pitchFamily="82" charset="0"/>
              </a:rPr>
              <a:t>COMETAS</a:t>
            </a:r>
          </a:p>
          <a:p>
            <a:pPr algn="ctr"/>
            <a:r>
              <a:rPr lang="es-ES" smtClean="0">
                <a:solidFill>
                  <a:schemeClr val="accent2">
                    <a:lumMod val="75000"/>
                  </a:schemeClr>
                </a:solidFill>
                <a:latin typeface="Algerian" pitchFamily="82" charset="0"/>
              </a:rPr>
              <a:t>METEORITOS</a:t>
            </a:r>
            <a:endParaRPr lang="es-ES" dirty="0">
              <a:solidFill>
                <a:schemeClr val="accent2">
                  <a:lumMod val="75000"/>
                </a:schemeClr>
              </a:solidFill>
              <a:latin typeface="Algerian" pitchFamily="82" charset="0"/>
            </a:endParaRPr>
          </a:p>
        </p:txBody>
      </p:sp>
      <p:sp>
        <p:nvSpPr>
          <p:cNvPr id="6" name="5 Flecha curvada hacia la izquierda"/>
          <p:cNvSpPr/>
          <p:nvPr/>
        </p:nvSpPr>
        <p:spPr>
          <a:xfrm>
            <a:off x="5148064" y="2420888"/>
            <a:ext cx="2448272" cy="3096344"/>
          </a:xfrm>
          <a:prstGeom prst="curvedLef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a:solidFill>
                <a:schemeClr val="tx1"/>
              </a:solidFill>
            </a:endParaRPr>
          </a:p>
        </p:txBody>
      </p:sp>
      <p:sp>
        <p:nvSpPr>
          <p:cNvPr id="5" name="4 Rectángulo redondeado"/>
          <p:cNvSpPr/>
          <p:nvPr/>
        </p:nvSpPr>
        <p:spPr>
          <a:xfrm>
            <a:off x="1475656" y="1628800"/>
            <a:ext cx="4176464" cy="230425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S" dirty="0" smtClean="0">
                <a:latin typeface="Arial Black" pitchFamily="34" charset="0"/>
              </a:rPr>
              <a:t>NUESTRO SISTEMA SOLAR INCLUYE AL </a:t>
            </a:r>
            <a:r>
              <a:rPr lang="es-ES" dirty="0" smtClean="0">
                <a:solidFill>
                  <a:srgbClr val="FFFF00"/>
                </a:solidFill>
                <a:latin typeface="Arial Black" pitchFamily="34" charset="0"/>
              </a:rPr>
              <a:t>SOL</a:t>
            </a:r>
            <a:r>
              <a:rPr lang="es-ES" dirty="0" smtClean="0">
                <a:latin typeface="Arial Black" pitchFamily="34" charset="0"/>
              </a:rPr>
              <a:t> Y LOS OCHO </a:t>
            </a:r>
            <a:r>
              <a:rPr lang="es-ES" dirty="0" smtClean="0">
                <a:solidFill>
                  <a:srgbClr val="FF0000"/>
                </a:solidFill>
                <a:latin typeface="Arial Black" pitchFamily="34" charset="0"/>
              </a:rPr>
              <a:t>PLANETAS</a:t>
            </a:r>
            <a:r>
              <a:rPr lang="es-ES" dirty="0" smtClean="0">
                <a:latin typeface="Arial Black" pitchFamily="34" charset="0"/>
              </a:rPr>
              <a:t> CON SUS </a:t>
            </a:r>
            <a:r>
              <a:rPr lang="es-ES" dirty="0" smtClean="0">
                <a:solidFill>
                  <a:srgbClr val="92D050"/>
                </a:solidFill>
                <a:latin typeface="Arial Black" pitchFamily="34" charset="0"/>
              </a:rPr>
              <a:t>SATÉLITES</a:t>
            </a:r>
            <a:r>
              <a:rPr lang="es-ES" dirty="0" smtClean="0">
                <a:latin typeface="Arial Black" pitchFamily="34" charset="0"/>
              </a:rPr>
              <a:t> / LUNAS, JUNTO CON OTROS CUERPOS QUE TAMBIÉN GIRAN ALREDEDOR DEL SOL.</a:t>
            </a:r>
            <a:endParaRPr lang="es-ES" dirty="0">
              <a:latin typeface="Arial Black" pitchFamily="34" charset="0"/>
            </a:endParaRPr>
          </a:p>
        </p:txBody>
      </p:sp>
      <p:sp>
        <p:nvSpPr>
          <p:cNvPr id="4" name="3 Rectángulo redondeado"/>
          <p:cNvSpPr/>
          <p:nvPr/>
        </p:nvSpPr>
        <p:spPr>
          <a:xfrm>
            <a:off x="899592" y="357166"/>
            <a:ext cx="3672408" cy="134364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 dirty="0" smtClean="0">
                <a:latin typeface="Aharoni" pitchFamily="2" charset="-79"/>
                <a:cs typeface="Aharoni" pitchFamily="2" charset="-79"/>
              </a:rPr>
              <a:t>UN SISTEMA SOLAR SE COMPONE DE UNA ESTRELLA Y TODOS LOS OBJETOS QUE ORBITAN A SU ALREDEDOR.</a:t>
            </a:r>
            <a:endParaRPr lang="es-ES" dirty="0">
              <a:latin typeface="Aharoni" pitchFamily="2" charset="-79"/>
              <a:cs typeface="Aharoni" pitchFamily="2" charset="-79"/>
            </a:endParaRPr>
          </a:p>
        </p:txBody>
      </p:sp>
      <p:sp>
        <p:nvSpPr>
          <p:cNvPr id="9" name="8 Pentágono"/>
          <p:cNvSpPr/>
          <p:nvPr/>
        </p:nvSpPr>
        <p:spPr>
          <a:xfrm>
            <a:off x="5572132" y="6000768"/>
            <a:ext cx="3240360" cy="648072"/>
          </a:xfrm>
          <a:prstGeom prst="homePlat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S" sz="1400" dirty="0" smtClean="0"/>
              <a:t>Una sencilla canción sobre el sistema solar. </a:t>
            </a:r>
            <a:endParaRPr lang="es-ES" sz="1400" dirty="0"/>
          </a:p>
        </p:txBody>
      </p:sp>
      <p:sp>
        <p:nvSpPr>
          <p:cNvPr id="12" name="11 Botón de acción: Información">
            <a:hlinkClick r:id="rId3" highlightClick="1"/>
          </p:cNvPr>
          <p:cNvSpPr/>
          <p:nvPr/>
        </p:nvSpPr>
        <p:spPr>
          <a:xfrm>
            <a:off x="4714876" y="6000768"/>
            <a:ext cx="720080" cy="548680"/>
          </a:xfrm>
          <a:prstGeom prst="actionButtonInformatio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ox(in)">
                                      <p:cBhvr>
                                        <p:cTn id="20" dur="500"/>
                                        <p:tgtEl>
                                          <p:spTgt spid="7"/>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ox(in)">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ox(in)">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5" grpId="0" animBg="1"/>
      <p:bldP spid="4" grpId="0" animBg="1"/>
      <p:bldP spid="9"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lantillas-powerpoint.com/wp-content/uploads/2008/10/plantilla-cielo-estrellado-powerpoint.jpg"/>
          <p:cNvPicPr>
            <a:picLocks noChangeAspect="1" noChangeArrowheads="1"/>
          </p:cNvPicPr>
          <p:nvPr/>
        </p:nvPicPr>
        <p:blipFill>
          <a:blip r:embed="rId2" cstate="print"/>
          <a:srcRect/>
          <a:stretch>
            <a:fillRect/>
          </a:stretch>
        </p:blipFill>
        <p:spPr bwMode="auto">
          <a:xfrm>
            <a:off x="0" y="0"/>
            <a:ext cx="9144000" cy="6883561"/>
          </a:xfrm>
          <a:prstGeom prst="rect">
            <a:avLst/>
          </a:prstGeom>
          <a:noFill/>
        </p:spPr>
      </p:pic>
      <p:sp>
        <p:nvSpPr>
          <p:cNvPr id="3" name="2 Rectángulo redondeado"/>
          <p:cNvSpPr/>
          <p:nvPr/>
        </p:nvSpPr>
        <p:spPr>
          <a:xfrm>
            <a:off x="6444208" y="404664"/>
            <a:ext cx="2304256" cy="57606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S" dirty="0" smtClean="0">
                <a:latin typeface="Arial Black" pitchFamily="34" charset="0"/>
              </a:rPr>
              <a:t>LA TIERRA</a:t>
            </a:r>
            <a:endParaRPr lang="es-ES" dirty="0">
              <a:latin typeface="Arial Black" pitchFamily="34" charset="0"/>
            </a:endParaRPr>
          </a:p>
        </p:txBody>
      </p:sp>
      <p:sp>
        <p:nvSpPr>
          <p:cNvPr id="7" name="6 Elipse"/>
          <p:cNvSpPr/>
          <p:nvPr/>
        </p:nvSpPr>
        <p:spPr>
          <a:xfrm>
            <a:off x="395536" y="1556792"/>
            <a:ext cx="4104456" cy="2304256"/>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ES" dirty="0" smtClean="0">
                <a:solidFill>
                  <a:srgbClr val="002060"/>
                </a:solidFill>
                <a:latin typeface="Aharoni" pitchFamily="2" charset="-79"/>
                <a:cs typeface="Aharoni" pitchFamily="2" charset="-79"/>
              </a:rPr>
              <a:t>ES EL ÚNICO PLANETA DEL SISTEMA SOLAR DONDE EXISTE VIDA. ESTO SE DEBE A </a:t>
            </a:r>
            <a:r>
              <a:rPr lang="es-ES" dirty="0" smtClean="0">
                <a:solidFill>
                  <a:schemeClr val="accent2">
                    <a:lumMod val="50000"/>
                  </a:schemeClr>
                </a:solidFill>
                <a:latin typeface="Aharoni" pitchFamily="2" charset="-79"/>
                <a:cs typeface="Aharoni" pitchFamily="2" charset="-79"/>
              </a:rPr>
              <a:t>TRES</a:t>
            </a:r>
            <a:r>
              <a:rPr lang="es-ES" dirty="0" smtClean="0">
                <a:solidFill>
                  <a:srgbClr val="002060"/>
                </a:solidFill>
                <a:latin typeface="Aharoni" pitchFamily="2" charset="-79"/>
                <a:cs typeface="Aharoni" pitchFamily="2" charset="-79"/>
              </a:rPr>
              <a:t> IMPORTANTES FACTORES: </a:t>
            </a:r>
            <a:endParaRPr lang="es-ES" dirty="0">
              <a:solidFill>
                <a:srgbClr val="002060"/>
              </a:solidFill>
              <a:latin typeface="Aharoni" pitchFamily="2" charset="-79"/>
              <a:cs typeface="Aharoni" pitchFamily="2" charset="-79"/>
            </a:endParaRPr>
          </a:p>
        </p:txBody>
      </p:sp>
      <p:sp>
        <p:nvSpPr>
          <p:cNvPr id="6" name="5 Flecha curvada hacia la izquierda"/>
          <p:cNvSpPr/>
          <p:nvPr/>
        </p:nvSpPr>
        <p:spPr>
          <a:xfrm rot="20421866">
            <a:off x="3580897" y="5911"/>
            <a:ext cx="2448272" cy="3096344"/>
          </a:xfrm>
          <a:prstGeom prst="curvedLef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a:solidFill>
                <a:schemeClr val="tx1"/>
              </a:solidFill>
            </a:endParaRPr>
          </a:p>
        </p:txBody>
      </p:sp>
      <p:sp>
        <p:nvSpPr>
          <p:cNvPr id="5" name="4 Rectángulo redondeado"/>
          <p:cNvSpPr/>
          <p:nvPr/>
        </p:nvSpPr>
        <p:spPr>
          <a:xfrm>
            <a:off x="2123728" y="3573016"/>
            <a:ext cx="5184576" cy="86409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marL="342900" indent="-342900" algn="ctr">
              <a:buAutoNum type="arabicPeriod"/>
            </a:pPr>
            <a:endParaRPr lang="es-ES" sz="1400" dirty="0" smtClean="0">
              <a:solidFill>
                <a:schemeClr val="bg1"/>
              </a:solidFill>
              <a:latin typeface="Arial Black" pitchFamily="34" charset="0"/>
            </a:endParaRPr>
          </a:p>
          <a:p>
            <a:pPr marL="342900" indent="-342900" algn="ctr">
              <a:buAutoNum type="arabicPeriod"/>
            </a:pPr>
            <a:r>
              <a:rPr lang="es-ES" sz="1400" dirty="0" smtClean="0">
                <a:solidFill>
                  <a:schemeClr val="bg1"/>
                </a:solidFill>
                <a:latin typeface="Arial Black" pitchFamily="34" charset="0"/>
              </a:rPr>
              <a:t>LA DISTANCIA ENTRE LA TIERRA Y EL SOL HACE QUE SU </a:t>
            </a:r>
            <a:r>
              <a:rPr lang="es-ES" sz="1400" dirty="0" smtClean="0">
                <a:solidFill>
                  <a:srgbClr val="C00000"/>
                </a:solidFill>
                <a:latin typeface="Arial Black" pitchFamily="34" charset="0"/>
              </a:rPr>
              <a:t>TEMPERATURA</a:t>
            </a:r>
            <a:r>
              <a:rPr lang="es-ES" sz="1400" dirty="0" smtClean="0">
                <a:solidFill>
                  <a:schemeClr val="bg1"/>
                </a:solidFill>
                <a:latin typeface="Arial Black" pitchFamily="34" charset="0"/>
              </a:rPr>
              <a:t> SEA MODERADA.</a:t>
            </a:r>
            <a:endParaRPr lang="es-ES" sz="1400" dirty="0" smtClean="0">
              <a:solidFill>
                <a:srgbClr val="C00000"/>
              </a:solidFill>
              <a:latin typeface="Arial Black" pitchFamily="34" charset="0"/>
            </a:endParaRPr>
          </a:p>
          <a:p>
            <a:pPr marL="342900" indent="-342900" algn="ctr"/>
            <a:endParaRPr lang="es-ES" sz="1400" dirty="0">
              <a:solidFill>
                <a:srgbClr val="002060"/>
              </a:solidFill>
              <a:latin typeface="Arial Black" pitchFamily="34" charset="0"/>
            </a:endParaRPr>
          </a:p>
        </p:txBody>
      </p:sp>
      <p:sp>
        <p:nvSpPr>
          <p:cNvPr id="4" name="3 Rectángulo redondeado"/>
          <p:cNvSpPr/>
          <p:nvPr/>
        </p:nvSpPr>
        <p:spPr>
          <a:xfrm>
            <a:off x="899592" y="357166"/>
            <a:ext cx="2592288" cy="1343642"/>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s-ES" dirty="0" smtClean="0">
                <a:latin typeface="Aharoni" pitchFamily="2" charset="-79"/>
                <a:cs typeface="Aharoni" pitchFamily="2" charset="-79"/>
              </a:rPr>
              <a:t>LA TIERRA SE FORMÓ HACE APROXIMADAMENTE </a:t>
            </a:r>
            <a:r>
              <a:rPr lang="es-ES" b="1" dirty="0" smtClean="0">
                <a:latin typeface="Aharoni" pitchFamily="2" charset="-79"/>
                <a:cs typeface="Aharoni" pitchFamily="2" charset="-79"/>
              </a:rPr>
              <a:t>4.600</a:t>
            </a:r>
            <a:r>
              <a:rPr lang="es-ES" dirty="0" smtClean="0">
                <a:latin typeface="Aharoni" pitchFamily="2" charset="-79"/>
                <a:cs typeface="Aharoni" pitchFamily="2" charset="-79"/>
              </a:rPr>
              <a:t> MILLONES DE AÑOS. </a:t>
            </a:r>
            <a:endParaRPr lang="es-ES" dirty="0">
              <a:latin typeface="Aharoni" pitchFamily="2" charset="-79"/>
              <a:cs typeface="Aharoni" pitchFamily="2" charset="-79"/>
            </a:endParaRPr>
          </a:p>
        </p:txBody>
      </p:sp>
      <p:pic>
        <p:nvPicPr>
          <p:cNvPr id="14" name="Picture 6" descr="http://www.astronoo.com/images/planetes/terre/rotation-de-la-terre.gif"/>
          <p:cNvPicPr>
            <a:picLocks noChangeAspect="1" noChangeArrowheads="1" noCrop="1"/>
          </p:cNvPicPr>
          <p:nvPr/>
        </p:nvPicPr>
        <p:blipFill>
          <a:blip r:embed="rId3" cstate="print"/>
          <a:srcRect/>
          <a:stretch>
            <a:fillRect/>
          </a:stretch>
        </p:blipFill>
        <p:spPr bwMode="auto">
          <a:xfrm>
            <a:off x="5436096" y="908720"/>
            <a:ext cx="2808312" cy="2808313"/>
          </a:xfrm>
          <a:prstGeom prst="ellipse">
            <a:avLst/>
          </a:prstGeom>
          <a:ln w="63500" cap="rnd">
            <a:solidFill>
              <a:schemeClr val="tx2">
                <a:lumMod val="5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5" name="14 Rectángulo redondeado"/>
          <p:cNvSpPr/>
          <p:nvPr/>
        </p:nvSpPr>
        <p:spPr>
          <a:xfrm>
            <a:off x="2123728" y="4553744"/>
            <a:ext cx="5184576" cy="963488"/>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marL="342900" indent="-342900" algn="ctr"/>
            <a:r>
              <a:rPr lang="es-ES" sz="1400" dirty="0" smtClean="0">
                <a:solidFill>
                  <a:schemeClr val="bg1"/>
                </a:solidFill>
                <a:latin typeface="Arial Black" pitchFamily="34" charset="0"/>
              </a:rPr>
              <a:t> </a:t>
            </a:r>
          </a:p>
          <a:p>
            <a:pPr marL="342900" indent="-342900" algn="ctr"/>
            <a:endParaRPr lang="es-ES" sz="1400" dirty="0" smtClean="0">
              <a:solidFill>
                <a:schemeClr val="bg1"/>
              </a:solidFill>
              <a:latin typeface="Arial Black" pitchFamily="34" charset="0"/>
            </a:endParaRPr>
          </a:p>
          <a:p>
            <a:pPr marL="342900" indent="-342900" algn="ctr"/>
            <a:r>
              <a:rPr lang="es-ES" sz="1400" dirty="0" smtClean="0">
                <a:solidFill>
                  <a:schemeClr val="bg1"/>
                </a:solidFill>
                <a:latin typeface="Arial Black" pitchFamily="34" charset="0"/>
              </a:rPr>
              <a:t>2. CUENTA CON UNA </a:t>
            </a:r>
            <a:r>
              <a:rPr lang="es-ES" sz="1400" dirty="0" smtClean="0">
                <a:solidFill>
                  <a:srgbClr val="C00000"/>
                </a:solidFill>
                <a:latin typeface="Arial Black" pitchFamily="34" charset="0"/>
              </a:rPr>
              <a:t>ATMÓSFERA</a:t>
            </a:r>
            <a:r>
              <a:rPr lang="es-ES" sz="1400" dirty="0" smtClean="0">
                <a:solidFill>
                  <a:schemeClr val="bg1"/>
                </a:solidFill>
                <a:latin typeface="Arial Black" pitchFamily="34" charset="0"/>
              </a:rPr>
              <a:t>, UNA CAPA DE GASES QUE LA PROTEGEN DE LA RADIACIÓN SOLAR DAÑINA.</a:t>
            </a:r>
          </a:p>
          <a:p>
            <a:pPr marL="342900" indent="-342900" algn="ctr"/>
            <a:endParaRPr lang="es-ES" sz="1400" dirty="0">
              <a:solidFill>
                <a:srgbClr val="002060"/>
              </a:solidFill>
              <a:latin typeface="Arial Black" pitchFamily="34" charset="0"/>
            </a:endParaRPr>
          </a:p>
        </p:txBody>
      </p:sp>
      <p:sp>
        <p:nvSpPr>
          <p:cNvPr id="16" name="15 Rectángulo redondeado"/>
          <p:cNvSpPr/>
          <p:nvPr/>
        </p:nvSpPr>
        <p:spPr>
          <a:xfrm>
            <a:off x="2123728" y="5661248"/>
            <a:ext cx="5184576" cy="792088"/>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marL="342900" indent="-342900" algn="ctr"/>
            <a:r>
              <a:rPr lang="es-ES" sz="1400" dirty="0" smtClean="0">
                <a:solidFill>
                  <a:schemeClr val="bg1"/>
                </a:solidFill>
                <a:latin typeface="Arial Black" pitchFamily="34" charset="0"/>
              </a:rPr>
              <a:t>3. TIENE </a:t>
            </a:r>
            <a:r>
              <a:rPr lang="es-ES" sz="1400" dirty="0" smtClean="0">
                <a:solidFill>
                  <a:srgbClr val="C00000"/>
                </a:solidFill>
                <a:latin typeface="Arial Black" pitchFamily="34" charset="0"/>
              </a:rPr>
              <a:t>AGUA </a:t>
            </a:r>
            <a:r>
              <a:rPr lang="es-ES" sz="1400" dirty="0" smtClean="0">
                <a:solidFill>
                  <a:schemeClr val="bg1"/>
                </a:solidFill>
                <a:latin typeface="Arial Black" pitchFamily="34" charset="0"/>
              </a:rPr>
              <a:t>LÍQUIDA, IMPRESCINDIBLE PARA TODOS LOS SERES VIVOS.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ox(i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ox(in)">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ox(in)">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box(in)">
                                      <p:cBhvr>
                                        <p:cTn id="3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5" grpId="0" animBg="1"/>
      <p:bldP spid="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lantillas-powerpoint.com/wp-content/uploads/2008/10/plantilla-cielo-estrellado-powerpoint.jpg"/>
          <p:cNvPicPr>
            <a:picLocks noChangeAspect="1" noChangeArrowheads="1"/>
          </p:cNvPicPr>
          <p:nvPr/>
        </p:nvPicPr>
        <p:blipFill>
          <a:blip r:embed="rId2" cstate="print"/>
          <a:srcRect/>
          <a:stretch>
            <a:fillRect/>
          </a:stretch>
        </p:blipFill>
        <p:spPr bwMode="auto">
          <a:xfrm>
            <a:off x="0" y="0"/>
            <a:ext cx="9144000" cy="6883561"/>
          </a:xfrm>
          <a:prstGeom prst="rect">
            <a:avLst/>
          </a:prstGeom>
          <a:noFill/>
        </p:spPr>
      </p:pic>
      <p:sp>
        <p:nvSpPr>
          <p:cNvPr id="3" name="2 Rectángulo redondeado"/>
          <p:cNvSpPr/>
          <p:nvPr/>
        </p:nvSpPr>
        <p:spPr>
          <a:xfrm>
            <a:off x="5436096" y="260648"/>
            <a:ext cx="3384376" cy="57606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S" dirty="0" smtClean="0">
                <a:latin typeface="Arial Black" pitchFamily="34" charset="0"/>
              </a:rPr>
              <a:t>LA ROTACIÓN TERRESTRE</a:t>
            </a:r>
            <a:endParaRPr lang="es-ES" dirty="0">
              <a:latin typeface="Arial Black" pitchFamily="34" charset="0"/>
            </a:endParaRPr>
          </a:p>
        </p:txBody>
      </p:sp>
      <p:sp>
        <p:nvSpPr>
          <p:cNvPr id="10" name="9 Flecha curvada hacia la izquierda"/>
          <p:cNvSpPr/>
          <p:nvPr/>
        </p:nvSpPr>
        <p:spPr>
          <a:xfrm flipH="1">
            <a:off x="827584" y="1932222"/>
            <a:ext cx="2736304" cy="3925670"/>
          </a:xfrm>
          <a:prstGeom prst="curvedLef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a:solidFill>
                <a:schemeClr val="tx1"/>
              </a:solidFill>
            </a:endParaRPr>
          </a:p>
        </p:txBody>
      </p:sp>
      <p:sp>
        <p:nvSpPr>
          <p:cNvPr id="5" name="4 Rectángulo redondeado"/>
          <p:cNvSpPr/>
          <p:nvPr/>
        </p:nvSpPr>
        <p:spPr>
          <a:xfrm>
            <a:off x="1142976" y="1785926"/>
            <a:ext cx="4176464" cy="2219138"/>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S" sz="2200" b="1" dirty="0" smtClean="0">
                <a:latin typeface="Arial Narrow" pitchFamily="34" charset="0"/>
              </a:rPr>
              <a:t>LA LUZ SOLAR ILUMINA Y CALIENTA SOLO UNA MITAD DE LA SUPERFICIE TERRESTRE (DÍA); LA OTRA PERMANECE EN OSCURIDAD Y SE ENFRÍA (NOCHE)</a:t>
            </a:r>
            <a:endParaRPr lang="es-ES" sz="2200" b="1" dirty="0">
              <a:latin typeface="Arial Narrow" pitchFamily="34" charset="0"/>
            </a:endParaRPr>
          </a:p>
        </p:txBody>
      </p:sp>
      <p:sp>
        <p:nvSpPr>
          <p:cNvPr id="6" name="5 Flecha curvada hacia la izquierda"/>
          <p:cNvSpPr/>
          <p:nvPr/>
        </p:nvSpPr>
        <p:spPr>
          <a:xfrm>
            <a:off x="5004048" y="836712"/>
            <a:ext cx="2448272" cy="3096344"/>
          </a:xfrm>
          <a:prstGeom prst="curvedLef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a:solidFill>
                <a:schemeClr val="tx1"/>
              </a:solidFill>
            </a:endParaRPr>
          </a:p>
        </p:txBody>
      </p:sp>
      <p:sp>
        <p:nvSpPr>
          <p:cNvPr id="4" name="3 Rectángulo redondeado"/>
          <p:cNvSpPr/>
          <p:nvPr/>
        </p:nvSpPr>
        <p:spPr>
          <a:xfrm>
            <a:off x="251520" y="260648"/>
            <a:ext cx="4824536" cy="138240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 dirty="0" smtClean="0">
                <a:latin typeface="Aharoni" pitchFamily="2" charset="-79"/>
                <a:cs typeface="Aharoni" pitchFamily="2" charset="-79"/>
              </a:rPr>
              <a:t>LA TIERRA </a:t>
            </a:r>
            <a:r>
              <a:rPr lang="es-ES" dirty="0" smtClean="0">
                <a:solidFill>
                  <a:srgbClr val="C00000"/>
                </a:solidFill>
                <a:latin typeface="Aharoni" pitchFamily="2" charset="-79"/>
                <a:cs typeface="Aharoni" pitchFamily="2" charset="-79"/>
              </a:rPr>
              <a:t>ROTA SOBRE SU EJE CADA </a:t>
            </a:r>
            <a:r>
              <a:rPr lang="es-ES" dirty="0" smtClean="0">
                <a:solidFill>
                  <a:srgbClr val="C00000"/>
                </a:solidFill>
                <a:latin typeface="+mj-lt"/>
                <a:cs typeface="Aharoni" pitchFamily="2" charset="-79"/>
              </a:rPr>
              <a:t>24</a:t>
            </a:r>
            <a:r>
              <a:rPr lang="es-ES" dirty="0" smtClean="0">
                <a:solidFill>
                  <a:srgbClr val="C00000"/>
                </a:solidFill>
                <a:latin typeface="Aharoni" pitchFamily="2" charset="-79"/>
                <a:cs typeface="Aharoni" pitchFamily="2" charset="-79"/>
              </a:rPr>
              <a:t> HORAS</a:t>
            </a:r>
            <a:r>
              <a:rPr lang="es-ES" dirty="0" smtClean="0">
                <a:latin typeface="Aharoni" pitchFamily="2" charset="-79"/>
                <a:cs typeface="Aharoni" pitchFamily="2" charset="-79"/>
              </a:rPr>
              <a:t>. ESTA ROTACIÓN PROVOCA: </a:t>
            </a:r>
            <a:endParaRPr lang="es-ES" dirty="0">
              <a:latin typeface="Aharoni" pitchFamily="2" charset="-79"/>
              <a:cs typeface="Aharoni" pitchFamily="2" charset="-79"/>
            </a:endParaRPr>
          </a:p>
        </p:txBody>
      </p:sp>
      <p:sp>
        <p:nvSpPr>
          <p:cNvPr id="11" name="10 Rectángulo"/>
          <p:cNvSpPr/>
          <p:nvPr/>
        </p:nvSpPr>
        <p:spPr>
          <a:xfrm>
            <a:off x="467544" y="1500174"/>
            <a:ext cx="1800200" cy="504056"/>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ES" sz="1600" b="1" dirty="0" smtClean="0"/>
              <a:t>EL DÍA Y LA NOCHE</a:t>
            </a:r>
            <a:endParaRPr lang="es-ES" sz="1600" b="1" dirty="0"/>
          </a:p>
        </p:txBody>
      </p:sp>
      <p:sp>
        <p:nvSpPr>
          <p:cNvPr id="12" name="11 Rectángulo redondeado"/>
          <p:cNvSpPr/>
          <p:nvPr/>
        </p:nvSpPr>
        <p:spPr>
          <a:xfrm>
            <a:off x="3611956" y="4574288"/>
            <a:ext cx="4603382" cy="185510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dirty="0" smtClean="0"/>
          </a:p>
          <a:p>
            <a:pPr algn="ctr"/>
            <a:r>
              <a:rPr lang="es-ES" sz="2000" b="1" dirty="0" smtClean="0">
                <a:latin typeface="Arial" pitchFamily="34" charset="0"/>
                <a:cs typeface="Arial" pitchFamily="34" charset="0"/>
              </a:rPr>
              <a:t>APARENTEMENTE, VEMOS APARECER EL SOL POR EL ESTE (AMANECER) Y DESAPARECER POR EL OESTE (ANOCHECER)</a:t>
            </a:r>
            <a:endParaRPr lang="es-ES" sz="2000" b="1" dirty="0">
              <a:latin typeface="Arial" pitchFamily="34" charset="0"/>
              <a:cs typeface="Arial" pitchFamily="34" charset="0"/>
            </a:endParaRPr>
          </a:p>
        </p:txBody>
      </p:sp>
      <p:sp>
        <p:nvSpPr>
          <p:cNvPr id="13" name="12 Rectángulo"/>
          <p:cNvSpPr/>
          <p:nvPr/>
        </p:nvSpPr>
        <p:spPr>
          <a:xfrm>
            <a:off x="3539948" y="4286256"/>
            <a:ext cx="2376264" cy="57606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S" b="1" dirty="0" smtClean="0"/>
              <a:t>EL MOVIMIENTO DEL SOL EN EL HORIZONTE</a:t>
            </a:r>
            <a:endParaRPr lang="es-ES" b="1" dirty="0"/>
          </a:p>
        </p:txBody>
      </p:sp>
      <p:pic>
        <p:nvPicPr>
          <p:cNvPr id="14" name="Picture 6" descr="http://www.astronoo.com/images/planetes/terre/rotation-de-la-terre.gif"/>
          <p:cNvPicPr>
            <a:picLocks noChangeAspect="1" noChangeArrowheads="1" noCrop="1"/>
          </p:cNvPicPr>
          <p:nvPr/>
        </p:nvPicPr>
        <p:blipFill>
          <a:blip r:embed="rId3" cstate="print"/>
          <a:srcRect/>
          <a:stretch>
            <a:fillRect/>
          </a:stretch>
        </p:blipFill>
        <p:spPr bwMode="auto">
          <a:xfrm>
            <a:off x="6228184" y="1340768"/>
            <a:ext cx="2808312" cy="2808313"/>
          </a:xfrm>
          <a:prstGeom prst="ellipse">
            <a:avLst/>
          </a:prstGeom>
          <a:ln w="63500" cap="rnd">
            <a:solidFill>
              <a:schemeClr val="tx2">
                <a:lumMod val="5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5" name="14 Elipse"/>
          <p:cNvSpPr/>
          <p:nvPr/>
        </p:nvSpPr>
        <p:spPr>
          <a:xfrm>
            <a:off x="142844" y="1071546"/>
            <a:ext cx="500066" cy="571504"/>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sz="2800" dirty="0" smtClean="0">
                <a:latin typeface="Arial Black" pitchFamily="34" charset="0"/>
              </a:rPr>
              <a:t>1</a:t>
            </a:r>
            <a:endParaRPr lang="es-ES" sz="2800" dirty="0">
              <a:latin typeface="Arial Black" pitchFamily="34" charset="0"/>
            </a:endParaRPr>
          </a:p>
        </p:txBody>
      </p:sp>
      <p:sp>
        <p:nvSpPr>
          <p:cNvPr id="16" name="15 Elipse"/>
          <p:cNvSpPr/>
          <p:nvPr/>
        </p:nvSpPr>
        <p:spPr>
          <a:xfrm>
            <a:off x="3214678" y="4000504"/>
            <a:ext cx="500066" cy="571504"/>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sz="2800" dirty="0" smtClean="0">
                <a:latin typeface="Arial Black" pitchFamily="34" charset="0"/>
              </a:rPr>
              <a:t>2</a:t>
            </a:r>
            <a:endParaRPr lang="es-ES" sz="2800" dirty="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ox(in)">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ox(in)">
                                      <p:cBhvr>
                                        <p:cTn id="15" dur="500"/>
                                        <p:tgtEl>
                                          <p:spTgt spid="16"/>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ox(in)">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ox(in)">
                                      <p:cBhvr>
                                        <p:cTn id="23" dur="500"/>
                                        <p:tgtEl>
                                          <p:spTgt spid="5"/>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ox(in)">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ox(in)">
                                      <p:cBhvr>
                                        <p:cTn id="31" dur="500"/>
                                        <p:tgtEl>
                                          <p:spTgt spid="10"/>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ox(in)">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6" grpId="0" animBg="1"/>
      <p:bldP spid="11" grpId="0" animBg="1"/>
      <p:bldP spid="12" grpId="0" animBg="1"/>
      <p:bldP spid="13" grpId="0" animBg="1"/>
      <p:bldP spid="15"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lantillas-powerpoint.com/wp-content/uploads/2008/10/plantilla-cielo-estrellado-powerpoint.jpg"/>
          <p:cNvPicPr>
            <a:picLocks noChangeAspect="1" noChangeArrowheads="1"/>
          </p:cNvPicPr>
          <p:nvPr/>
        </p:nvPicPr>
        <p:blipFill>
          <a:blip r:embed="rId2" cstate="print"/>
          <a:srcRect/>
          <a:stretch>
            <a:fillRect/>
          </a:stretch>
        </p:blipFill>
        <p:spPr bwMode="auto">
          <a:xfrm>
            <a:off x="0" y="0"/>
            <a:ext cx="9144000" cy="6883561"/>
          </a:xfrm>
          <a:prstGeom prst="rect">
            <a:avLst/>
          </a:prstGeom>
          <a:noFill/>
        </p:spPr>
      </p:pic>
      <p:sp>
        <p:nvSpPr>
          <p:cNvPr id="3" name="2 Rectángulo redondeado"/>
          <p:cNvSpPr/>
          <p:nvPr/>
        </p:nvSpPr>
        <p:spPr>
          <a:xfrm>
            <a:off x="6588224" y="188640"/>
            <a:ext cx="2232248" cy="57606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S" dirty="0" smtClean="0">
                <a:latin typeface="Arial Black" pitchFamily="34" charset="0"/>
              </a:rPr>
              <a:t>LAS ZONAS HORARIAS</a:t>
            </a:r>
            <a:endParaRPr lang="es-ES" dirty="0">
              <a:latin typeface="Arial Black" pitchFamily="34" charset="0"/>
            </a:endParaRPr>
          </a:p>
        </p:txBody>
      </p:sp>
      <p:sp>
        <p:nvSpPr>
          <p:cNvPr id="10" name="9 Flecha curvada hacia la izquierda"/>
          <p:cNvSpPr/>
          <p:nvPr/>
        </p:nvSpPr>
        <p:spPr>
          <a:xfrm rot="19239755" flipH="1">
            <a:off x="2100105" y="3245177"/>
            <a:ext cx="2736304" cy="3096344"/>
          </a:xfrm>
          <a:prstGeom prst="curvedLef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a:solidFill>
                <a:schemeClr val="tx1"/>
              </a:solidFill>
            </a:endParaRPr>
          </a:p>
        </p:txBody>
      </p:sp>
      <p:sp>
        <p:nvSpPr>
          <p:cNvPr id="5" name="4 Rectángulo redondeado"/>
          <p:cNvSpPr/>
          <p:nvPr/>
        </p:nvSpPr>
        <p:spPr>
          <a:xfrm>
            <a:off x="4786314" y="2428868"/>
            <a:ext cx="4211960" cy="2664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ES" dirty="0" smtClean="0">
                <a:latin typeface="Arial Narrow" pitchFamily="34" charset="0"/>
              </a:rPr>
              <a:t>NUESTRO PUNTO DE REFERENCIA ES EL MERIDIANO DE GREENWICH 0º: SI NOS MOVEMOS HACIA EL </a:t>
            </a:r>
            <a:r>
              <a:rPr lang="es-ES" b="1" dirty="0" smtClean="0">
                <a:latin typeface="Arial Narrow" pitchFamily="34" charset="0"/>
              </a:rPr>
              <a:t>ESTE</a:t>
            </a:r>
            <a:r>
              <a:rPr lang="es-ES" dirty="0" smtClean="0">
                <a:latin typeface="Arial Narrow" pitchFamily="34" charset="0"/>
              </a:rPr>
              <a:t> EL RELOJ SE ADELANTA UNA HORA POR CADA HUSO HORARIO. SI NOS MOVEMOS HACIA EL OESTE EL RELOJ SE RETRASA UNA HORA POR CADA HUSO HORARIO. </a:t>
            </a:r>
            <a:endParaRPr lang="es-ES" dirty="0">
              <a:latin typeface="Arial Narrow" pitchFamily="34" charset="0"/>
            </a:endParaRPr>
          </a:p>
        </p:txBody>
      </p:sp>
      <p:pic>
        <p:nvPicPr>
          <p:cNvPr id="27650" name="Picture 2" descr="http://www.physicalgeography.net/fundamentals/images/world_time2.gif"/>
          <p:cNvPicPr>
            <a:picLocks noChangeAspect="1" noChangeArrowheads="1"/>
          </p:cNvPicPr>
          <p:nvPr/>
        </p:nvPicPr>
        <p:blipFill>
          <a:blip r:embed="rId3" cstate="print"/>
          <a:srcRect/>
          <a:stretch>
            <a:fillRect/>
          </a:stretch>
        </p:blipFill>
        <p:spPr bwMode="auto">
          <a:xfrm>
            <a:off x="275015" y="1745432"/>
            <a:ext cx="8868985" cy="51125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6" name="15 Elipse"/>
          <p:cNvSpPr/>
          <p:nvPr/>
        </p:nvSpPr>
        <p:spPr>
          <a:xfrm>
            <a:off x="5500694" y="5572140"/>
            <a:ext cx="3240360" cy="1008112"/>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ES" dirty="0" smtClean="0"/>
              <a:t>ACTIVITIES 19, 20 AND 21 OF PAGE 13</a:t>
            </a:r>
            <a:endParaRPr lang="es-ES" dirty="0"/>
          </a:p>
        </p:txBody>
      </p:sp>
      <p:sp>
        <p:nvSpPr>
          <p:cNvPr id="11" name="10 Botón de acción: Información">
            <a:hlinkClick r:id="" action="ppaction://noaction" highlightClick="1"/>
          </p:cNvPr>
          <p:cNvSpPr/>
          <p:nvPr/>
        </p:nvSpPr>
        <p:spPr>
          <a:xfrm>
            <a:off x="8501090" y="2214554"/>
            <a:ext cx="428628" cy="357190"/>
          </a:xfrm>
          <a:prstGeom prst="actionButtonInformation">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S" dirty="0"/>
          </a:p>
        </p:txBody>
      </p:sp>
      <p:sp>
        <p:nvSpPr>
          <p:cNvPr id="12" name="11 Elipse"/>
          <p:cNvSpPr/>
          <p:nvPr/>
        </p:nvSpPr>
        <p:spPr>
          <a:xfrm>
            <a:off x="6228184" y="188640"/>
            <a:ext cx="500066" cy="571504"/>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sz="2800" dirty="0" smtClean="0">
                <a:latin typeface="Arial Black" pitchFamily="34" charset="0"/>
              </a:rPr>
              <a:t>3</a:t>
            </a:r>
            <a:endParaRPr lang="es-ES" sz="2800" dirty="0">
              <a:latin typeface="Arial Black" pitchFamily="34" charset="0"/>
            </a:endParaRPr>
          </a:p>
        </p:txBody>
      </p:sp>
      <p:sp>
        <p:nvSpPr>
          <p:cNvPr id="4" name="3 Rectángulo redondeado"/>
          <p:cNvSpPr/>
          <p:nvPr/>
        </p:nvSpPr>
        <p:spPr>
          <a:xfrm>
            <a:off x="214282" y="0"/>
            <a:ext cx="4824536" cy="285752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sz="2000" b="1" dirty="0" smtClean="0">
                <a:latin typeface="Book Antiqua" pitchFamily="18" charset="0"/>
                <a:cs typeface="Aharoni" pitchFamily="2" charset="-79"/>
              </a:rPr>
              <a:t>DIVIDIMOS LA TIERRA </a:t>
            </a:r>
            <a:r>
              <a:rPr lang="es-ES" sz="2000" b="1" dirty="0" smtClean="0">
                <a:solidFill>
                  <a:srgbClr val="C00000"/>
                </a:solidFill>
                <a:latin typeface="Book Antiqua" pitchFamily="18" charset="0"/>
                <a:cs typeface="Aharoni" pitchFamily="2" charset="-79"/>
              </a:rPr>
              <a:t>EN 24 HUSOS HORARIOS</a:t>
            </a:r>
            <a:r>
              <a:rPr lang="es-ES" sz="2000" b="1" dirty="0" smtClean="0">
                <a:latin typeface="Book Antiqua" pitchFamily="18" charset="0"/>
                <a:cs typeface="Aharoni" pitchFamily="2" charset="-79"/>
              </a:rPr>
              <a:t> QUE SE CORRESPONDEN CON LAS 24 HORAS DE UN DÍA. PUESTO QUE LA TIERRA ES UNA ESFERA DE 360º, CADA ZONA MIDE 15º. HAY UNA HORA DE DIFERENCIA ENTRE CADA ZONA.</a:t>
            </a:r>
            <a:endParaRPr lang="es-ES" sz="2000" b="1" dirty="0">
              <a:latin typeface="Book Antiqua" pitchFamily="18" charset="0"/>
              <a:cs typeface="Aharoni" pitchFamily="2" charset="-79"/>
            </a:endParaRPr>
          </a:p>
        </p:txBody>
      </p:sp>
      <p:pic>
        <p:nvPicPr>
          <p:cNvPr id="27652" name="Picture 4" descr="Geoscience Australia, The AUSMAP Atlas of Australia, 1992.   Page 12 Longitude, Time and Communication"/>
          <p:cNvPicPr>
            <a:picLocks noChangeAspect="1" noChangeArrowheads="1"/>
          </p:cNvPicPr>
          <p:nvPr/>
        </p:nvPicPr>
        <p:blipFill>
          <a:blip r:embed="rId4" cstate="print"/>
          <a:srcRect/>
          <a:stretch>
            <a:fillRect/>
          </a:stretch>
        </p:blipFill>
        <p:spPr bwMode="auto">
          <a:xfrm>
            <a:off x="143003" y="1169368"/>
            <a:ext cx="9000997" cy="56886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i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ox(in)">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27650"/>
                                        </p:tgtEl>
                                        <p:attrNameLst>
                                          <p:attrName>style.visibility</p:attrName>
                                        </p:attrNameLst>
                                      </p:cBhvr>
                                      <p:to>
                                        <p:strVal val="visible"/>
                                      </p:to>
                                    </p:set>
                                    <p:animEffect transition="in" filter="box(in)">
                                      <p:cBhvr>
                                        <p:cTn id="20" dur="500"/>
                                        <p:tgtEl>
                                          <p:spTgt spid="27650"/>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xit" presetSubtype="16" fill="hold" nodeType="clickEffect">
                                  <p:stCondLst>
                                    <p:cond delay="0"/>
                                  </p:stCondLst>
                                  <p:childTnLst>
                                    <p:animEffect transition="out" filter="box(in)">
                                      <p:cBhvr>
                                        <p:cTn id="24" dur="500"/>
                                        <p:tgtEl>
                                          <p:spTgt spid="27650"/>
                                        </p:tgtEl>
                                      </p:cBhvr>
                                    </p:animEffect>
                                    <p:set>
                                      <p:cBhvr>
                                        <p:cTn id="25" dur="1" fill="hold">
                                          <p:stCondLst>
                                            <p:cond delay="499"/>
                                          </p:stCondLst>
                                        </p:cTn>
                                        <p:tgtEl>
                                          <p:spTgt spid="27650"/>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nodeType="clickEffect">
                                  <p:stCondLst>
                                    <p:cond delay="0"/>
                                  </p:stCondLst>
                                  <p:childTnLst>
                                    <p:set>
                                      <p:cBhvr>
                                        <p:cTn id="29" dur="1" fill="hold">
                                          <p:stCondLst>
                                            <p:cond delay="0"/>
                                          </p:stCondLst>
                                        </p:cTn>
                                        <p:tgtEl>
                                          <p:spTgt spid="27652"/>
                                        </p:tgtEl>
                                        <p:attrNameLst>
                                          <p:attrName>style.visibility</p:attrName>
                                        </p:attrNameLst>
                                      </p:cBhvr>
                                      <p:to>
                                        <p:strVal val="visible"/>
                                      </p:to>
                                    </p:set>
                                    <p:animEffect transition="in" filter="box(in)">
                                      <p:cBhvr>
                                        <p:cTn id="30" dur="500"/>
                                        <p:tgtEl>
                                          <p:spTgt spid="27652"/>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box(in)">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ox(in)">
                                      <p:cBhvr>
                                        <p:cTn id="4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16"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lantillas-powerpoint.com/wp-content/uploads/2008/10/plantilla-cielo-estrellado-powerpoint.jpg"/>
          <p:cNvPicPr>
            <a:picLocks noChangeAspect="1" noChangeArrowheads="1"/>
          </p:cNvPicPr>
          <p:nvPr/>
        </p:nvPicPr>
        <p:blipFill>
          <a:blip r:embed="rId2" cstate="print"/>
          <a:srcRect/>
          <a:stretch>
            <a:fillRect/>
          </a:stretch>
        </p:blipFill>
        <p:spPr bwMode="auto">
          <a:xfrm>
            <a:off x="0" y="0"/>
            <a:ext cx="9144000" cy="6883561"/>
          </a:xfrm>
          <a:prstGeom prst="rect">
            <a:avLst/>
          </a:prstGeom>
          <a:noFill/>
        </p:spPr>
      </p:pic>
      <p:sp>
        <p:nvSpPr>
          <p:cNvPr id="3" name="2 Rectángulo redondeado"/>
          <p:cNvSpPr/>
          <p:nvPr/>
        </p:nvSpPr>
        <p:spPr>
          <a:xfrm>
            <a:off x="4932040" y="188640"/>
            <a:ext cx="3888432"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dirty="0" smtClean="0">
                <a:latin typeface="Arial Black" pitchFamily="34" charset="0"/>
              </a:rPr>
              <a:t>EL MOVIMIENTO DE TRASLACIÓN</a:t>
            </a:r>
            <a:endParaRPr lang="es-ES" dirty="0">
              <a:latin typeface="Arial Black" pitchFamily="34" charset="0"/>
            </a:endParaRPr>
          </a:p>
        </p:txBody>
      </p:sp>
      <p:sp>
        <p:nvSpPr>
          <p:cNvPr id="7" name="6 Elipse"/>
          <p:cNvSpPr/>
          <p:nvPr/>
        </p:nvSpPr>
        <p:spPr>
          <a:xfrm>
            <a:off x="2903846" y="4557758"/>
            <a:ext cx="3168352" cy="18002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S" dirty="0" smtClean="0">
              <a:latin typeface="Arial Rounded MT Bold" pitchFamily="34" charset="0"/>
            </a:endParaRPr>
          </a:p>
          <a:p>
            <a:pPr algn="ctr"/>
            <a:r>
              <a:rPr lang="es-ES" dirty="0" smtClean="0">
                <a:latin typeface="Arial Rounded MT Bold" pitchFamily="34" charset="0"/>
              </a:rPr>
              <a:t>UN AÑO DE 366 DÍAS ES UN AÑO BISIESTO. </a:t>
            </a:r>
            <a:endParaRPr lang="es-ES" dirty="0" smtClean="0">
              <a:solidFill>
                <a:srgbClr val="C00000"/>
              </a:solidFill>
              <a:latin typeface="Arial Rounded MT Bold" pitchFamily="34" charset="0"/>
            </a:endParaRPr>
          </a:p>
        </p:txBody>
      </p:sp>
      <p:sp>
        <p:nvSpPr>
          <p:cNvPr id="10" name="9 Flecha curvada hacia la izquierda"/>
          <p:cNvSpPr/>
          <p:nvPr/>
        </p:nvSpPr>
        <p:spPr>
          <a:xfrm flipH="1">
            <a:off x="179512" y="3573016"/>
            <a:ext cx="2736304" cy="3096344"/>
          </a:xfrm>
          <a:prstGeom prst="curvedLef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a:solidFill>
                <a:schemeClr val="tx1"/>
              </a:solidFill>
            </a:endParaRPr>
          </a:p>
        </p:txBody>
      </p:sp>
      <p:sp>
        <p:nvSpPr>
          <p:cNvPr id="5" name="4 Rectángulo redondeado"/>
          <p:cNvSpPr/>
          <p:nvPr/>
        </p:nvSpPr>
        <p:spPr>
          <a:xfrm>
            <a:off x="611560" y="3140968"/>
            <a:ext cx="3889002" cy="1859668"/>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S" sz="2000" b="1" dirty="0" smtClean="0">
                <a:latin typeface="Arial Narrow" pitchFamily="34" charset="0"/>
              </a:rPr>
              <a:t>CADA CUATRO AÑOS SE AÑADE UN DÍA EXTRA  AL MES DE FEBRERO PARA COMPENSAR  LAS SEIS HORAS EXTRA.</a:t>
            </a:r>
            <a:endParaRPr lang="es-ES" sz="2000" b="1" dirty="0">
              <a:latin typeface="Arial Narrow" pitchFamily="34" charset="0"/>
            </a:endParaRPr>
          </a:p>
        </p:txBody>
      </p:sp>
      <p:sp>
        <p:nvSpPr>
          <p:cNvPr id="4" name="3 Rectángulo redondeado"/>
          <p:cNvSpPr/>
          <p:nvPr/>
        </p:nvSpPr>
        <p:spPr>
          <a:xfrm>
            <a:off x="179512" y="548680"/>
            <a:ext cx="3312368" cy="273630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ES" dirty="0" smtClean="0">
                <a:latin typeface="Aharoni" pitchFamily="2" charset="-79"/>
                <a:cs typeface="Aharoni" pitchFamily="2" charset="-79"/>
              </a:rPr>
              <a:t>LA ÓRBITA ELÍPTICA DE LA TIERRA ALREDEDOR DEL SOL SE LLAMA </a:t>
            </a:r>
            <a:r>
              <a:rPr lang="es-ES" dirty="0" smtClean="0">
                <a:solidFill>
                  <a:srgbClr val="92D050"/>
                </a:solidFill>
                <a:latin typeface="Aharoni" pitchFamily="2" charset="-79"/>
                <a:cs typeface="Aharoni" pitchFamily="2" charset="-79"/>
              </a:rPr>
              <a:t>TRASLACIÓN</a:t>
            </a:r>
            <a:r>
              <a:rPr lang="es-ES" dirty="0" smtClean="0">
                <a:latin typeface="Aharoni" pitchFamily="2" charset="-79"/>
                <a:cs typeface="Aharoni" pitchFamily="2" charset="-79"/>
              </a:rPr>
              <a:t>. LA TIERRA TARDA APROXIMADAMENTE UN AÑO (365 DÍAS Y SEIS HORAS) EN COMPLETAR UNA VUELTA.</a:t>
            </a:r>
            <a:endParaRPr lang="es-ES" dirty="0">
              <a:latin typeface="Aharoni" pitchFamily="2" charset="-79"/>
              <a:cs typeface="Aharoni" pitchFamily="2" charset="-79"/>
            </a:endParaRPr>
          </a:p>
        </p:txBody>
      </p:sp>
      <p:pic>
        <p:nvPicPr>
          <p:cNvPr id="29698" name="Picture 2" descr="http://science-class.net/Notes/images_7th_notes/earth_revolution.jpg"/>
          <p:cNvPicPr>
            <a:picLocks noChangeAspect="1" noChangeArrowheads="1"/>
          </p:cNvPicPr>
          <p:nvPr/>
        </p:nvPicPr>
        <p:blipFill>
          <a:blip r:embed="rId3" cstate="print"/>
          <a:srcRect/>
          <a:stretch>
            <a:fillRect/>
          </a:stretch>
        </p:blipFill>
        <p:spPr bwMode="auto">
          <a:xfrm>
            <a:off x="3347864" y="1246634"/>
            <a:ext cx="5660901" cy="20383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5" name="14 Flecha derecha"/>
          <p:cNvSpPr/>
          <p:nvPr/>
        </p:nvSpPr>
        <p:spPr>
          <a:xfrm>
            <a:off x="6804248" y="6021288"/>
            <a:ext cx="1944216" cy="648072"/>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ox(in)">
                                      <p:cBhvr>
                                        <p:cTn id="17" dur="500"/>
                                        <p:tgtEl>
                                          <p:spTgt spid="10"/>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ox(i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ox(in)">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5" grpId="0" animBg="1"/>
      <p:bldP spid="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lantillas-powerpoint.com/wp-content/uploads/2008/10/plantilla-cielo-estrellado-powerpoint.jpg"/>
          <p:cNvPicPr>
            <a:picLocks noChangeAspect="1" noChangeArrowheads="1"/>
          </p:cNvPicPr>
          <p:nvPr/>
        </p:nvPicPr>
        <p:blipFill>
          <a:blip r:embed="rId2" cstate="print"/>
          <a:srcRect/>
          <a:stretch>
            <a:fillRect/>
          </a:stretch>
        </p:blipFill>
        <p:spPr bwMode="auto">
          <a:xfrm>
            <a:off x="0" y="0"/>
            <a:ext cx="9144000" cy="6883561"/>
          </a:xfrm>
          <a:prstGeom prst="rect">
            <a:avLst/>
          </a:prstGeom>
          <a:noFill/>
        </p:spPr>
      </p:pic>
      <p:sp>
        <p:nvSpPr>
          <p:cNvPr id="3" name="2 Rectángulo redondeado"/>
          <p:cNvSpPr/>
          <p:nvPr/>
        </p:nvSpPr>
        <p:spPr>
          <a:xfrm>
            <a:off x="4932040" y="188640"/>
            <a:ext cx="3888432"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dirty="0" smtClean="0">
                <a:latin typeface="Arial Black" pitchFamily="34" charset="0"/>
              </a:rPr>
              <a:t>LA TRASLACIÓN TERRESTRE</a:t>
            </a:r>
            <a:endParaRPr lang="es-ES" dirty="0">
              <a:latin typeface="Arial Black" pitchFamily="34" charset="0"/>
            </a:endParaRPr>
          </a:p>
        </p:txBody>
      </p:sp>
      <p:sp>
        <p:nvSpPr>
          <p:cNvPr id="4" name="3 Rectángulo redondeado"/>
          <p:cNvSpPr/>
          <p:nvPr/>
        </p:nvSpPr>
        <p:spPr>
          <a:xfrm>
            <a:off x="971600" y="1652553"/>
            <a:ext cx="6336704" cy="1776447"/>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ES" dirty="0" smtClean="0">
                <a:latin typeface="Aharoni" pitchFamily="2" charset="-79"/>
                <a:cs typeface="Aharoni" pitchFamily="2" charset="-79"/>
              </a:rPr>
              <a:t>EL CAMBIO DE ÁNGULO DE LOS RAYOS SOLARES CUANDO LLEGAN A LA SUPERFICIE TERRESTRE PROVOCA LA SUCESIÓN DE LAS ESTACIONES.</a:t>
            </a:r>
            <a:endParaRPr lang="es-ES" dirty="0">
              <a:latin typeface="Aharoni" pitchFamily="2" charset="-79"/>
              <a:cs typeface="Aharoni" pitchFamily="2" charset="-79"/>
            </a:endParaRPr>
          </a:p>
        </p:txBody>
      </p:sp>
      <p:sp>
        <p:nvSpPr>
          <p:cNvPr id="7" name="6 Elipse"/>
          <p:cNvSpPr/>
          <p:nvPr/>
        </p:nvSpPr>
        <p:spPr>
          <a:xfrm>
            <a:off x="611560" y="642918"/>
            <a:ext cx="4680520" cy="136815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dirty="0" smtClean="0">
                <a:solidFill>
                  <a:srgbClr val="C00000"/>
                </a:solidFill>
                <a:latin typeface="Arial Rounded MT Bold" pitchFamily="34" charset="0"/>
              </a:rPr>
              <a:t>LA TRASLACIÓN TERRESTRE Y LA INCLINACIÓN DEL EJE DETERMINAN:</a:t>
            </a:r>
          </a:p>
        </p:txBody>
      </p:sp>
      <p:sp>
        <p:nvSpPr>
          <p:cNvPr id="11" name="10 Rectángulo"/>
          <p:cNvSpPr/>
          <p:nvPr/>
        </p:nvSpPr>
        <p:spPr>
          <a:xfrm>
            <a:off x="611560" y="1542791"/>
            <a:ext cx="611560" cy="2030225"/>
          </a:xfrm>
          <a:prstGeom prst="rect">
            <a:avLst/>
          </a:prstGeom>
        </p:spPr>
        <p:style>
          <a:lnRef idx="1">
            <a:schemeClr val="accent3"/>
          </a:lnRef>
          <a:fillRef idx="2">
            <a:schemeClr val="accent3"/>
          </a:fillRef>
          <a:effectRef idx="1">
            <a:schemeClr val="accent3"/>
          </a:effectRef>
          <a:fontRef idx="minor">
            <a:schemeClr val="dk1"/>
          </a:fontRef>
        </p:style>
        <p:txBody>
          <a:bodyPr vert="vert270" rtlCol="0" anchor="ctr"/>
          <a:lstStyle/>
          <a:p>
            <a:pPr algn="ctr"/>
            <a:r>
              <a:rPr lang="es-ES" b="1" dirty="0" smtClean="0"/>
              <a:t>LAS ESTACIONES</a:t>
            </a:r>
            <a:endParaRPr lang="es-ES" b="1" dirty="0"/>
          </a:p>
        </p:txBody>
      </p:sp>
      <p:sp>
        <p:nvSpPr>
          <p:cNvPr id="12" name="11 Rectángulo"/>
          <p:cNvSpPr/>
          <p:nvPr/>
        </p:nvSpPr>
        <p:spPr>
          <a:xfrm>
            <a:off x="2267744" y="3015121"/>
            <a:ext cx="5256584" cy="845927"/>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S" dirty="0" smtClean="0">
                <a:latin typeface="Aharoni" pitchFamily="2" charset="-79"/>
                <a:cs typeface="Aharoni" pitchFamily="2" charset="-79"/>
              </a:rPr>
              <a:t>PRIMAVERA, VERANO, OTOÑO E INVIERNO</a:t>
            </a:r>
            <a:endParaRPr lang="es-ES" dirty="0">
              <a:latin typeface="Aharoni" pitchFamily="2" charset="-79"/>
              <a:cs typeface="Aharoni" pitchFamily="2" charset="-79"/>
            </a:endParaRPr>
          </a:p>
        </p:txBody>
      </p:sp>
      <p:sp>
        <p:nvSpPr>
          <p:cNvPr id="13" name="12 Rectángulo redondeado"/>
          <p:cNvSpPr/>
          <p:nvPr/>
        </p:nvSpPr>
        <p:spPr>
          <a:xfrm>
            <a:off x="1691680" y="3933057"/>
            <a:ext cx="6336704" cy="230425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ES" dirty="0" smtClean="0">
                <a:latin typeface="Aharoni" pitchFamily="2" charset="-79"/>
                <a:cs typeface="Aharoni" pitchFamily="2" charset="-79"/>
              </a:rPr>
              <a:t>DEBIDO A LA INCLINACIÓN DEL EJE TERRESTRE, LOS DOS HEMISFERIOS SON ILUMINADOS DE MANERA DIFERENTE, DANDO LUGAR A:</a:t>
            </a:r>
          </a:p>
          <a:p>
            <a:pPr algn="ctr">
              <a:buFontTx/>
              <a:buChar char="-"/>
            </a:pPr>
            <a:r>
              <a:rPr lang="es-ES" dirty="0" smtClean="0">
                <a:latin typeface="Aharoni" pitchFamily="2" charset="-79"/>
                <a:cs typeface="Aharoni" pitchFamily="2" charset="-79"/>
              </a:rPr>
              <a:t>EQUINOCCIOS (PRIMAVERA Y OTOÑO): EL DÍA Y LA NOCHE DURAN IGUAL-</a:t>
            </a:r>
          </a:p>
          <a:p>
            <a:pPr algn="ctr">
              <a:buFontTx/>
              <a:buChar char="-"/>
            </a:pPr>
            <a:r>
              <a:rPr lang="es-ES" dirty="0" smtClean="0">
                <a:latin typeface="Aharoni" pitchFamily="2" charset="-79"/>
                <a:cs typeface="Aharoni" pitchFamily="2" charset="-79"/>
              </a:rPr>
              <a:t> SOLSTICIOS (VERANO E INVIERNO): EL DÍA Y LA NOCHE TIENEN DIFERENTE DURACIÓN EN CADA HEMISFERIO.</a:t>
            </a:r>
            <a:endParaRPr lang="es-ES" dirty="0">
              <a:latin typeface="Aharoni" pitchFamily="2" charset="-79"/>
              <a:cs typeface="Aharoni" pitchFamily="2" charset="-79"/>
            </a:endParaRPr>
          </a:p>
        </p:txBody>
      </p:sp>
      <p:sp>
        <p:nvSpPr>
          <p:cNvPr id="14" name="13 Rectángulo"/>
          <p:cNvSpPr/>
          <p:nvPr/>
        </p:nvSpPr>
        <p:spPr>
          <a:xfrm>
            <a:off x="827584" y="3991063"/>
            <a:ext cx="971600" cy="2030225"/>
          </a:xfrm>
          <a:prstGeom prst="rect">
            <a:avLst/>
          </a:prstGeom>
        </p:spPr>
        <p:style>
          <a:lnRef idx="1">
            <a:schemeClr val="accent3"/>
          </a:lnRef>
          <a:fillRef idx="2">
            <a:schemeClr val="accent3"/>
          </a:fillRef>
          <a:effectRef idx="1">
            <a:schemeClr val="accent3"/>
          </a:effectRef>
          <a:fontRef idx="minor">
            <a:schemeClr val="dk1"/>
          </a:fontRef>
        </p:style>
        <p:txBody>
          <a:bodyPr vert="vert270" rtlCol="0" anchor="ctr"/>
          <a:lstStyle/>
          <a:p>
            <a:pPr algn="ctr"/>
            <a:r>
              <a:rPr lang="es-ES" b="1" dirty="0" smtClean="0"/>
              <a:t>LA DISTINTA DURACIÓN DEL DÍA Y LA NOCHE</a:t>
            </a:r>
            <a:endParaRPr lang="es-ES" b="1" dirty="0"/>
          </a:p>
        </p:txBody>
      </p:sp>
      <p:sp>
        <p:nvSpPr>
          <p:cNvPr id="19" name="18 Flecha a la derecha con muesca"/>
          <p:cNvSpPr/>
          <p:nvPr/>
        </p:nvSpPr>
        <p:spPr>
          <a:xfrm flipH="1">
            <a:off x="3419872" y="188640"/>
            <a:ext cx="1656184" cy="819472"/>
          </a:xfrm>
          <a:prstGeom prst="notched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S"/>
          </a:p>
        </p:txBody>
      </p:sp>
      <p:sp>
        <p:nvSpPr>
          <p:cNvPr id="20" name="19 Flecha curvada hacia abajo"/>
          <p:cNvSpPr/>
          <p:nvPr/>
        </p:nvSpPr>
        <p:spPr>
          <a:xfrm rot="1790524" flipH="1">
            <a:off x="3192452" y="511981"/>
            <a:ext cx="4750180" cy="2088232"/>
          </a:xfrm>
          <a:prstGeom prst="curved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S">
              <a:solidFill>
                <a:schemeClr val="tx1"/>
              </a:solidFill>
            </a:endParaRPr>
          </a:p>
        </p:txBody>
      </p:sp>
      <p:pic>
        <p:nvPicPr>
          <p:cNvPr id="30724" name="Picture 4" descr="http://www.truthandscience.net/earth's%20rotation%20around%20the%20sun.jpg"/>
          <p:cNvPicPr>
            <a:picLocks noChangeAspect="1" noChangeArrowheads="1"/>
          </p:cNvPicPr>
          <p:nvPr/>
        </p:nvPicPr>
        <p:blipFill>
          <a:blip r:embed="rId3" cstate="print"/>
          <a:srcRect/>
          <a:stretch>
            <a:fillRect/>
          </a:stretch>
        </p:blipFill>
        <p:spPr bwMode="auto">
          <a:xfrm>
            <a:off x="395536" y="260648"/>
            <a:ext cx="3344146" cy="24482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ox(i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ox(in)">
                                      <p:cBhvr>
                                        <p:cTn id="17" dur="500"/>
                                        <p:tgtEl>
                                          <p:spTgt spid="11"/>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ox(in)">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ox(in)">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box(in)">
                                      <p:cBhvr>
                                        <p:cTn id="30" dur="500"/>
                                        <p:tgtEl>
                                          <p:spTgt spid="14"/>
                                        </p:tgtEl>
                                      </p:cBhvr>
                                    </p:animEffect>
                                  </p:childTnLst>
                                </p:cTn>
                              </p:par>
                              <p:par>
                                <p:cTn id="31" presetID="4" presetClass="entr" presetSubtype="16"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ox(in)">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nodeType="clickEffect">
                                  <p:stCondLst>
                                    <p:cond delay="0"/>
                                  </p:stCondLst>
                                  <p:childTnLst>
                                    <p:set>
                                      <p:cBhvr>
                                        <p:cTn id="37" dur="1" fill="hold">
                                          <p:stCondLst>
                                            <p:cond delay="0"/>
                                          </p:stCondLst>
                                        </p:cTn>
                                        <p:tgtEl>
                                          <p:spTgt spid="30724"/>
                                        </p:tgtEl>
                                        <p:attrNameLst>
                                          <p:attrName>style.visibility</p:attrName>
                                        </p:attrNameLst>
                                      </p:cBhvr>
                                      <p:to>
                                        <p:strVal val="visible"/>
                                      </p:to>
                                    </p:set>
                                    <p:animEffect transition="in" filter="box(in)">
                                      <p:cBhvr>
                                        <p:cTn id="38" dur="500"/>
                                        <p:tgtEl>
                                          <p:spTgt spid="30724"/>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box(in)">
                                      <p:cBhvr>
                                        <p:cTn id="4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1" grpId="0" animBg="1"/>
      <p:bldP spid="12" grpId="0" animBg="1"/>
      <p:bldP spid="13" grpId="0" animBg="1"/>
      <p:bldP spid="14" grpId="0" animBg="1"/>
      <p:bldP spid="19" grpId="0" animBg="1"/>
      <p:bldP spid="20"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1904</TotalTime>
  <Words>1137</Words>
  <Application>Microsoft Office PowerPoint</Application>
  <PresentationFormat>Presentación en pantalla (4:3)</PresentationFormat>
  <Paragraphs>121</Paragraphs>
  <Slides>19</Slides>
  <Notes>0</Notes>
  <HiddenSlides>0</HiddenSlides>
  <MMClips>0</MMClips>
  <ScaleCrop>false</ScaleCrop>
  <HeadingPairs>
    <vt:vector size="4" baseType="variant">
      <vt:variant>
        <vt:lpstr>Tema</vt:lpstr>
      </vt:variant>
      <vt:variant>
        <vt:i4>1</vt:i4>
      </vt:variant>
      <vt:variant>
        <vt:lpstr>Títulos de diapositiva</vt:lpstr>
      </vt:variant>
      <vt:variant>
        <vt:i4>19</vt:i4>
      </vt:variant>
    </vt:vector>
  </HeadingPairs>
  <TitlesOfParts>
    <vt:vector size="20"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vector>
  </TitlesOfParts>
  <Company>www.centor.mx.gd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Centor</dc:creator>
  <cp:lastModifiedBy>Profesorado_02</cp:lastModifiedBy>
  <cp:revision>101</cp:revision>
  <dcterms:created xsi:type="dcterms:W3CDTF">2013-07-02T15:46:23Z</dcterms:created>
  <dcterms:modified xsi:type="dcterms:W3CDTF">2018-10-03T13:46:30Z</dcterms:modified>
</cp:coreProperties>
</file>